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2" r:id="rId5"/>
  </p:sldMasterIdLst>
  <p:notesMasterIdLst>
    <p:notesMasterId r:id="rId18"/>
  </p:notesMasterIdLst>
  <p:sldIdLst>
    <p:sldId id="256" r:id="rId6"/>
    <p:sldId id="329" r:id="rId7"/>
    <p:sldId id="301" r:id="rId8"/>
    <p:sldId id="294" r:id="rId9"/>
    <p:sldId id="295" r:id="rId10"/>
    <p:sldId id="296" r:id="rId11"/>
    <p:sldId id="297" r:id="rId12"/>
    <p:sldId id="298" r:id="rId13"/>
    <p:sldId id="304" r:id="rId14"/>
    <p:sldId id="305" r:id="rId15"/>
    <p:sldId id="300" r:id="rId16"/>
    <p:sldId id="293" r:id="rId1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50" autoAdjust="0"/>
    <p:restoredTop sz="94660"/>
  </p:normalViewPr>
  <p:slideViewPr>
    <p:cSldViewPr>
      <p:cViewPr varScale="1">
        <p:scale>
          <a:sx n="87" d="100"/>
          <a:sy n="87" d="100"/>
        </p:scale>
        <p:origin x="152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5462E2-F543-4B30-B078-C63253CE8CBB}" type="slidenum">
              <a:rPr lang="en-US" smtClean="0"/>
              <a:t>1</a:t>
            </a:fld>
            <a:endParaRPr lang="en-US" dirty="0"/>
          </a:p>
        </p:txBody>
      </p:sp>
    </p:spTree>
    <p:extLst>
      <p:ext uri="{BB962C8B-B14F-4D97-AF65-F5344CB8AC3E}">
        <p14:creationId xmlns:p14="http://schemas.microsoft.com/office/powerpoint/2010/main" val="874231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11</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11</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121981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404461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370587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916374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125460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481416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9069500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621013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940832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627812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4DF6CDF5-45B2-4A45-9C4C-3012083D27EC}"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
        <p:nvSpPr>
          <p:cNvPr id="7" name="Rectangle 6">
            <a:extLst>
              <a:ext uri="{FF2B5EF4-FFF2-40B4-BE49-F238E27FC236}">
                <a16:creationId xmlns:a16="http://schemas.microsoft.com/office/drawing/2014/main" id="{ABB1AB09-7E17-04A1-A8C0-16C3CF0838B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 Class Food Factories.</a:t>
            </a:r>
          </a:p>
        </p:txBody>
      </p:sp>
    </p:spTree>
    <p:extLst>
      <p:ext uri="{BB962C8B-B14F-4D97-AF65-F5344CB8AC3E}">
        <p14:creationId xmlns:p14="http://schemas.microsoft.com/office/powerpoint/2010/main" val="1508486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E87A37DD-A9D5-40C2-9A8B-37A3AA39EBD0}"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1637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3D2F7E33-C7DA-43FF-993B-E268229C2826}"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78378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04C60712-B230-4DEA-9451-FCE410B14376}"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886977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5E5B28F7-AAD9-413B-B5A4-D1D758168A87}"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6" name="Text Placeholder 5">
            <a:extLst>
              <a:ext uri="{FF2B5EF4-FFF2-40B4-BE49-F238E27FC236}">
                <a16:creationId xmlns:a16="http://schemas.microsoft.com/office/drawing/2014/main" id="{1BC69148-CBA1-4D1A-A59E-437734798555}"/>
              </a:ext>
            </a:extLst>
          </p:cNvPr>
          <p:cNvSpPr>
            <a:spLocks noGrp="1"/>
          </p:cNvSpPr>
          <p:nvPr>
            <p:ph type="body" sz="quarter" idx="13"/>
          </p:nvPr>
        </p:nvSpPr>
        <p:spPr>
          <a:xfrm>
            <a:off x="7848600" y="6721475"/>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3613527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05ACEAAB-7FA1-4B71-A294-71F9F29993A8}"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7" name="Rectangle 6">
            <a:extLst>
              <a:ext uri="{FF2B5EF4-FFF2-40B4-BE49-F238E27FC236}">
                <a16:creationId xmlns:a16="http://schemas.microsoft.com/office/drawing/2014/main" id="{46CB751B-81A2-1B10-A22A-04D62594BFE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36199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7B95E410-29D6-41F3-9438-0DC883A1DA34}"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83816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EACECF8C-0816-48F0-AAA7-1D110DCFD295}"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1265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8EC6B9C4-30FC-4013-9F7E-8704446F5AC8}"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16572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0625AE3E-06C0-427F-BD70-63D9A6962959}"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27022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72328FC6-51CC-445F-A6CA-531825F0136F}"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45479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4C5B3D67-9A46-48D4-A9F0-D092752CB0F9}"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3113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dirty="0"/>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AE346B01-8339-4E72-9829-90513EB81859}"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259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hyperlink" Target="about:blank"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B87974-5E99-475B-8FF8-7EC98EF68FA9}"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6"/>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6"/>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5962E930-9FFF-51F6-C0B1-D9D84D41B557}"/>
              </a:ext>
            </a:extLst>
          </p:cNvPr>
          <p:cNvSpPr/>
          <p:nvPr userDrawn="1"/>
        </p:nvSpPr>
        <p:spPr>
          <a:xfrm>
            <a:off x="0" y="6566219"/>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 Class Food Factories.</a:t>
            </a:r>
          </a:p>
        </p:txBody>
      </p:sp>
    </p:spTree>
    <p:extLst>
      <p:ext uri="{BB962C8B-B14F-4D97-AF65-F5344CB8AC3E}">
        <p14:creationId xmlns:p14="http://schemas.microsoft.com/office/powerpoint/2010/main" val="3863753709"/>
      </p:ext>
    </p:extLst>
  </p:cSld>
  <p:clrMap bg1="lt1" tx1="dk1" bg2="lt2" tx2="dk2" accent1="accent1" accent2="accent2" accent3="accent3" accent4="accent4" accent5="accent5" accent6="accent6" hlink="hlink" folHlink="folHlink"/>
  <p:sldLayoutIdLst>
    <p:sldLayoutId id="2147483933" r:id="rId1"/>
    <p:sldLayoutId id="2147483934" r:id="rId2"/>
    <p:sldLayoutId id="2147483935" r:id="rId3"/>
    <p:sldLayoutId id="2147483936" r:id="rId4"/>
    <p:sldLayoutId id="2147483937" r:id="rId5"/>
    <p:sldLayoutId id="2147483938" r:id="rId6"/>
    <p:sldLayoutId id="2147483939" r:id="rId7"/>
    <p:sldLayoutId id="2147483940" r:id="rId8"/>
    <p:sldLayoutId id="2147483941" r:id="rId9"/>
    <p:sldLayoutId id="2147483942" r:id="rId10"/>
    <p:sldLayoutId id="2147483943" r:id="rId11"/>
    <p:sldLayoutId id="2147483944" r:id="rId12"/>
    <p:sldLayoutId id="2147483945" r:id="rId13"/>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1449" y="1143000"/>
            <a:ext cx="7772400" cy="797281"/>
          </a:xfrm>
          <a:solidFill>
            <a:schemeClr val="accent1">
              <a:lumMod val="60000"/>
              <a:lumOff val="40000"/>
            </a:schemeClr>
          </a:solidFill>
        </p:spPr>
        <p:txBody>
          <a:bodyPr anchor="ctr">
            <a:normAutofit/>
          </a:bodyPr>
          <a:lstStyle/>
          <a:p>
            <a:r>
              <a:rPr lang="en-US" sz="4000" b="1" dirty="0"/>
              <a:t>HT Sub Station: Introduction</a:t>
            </a:r>
          </a:p>
        </p:txBody>
      </p:sp>
      <p:sp>
        <p:nvSpPr>
          <p:cNvPr id="3" name="Slide Number Placeholder 2"/>
          <p:cNvSpPr>
            <a:spLocks noGrp="1"/>
          </p:cNvSpPr>
          <p:nvPr>
            <p:ph type="sldNum" sz="quarter" idx="12"/>
          </p:nvPr>
        </p:nvSpPr>
        <p:spPr/>
        <p:txBody>
          <a:bodyPr/>
          <a:lstStyle/>
          <a:p>
            <a:fld id="{4FFB5026-E2CF-4ED5-B8D7-045E311D61F6}" type="slidenum">
              <a:rPr lang="en-IN" smtClean="0"/>
              <a:t>1</a:t>
            </a:fld>
            <a:endParaRPr lang="en-IN" dirty="0"/>
          </a:p>
        </p:txBody>
      </p:sp>
      <p:pic>
        <p:nvPicPr>
          <p:cNvPr id="2050" name="Picture 2" descr="Image result for HT subst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711" y="2190393"/>
            <a:ext cx="7780137" cy="3636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487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gray">
          <a:xfrm>
            <a:off x="344489" y="4002538"/>
            <a:ext cx="8461008" cy="396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defTabSz="801688">
              <a:lnSpc>
                <a:spcPct val="95000"/>
              </a:lnSpc>
              <a:spcBef>
                <a:spcPct val="0"/>
              </a:spcBef>
              <a:spcAft>
                <a:spcPct val="15000"/>
              </a:spcAft>
              <a:buClr>
                <a:schemeClr val="accent1"/>
              </a:buClr>
              <a:buFont typeface="Wingdings" panose="05000000000000000000" pitchFamily="2" charset="2"/>
              <a:buNone/>
            </a:pPr>
            <a:r>
              <a:rPr lang="en-US" sz="2800" b="1" noProof="1">
                <a:solidFill>
                  <a:schemeClr val="bg1"/>
                </a:solidFill>
                <a:latin typeface="+mj-lt"/>
                <a:cs typeface="Arial" panose="020B0604020202020204" pitchFamily="34" charset="0"/>
              </a:rPr>
              <a:t>Vaccum circuit breaker</a:t>
            </a:r>
          </a:p>
        </p:txBody>
      </p:sp>
      <p:sp>
        <p:nvSpPr>
          <p:cNvPr id="8" name="Rectangle 2"/>
          <p:cNvSpPr txBox="1">
            <a:spLocks noChangeArrowheads="1"/>
          </p:cNvSpPr>
          <p:nvPr/>
        </p:nvSpPr>
        <p:spPr>
          <a:xfrm>
            <a:off x="344488" y="645951"/>
            <a:ext cx="8229600" cy="64944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spcAft>
                <a:spcPct val="20000"/>
              </a:spcAft>
            </a:pPr>
            <a:r>
              <a:rPr lang="en-IN" altLang="en-US" sz="4000" b="1" u="sng" noProof="1">
                <a:cs typeface="Arial" panose="020B0604020202020204" pitchFamily="34" charset="0"/>
              </a:rPr>
              <a:t>Type of Circuit Breaker </a:t>
            </a:r>
            <a:endParaRPr lang="en-US" altLang="en-US" sz="4000" b="1" u="sng" noProof="1">
              <a:cs typeface="Arial" panose="020B0604020202020204" pitchFamily="34" charset="0"/>
            </a:endParaRPr>
          </a:p>
        </p:txBody>
      </p:sp>
      <p:sp>
        <p:nvSpPr>
          <p:cNvPr id="9" name="Rectangle 2"/>
          <p:cNvSpPr>
            <a:spLocks noChangeArrowheads="1"/>
          </p:cNvSpPr>
          <p:nvPr/>
        </p:nvSpPr>
        <p:spPr bwMode="gray">
          <a:xfrm>
            <a:off x="344489" y="1433444"/>
            <a:ext cx="8461008" cy="396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chemeClr val="accent1"/>
              </a:buClr>
              <a:buNone/>
            </a:pPr>
            <a:r>
              <a:rPr lang="en-US" sz="2800" b="1" noProof="1">
                <a:solidFill>
                  <a:schemeClr val="bg1"/>
                </a:solidFill>
                <a:latin typeface="+mj-lt"/>
              </a:rPr>
              <a:t>SF6 Breaker </a:t>
            </a:r>
          </a:p>
        </p:txBody>
      </p:sp>
      <p:sp>
        <p:nvSpPr>
          <p:cNvPr id="2" name="Slide Number Placeholder 1"/>
          <p:cNvSpPr>
            <a:spLocks noGrp="1"/>
          </p:cNvSpPr>
          <p:nvPr>
            <p:ph type="sldNum" sz="quarter" idx="12"/>
          </p:nvPr>
        </p:nvSpPr>
        <p:spPr/>
        <p:txBody>
          <a:bodyPr/>
          <a:lstStyle/>
          <a:p>
            <a:fld id="{4FFB5026-E2CF-4ED5-B8D7-045E311D61F6}" type="slidenum">
              <a:rPr lang="en-IN" smtClean="0"/>
              <a:t>10</a:t>
            </a:fld>
            <a:endParaRPr lang="en-IN" dirty="0"/>
          </a:p>
        </p:txBody>
      </p:sp>
      <p:sp>
        <p:nvSpPr>
          <p:cNvPr id="13" name="Rectangle 5"/>
          <p:cNvSpPr>
            <a:spLocks noChangeArrowheads="1"/>
          </p:cNvSpPr>
          <p:nvPr/>
        </p:nvSpPr>
        <p:spPr bwMode="gray">
          <a:xfrm>
            <a:off x="344488" y="1851184"/>
            <a:ext cx="8461008" cy="1803355"/>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just">
              <a:lnSpc>
                <a:spcPct val="95000"/>
              </a:lnSpc>
              <a:spcBef>
                <a:spcPct val="0"/>
              </a:spcBef>
              <a:spcAft>
                <a:spcPct val="15000"/>
              </a:spcAft>
              <a:buClr>
                <a:schemeClr val="accent1"/>
              </a:buClr>
              <a:buNone/>
            </a:pPr>
            <a:r>
              <a:rPr lang="en-US" noProof="1">
                <a:latin typeface="+mn-lt"/>
              </a:rPr>
              <a:t>The working of SF6 CB of first generation was quite simple and it is some extent similar to air blast circuit breaker. Here SF6 gas was compressed and stored in a high-pressure reservoir. During operation of SF6 circuit breaker this highly compressed gas is released through the arc in breaker and collected to relatively low-pressure reservoir and then it is pumped back to the high-pressure reservoir for re utilize.</a:t>
            </a:r>
          </a:p>
        </p:txBody>
      </p:sp>
      <p:sp>
        <p:nvSpPr>
          <p:cNvPr id="6" name="Rectangle 5"/>
          <p:cNvSpPr>
            <a:spLocks noChangeArrowheads="1"/>
          </p:cNvSpPr>
          <p:nvPr/>
        </p:nvSpPr>
        <p:spPr bwMode="gray">
          <a:xfrm>
            <a:off x="338503" y="4398538"/>
            <a:ext cx="8461008" cy="178953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just">
              <a:lnSpc>
                <a:spcPct val="95000"/>
              </a:lnSpc>
              <a:spcBef>
                <a:spcPct val="0"/>
              </a:spcBef>
              <a:spcAft>
                <a:spcPct val="15000"/>
              </a:spcAft>
              <a:buClr>
                <a:schemeClr val="accent1"/>
              </a:buClr>
              <a:buNone/>
            </a:pPr>
            <a:r>
              <a:rPr lang="en-US" noProof="1">
                <a:latin typeface="+mn-lt"/>
              </a:rPr>
              <a:t>A vacuum circuit breaker is the suitable for mainly medium voltage application circuit breaker where the arc quenching takes place in vacuum. The major parts of Vacuum Circuit Breakers circuit breaker are breaker contacts. ... The vacuum pressure inside a vacuum interrupter is normally maintained at 10 - 6 bar. </a:t>
            </a:r>
          </a:p>
        </p:txBody>
      </p:sp>
    </p:spTree>
    <p:extLst>
      <p:ext uri="{BB962C8B-B14F-4D97-AF65-F5344CB8AC3E}">
        <p14:creationId xmlns:p14="http://schemas.microsoft.com/office/powerpoint/2010/main" val="316335162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pPr>
            <a:r>
              <a:rPr lang="en-US" sz="4000" b="1" u="sng" dirty="0"/>
              <a:t>Metering and Indication Equipment </a:t>
            </a:r>
            <a:endParaRPr lang="en-IN" altLang="en-US" sz="4000" b="1" u="sng" noProof="1">
              <a:cs typeface="Arial" panose="020B0604020202020204" pitchFamily="34" charset="0"/>
            </a:endParaRPr>
          </a:p>
        </p:txBody>
      </p:sp>
      <p:sp>
        <p:nvSpPr>
          <p:cNvPr id="4" name="Slide Number Placeholder 3"/>
          <p:cNvSpPr>
            <a:spLocks noGrp="1"/>
          </p:cNvSpPr>
          <p:nvPr>
            <p:ph type="sldNum" sz="quarter" idx="12"/>
          </p:nvPr>
        </p:nvSpPr>
        <p:spPr/>
        <p:txBody>
          <a:bodyPr/>
          <a:lstStyle/>
          <a:p>
            <a:fld id="{4FFB5026-E2CF-4ED5-B8D7-045E311D61F6}" type="slidenum">
              <a:rPr lang="en-IN" smtClean="0"/>
              <a:t>11</a:t>
            </a:fld>
            <a:endParaRPr lang="en-IN"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5"/>
          <p:cNvSpPr>
            <a:spLocks noChangeArrowheads="1"/>
          </p:cNvSpPr>
          <p:nvPr/>
        </p:nvSpPr>
        <p:spPr bwMode="gray">
          <a:xfrm>
            <a:off x="346596" y="1931988"/>
            <a:ext cx="8478956" cy="4298215"/>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chemeClr val="accent1"/>
              </a:buClr>
            </a:pPr>
            <a:r>
              <a:rPr lang="en-US" noProof="1">
                <a:latin typeface="+mn-lt"/>
              </a:rPr>
              <a:t> Relay</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Electromagnetic attraction relay.</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Electromagnetic Induction relay.</a:t>
            </a:r>
          </a:p>
          <a:p>
            <a:pPr marL="0" indent="0">
              <a:lnSpc>
                <a:spcPct val="95000"/>
              </a:lnSpc>
              <a:spcBef>
                <a:spcPct val="0"/>
              </a:spcBef>
              <a:spcAft>
                <a:spcPct val="15000"/>
              </a:spcAft>
              <a:buClr>
                <a:schemeClr val="accent1"/>
              </a:buClr>
              <a:buNone/>
            </a:pPr>
            <a:endParaRPr lang="en-US" noProof="1">
              <a:latin typeface="+mn-lt"/>
            </a:endParaRPr>
          </a:p>
          <a:p>
            <a:pPr>
              <a:lnSpc>
                <a:spcPct val="95000"/>
              </a:lnSpc>
              <a:spcBef>
                <a:spcPct val="0"/>
              </a:spcBef>
              <a:spcAft>
                <a:spcPct val="15000"/>
              </a:spcAft>
              <a:buClr>
                <a:schemeClr val="accent1"/>
              </a:buClr>
            </a:pPr>
            <a:r>
              <a:rPr lang="en-US" noProof="1">
                <a:latin typeface="+mn-lt"/>
              </a:rPr>
              <a:t> Relay used in control panel of the substation </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 Differential relay.</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 Over current realy.</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 Directional relay.</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 Tripping relay.</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 Auxillary relay.</a:t>
            </a:r>
          </a:p>
          <a:p>
            <a:pPr>
              <a:lnSpc>
                <a:spcPct val="95000"/>
              </a:lnSpc>
              <a:spcBef>
                <a:spcPct val="0"/>
              </a:spcBef>
              <a:spcAft>
                <a:spcPct val="15000"/>
              </a:spcAft>
              <a:buClr>
                <a:schemeClr val="accent1"/>
              </a:buClr>
              <a:buFont typeface="Courier New" panose="02070309020205020404" pitchFamily="49" charset="0"/>
              <a:buChar char="o"/>
            </a:pPr>
            <a:endParaRPr lang="en-US" noProof="1"/>
          </a:p>
          <a:p>
            <a:pPr>
              <a:lnSpc>
                <a:spcPct val="95000"/>
              </a:lnSpc>
              <a:spcBef>
                <a:spcPct val="0"/>
              </a:spcBef>
              <a:spcAft>
                <a:spcPct val="15000"/>
              </a:spcAft>
              <a:buClr>
                <a:schemeClr val="accent1"/>
              </a:buClr>
              <a:buFont typeface="Courier New" panose="02070309020205020404" pitchFamily="49" charset="0"/>
              <a:buChar char="o"/>
            </a:pPr>
            <a:endParaRPr lang="en-US" noProof="1"/>
          </a:p>
        </p:txBody>
      </p:sp>
    </p:spTree>
    <p:extLst>
      <p:ext uri="{BB962C8B-B14F-4D97-AF65-F5344CB8AC3E}">
        <p14:creationId xmlns:p14="http://schemas.microsoft.com/office/powerpoint/2010/main" val="362226897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609601"/>
            <a:ext cx="7886700" cy="946150"/>
          </a:xfrm>
        </p:spPr>
        <p:txBody>
          <a:bodyPr>
            <a:normAutofit/>
          </a:bodyPr>
          <a:lstStyle/>
          <a:p>
            <a:pPr lvl="0" algn="ctr">
              <a:defRPr/>
            </a:pPr>
            <a:r>
              <a:rPr lang="en-US" sz="4000" b="1" u="sng" dirty="0"/>
              <a:t>Reference Documents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4FFB5026-E2CF-4ED5-B8D7-045E311D61F6}" type="slidenum">
              <a:rPr lang="en-IN" smtClean="0"/>
              <a:t>12</a:t>
            </a:fld>
            <a:endParaRPr lang="en-IN"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0400"/>
            <a:ext cx="8515349" cy="4318000"/>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180000" algn="just">
              <a:lnSpc>
                <a:spcPct val="95000"/>
              </a:lnSpc>
              <a:spcBef>
                <a:spcPct val="0"/>
              </a:spcBef>
              <a:spcAft>
                <a:spcPct val="15000"/>
              </a:spcAft>
              <a:buClr>
                <a:schemeClr val="accent1"/>
              </a:buClr>
              <a:tabLst>
                <a:tab pos="118745" algn="l"/>
                <a:tab pos="228600" algn="l"/>
              </a:tabLst>
            </a:pPr>
            <a:r>
              <a:rPr lang="en-US" dirty="0">
                <a:latin typeface="+mn-lt"/>
              </a:rPr>
              <a:t> IEC 60076-8 Power transformers Application guide.</a:t>
            </a:r>
          </a:p>
          <a:p>
            <a:pPr marL="180000" algn="just">
              <a:lnSpc>
                <a:spcPct val="95000"/>
              </a:lnSpc>
              <a:spcBef>
                <a:spcPct val="0"/>
              </a:spcBef>
              <a:spcAft>
                <a:spcPct val="15000"/>
              </a:spcAft>
              <a:buClr>
                <a:schemeClr val="accent1"/>
              </a:buClr>
              <a:tabLst>
                <a:tab pos="118745" algn="l"/>
                <a:tab pos="228600" algn="l"/>
              </a:tabLst>
            </a:pPr>
            <a:endParaRPr lang="en-US" dirty="0">
              <a:latin typeface="+mn-lt"/>
            </a:endParaRPr>
          </a:p>
          <a:p>
            <a:pPr marL="180000" algn="just">
              <a:lnSpc>
                <a:spcPct val="95000"/>
              </a:lnSpc>
              <a:spcBef>
                <a:spcPct val="0"/>
              </a:spcBef>
              <a:spcAft>
                <a:spcPct val="15000"/>
              </a:spcAft>
              <a:buClr>
                <a:schemeClr val="accent1"/>
              </a:buClr>
              <a:tabLst>
                <a:tab pos="118745" algn="l"/>
                <a:tab pos="228600" algn="l"/>
              </a:tabLst>
            </a:pPr>
            <a:r>
              <a:rPr lang="en-US" dirty="0">
                <a:latin typeface="+mn-lt"/>
              </a:rPr>
              <a:t> Detailed information concerning Grounding and Lightning protection can be          found in our TM-217.11-1 guideline.</a:t>
            </a:r>
          </a:p>
          <a:p>
            <a:pPr marL="180000" algn="just">
              <a:lnSpc>
                <a:spcPct val="95000"/>
              </a:lnSpc>
              <a:spcBef>
                <a:spcPct val="0"/>
              </a:spcBef>
              <a:spcAft>
                <a:spcPct val="15000"/>
              </a:spcAft>
              <a:buClr>
                <a:schemeClr val="accent1"/>
              </a:buClr>
              <a:tabLst>
                <a:tab pos="118745" algn="l"/>
                <a:tab pos="228600" algn="l"/>
              </a:tabLst>
            </a:pPr>
            <a:endParaRPr lang="en-US" dirty="0">
              <a:latin typeface="+mn-lt"/>
            </a:endParaRPr>
          </a:p>
          <a:p>
            <a:pPr marL="180000" algn="just">
              <a:lnSpc>
                <a:spcPct val="95000"/>
              </a:lnSpc>
              <a:spcBef>
                <a:spcPct val="0"/>
              </a:spcBef>
              <a:spcAft>
                <a:spcPct val="15000"/>
              </a:spcAft>
              <a:buClr>
                <a:schemeClr val="accent1"/>
              </a:buClr>
              <a:tabLst>
                <a:tab pos="118745" algn="l"/>
                <a:tab pos="228600" algn="l"/>
              </a:tabLst>
            </a:pPr>
            <a:r>
              <a:rPr lang="en-US" dirty="0">
                <a:latin typeface="+mn-lt"/>
              </a:rPr>
              <a:t> GI-217.0-1 Preparation of Basic Electrical Engineering Design for Factory    Projects.</a:t>
            </a:r>
          </a:p>
          <a:p>
            <a:pPr marL="180000" algn="just">
              <a:lnSpc>
                <a:spcPct val="95000"/>
              </a:lnSpc>
              <a:spcBef>
                <a:spcPct val="0"/>
              </a:spcBef>
              <a:spcAft>
                <a:spcPct val="15000"/>
              </a:spcAft>
              <a:buClr>
                <a:schemeClr val="accent1"/>
              </a:buClr>
              <a:tabLst>
                <a:tab pos="118745" algn="l"/>
                <a:tab pos="228600" algn="l"/>
              </a:tabLst>
            </a:pPr>
            <a:endParaRPr lang="en-US" dirty="0">
              <a:latin typeface="+mn-lt"/>
            </a:endParaRPr>
          </a:p>
          <a:p>
            <a:pPr marL="180000" algn="just">
              <a:lnSpc>
                <a:spcPct val="95000"/>
              </a:lnSpc>
              <a:spcBef>
                <a:spcPct val="0"/>
              </a:spcBef>
              <a:spcAft>
                <a:spcPct val="15000"/>
              </a:spcAft>
              <a:buClr>
                <a:schemeClr val="accent1"/>
              </a:buClr>
              <a:tabLst>
                <a:tab pos="118745" algn="l"/>
                <a:tab pos="228600" algn="l"/>
              </a:tabLst>
            </a:pPr>
            <a:r>
              <a:rPr lang="en-US" dirty="0">
                <a:latin typeface="+mn-lt"/>
              </a:rPr>
              <a:t> GI-217.12-1 Low Voltage Installation Guidelines.</a:t>
            </a:r>
          </a:p>
          <a:p>
            <a:pPr marL="180000" algn="just">
              <a:lnSpc>
                <a:spcPct val="95000"/>
              </a:lnSpc>
              <a:spcBef>
                <a:spcPct val="0"/>
              </a:spcBef>
              <a:spcAft>
                <a:spcPct val="15000"/>
              </a:spcAft>
              <a:buClr>
                <a:schemeClr val="accent1"/>
              </a:buClr>
              <a:tabLst>
                <a:tab pos="118745" algn="l"/>
                <a:tab pos="228600" algn="l"/>
              </a:tabLst>
            </a:pPr>
            <a:endParaRPr lang="en-IN" dirty="0">
              <a:latin typeface="+mn-lt"/>
            </a:endParaRPr>
          </a:p>
          <a:p>
            <a:pPr marL="180000" algn="just">
              <a:lnSpc>
                <a:spcPct val="95000"/>
              </a:lnSpc>
              <a:spcBef>
                <a:spcPct val="0"/>
              </a:spcBef>
              <a:spcAft>
                <a:spcPct val="15000"/>
              </a:spcAft>
              <a:buClr>
                <a:schemeClr val="accent1"/>
              </a:buClr>
              <a:tabLst>
                <a:tab pos="118745" algn="l"/>
                <a:tab pos="228600" algn="l"/>
              </a:tabLst>
            </a:pPr>
            <a:r>
              <a:rPr lang="en-US" dirty="0">
                <a:latin typeface="+mn-lt"/>
              </a:rPr>
              <a:t> GI-217.9-1 Electrical Energy Savings.</a:t>
            </a:r>
            <a:endParaRPr lang="en-IN" dirty="0">
              <a:latin typeface="+mn-lt"/>
            </a:endParaRPr>
          </a:p>
          <a:p>
            <a:pPr marL="180000" algn="just">
              <a:lnSpc>
                <a:spcPct val="95000"/>
              </a:lnSpc>
              <a:spcBef>
                <a:spcPct val="0"/>
              </a:spcBef>
              <a:spcAft>
                <a:spcPct val="15000"/>
              </a:spcAft>
              <a:buClr>
                <a:schemeClr val="accent1"/>
              </a:buClr>
              <a:tabLst>
                <a:tab pos="118745" algn="l"/>
                <a:tab pos="228600" algn="l"/>
              </a:tabLst>
            </a:pPr>
            <a:endParaRPr lang="en-IN" dirty="0"/>
          </a:p>
          <a:p>
            <a:pPr>
              <a:lnSpc>
                <a:spcPct val="95000"/>
              </a:lnSpc>
              <a:spcBef>
                <a:spcPct val="0"/>
              </a:spcBef>
              <a:spcAft>
                <a:spcPct val="15000"/>
              </a:spcAft>
              <a:buClr>
                <a:schemeClr val="accent1"/>
              </a:buClr>
            </a:pPr>
            <a:endParaRPr lang="en-US" noProof="1">
              <a:latin typeface="+mn-lt"/>
            </a:endParaRPr>
          </a:p>
        </p:txBody>
      </p:sp>
    </p:spTree>
    <p:extLst>
      <p:ext uri="{BB962C8B-B14F-4D97-AF65-F5344CB8AC3E}">
        <p14:creationId xmlns:p14="http://schemas.microsoft.com/office/powerpoint/2010/main" val="340707117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altLang="en-US" sz="1800" noProof="1">
                <a:latin typeface="+mn-lt"/>
              </a:rPr>
              <a:t>Introduction</a:t>
            </a:r>
            <a:r>
              <a:rPr lang="en-US" altLang="en-US" sz="1800" noProof="1">
                <a:latin typeface="+mn-lt"/>
              </a:rPr>
              <a:t>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altLang="en-US" sz="1800" noProof="1">
                <a:cs typeface="Arial" panose="020B0604020202020204" pitchFamily="34" charset="0"/>
              </a:rPr>
              <a:t>Type of substation </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altLang="en-US" sz="1800" noProof="1">
                <a:latin typeface="+mn-lt"/>
              </a:rPr>
              <a:t>Overhead line termination </a:t>
            </a:r>
            <a:r>
              <a:rPr lang="en-US" altLang="en-US" sz="1800" noProof="1">
                <a:latin typeface="+mn-lt"/>
              </a:rPr>
              <a:t> </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90">
            <a:extLst>
              <a:ext uri="{FF2B5EF4-FFF2-40B4-BE49-F238E27FC236}">
                <a16:creationId xmlns:a16="http://schemas.microsoft.com/office/drawing/2014/main" id="{3EB4E6CF-FFD0-0AF9-99A3-ECAC86139D3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5509017"/>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8</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altLang="en-US" sz="1800" noProof="1">
                <a:latin typeface="+mn-lt"/>
              </a:rPr>
              <a:t>Substation Characteristics</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altLang="en-US" sz="1800" noProof="1">
                <a:latin typeface="+mn-lt"/>
              </a:rPr>
              <a:t>Type of transformer </a:t>
            </a: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3" name="Rectangle 76">
            <a:extLst>
              <a:ext uri="{FF2B5EF4-FFF2-40B4-BE49-F238E27FC236}">
                <a16:creationId xmlns:a16="http://schemas.microsoft.com/office/drawing/2014/main" id="{0475392A-B815-EA08-7EFC-A8B6FDC5A077}"/>
              </a:ext>
            </a:extLst>
          </p:cNvPr>
          <p:cNvSpPr>
            <a:spLocks noChangeArrowheads="1"/>
          </p:cNvSpPr>
          <p:nvPr/>
        </p:nvSpPr>
        <p:spPr bwMode="gray">
          <a:xfrm>
            <a:off x="650258" y="403558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6</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1901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7</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18" name="Rectangle 77">
            <a:extLst>
              <a:ext uri="{FF2B5EF4-FFF2-40B4-BE49-F238E27FC236}">
                <a16:creationId xmlns:a16="http://schemas.microsoft.com/office/drawing/2014/main" id="{A2BABA9A-F653-76C8-9F36-48C6B4D57B9B}"/>
              </a:ext>
            </a:extLst>
          </p:cNvPr>
          <p:cNvSpPr>
            <a:spLocks noChangeArrowheads="1"/>
          </p:cNvSpPr>
          <p:nvPr/>
        </p:nvSpPr>
        <p:spPr bwMode="gray">
          <a:xfrm>
            <a:off x="1037930" y="485281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altLang="en-US" sz="1800" noProof="1">
                <a:latin typeface="+mn-lt"/>
              </a:rPr>
              <a:t>Refrence Standard</a:t>
            </a:r>
          </a:p>
        </p:txBody>
      </p:sp>
      <p:sp>
        <p:nvSpPr>
          <p:cNvPr id="19" name="Rectangle 77">
            <a:extLst>
              <a:ext uri="{FF2B5EF4-FFF2-40B4-BE49-F238E27FC236}">
                <a16:creationId xmlns:a16="http://schemas.microsoft.com/office/drawing/2014/main" id="{0FD10A99-DB27-F2ED-971C-C94B1DF571CD}"/>
              </a:ext>
            </a:extLst>
          </p:cNvPr>
          <p:cNvSpPr>
            <a:spLocks noChangeArrowheads="1"/>
          </p:cNvSpPr>
          <p:nvPr/>
        </p:nvSpPr>
        <p:spPr bwMode="gray">
          <a:xfrm>
            <a:off x="1037930" y="4473584"/>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Metering and indication equipment </a:t>
            </a:r>
            <a:endParaRPr lang="en-IN" altLang="en-US" sz="1800" noProof="1">
              <a:latin typeface="+mn-lt"/>
            </a:endParaRPr>
          </a:p>
        </p:txBody>
      </p:sp>
      <p:sp>
        <p:nvSpPr>
          <p:cNvPr id="20" name="Rectangle 77">
            <a:extLst>
              <a:ext uri="{FF2B5EF4-FFF2-40B4-BE49-F238E27FC236}">
                <a16:creationId xmlns:a16="http://schemas.microsoft.com/office/drawing/2014/main" id="{8493F095-C219-2A71-AD0C-638F2BD68F8C}"/>
              </a:ext>
            </a:extLst>
          </p:cNvPr>
          <p:cNvSpPr>
            <a:spLocks noChangeArrowheads="1"/>
          </p:cNvSpPr>
          <p:nvPr/>
        </p:nvSpPr>
        <p:spPr bwMode="gray">
          <a:xfrm>
            <a:off x="1015656" y="406967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IN" altLang="en-US" sz="1800" noProof="1">
                <a:latin typeface="+mn-lt"/>
              </a:rPr>
              <a:t>Circuit Breaker </a:t>
            </a:r>
          </a:p>
        </p:txBody>
      </p:sp>
      <p:sp>
        <p:nvSpPr>
          <p:cNvPr id="21" name="Rectangle 77">
            <a:extLst>
              <a:ext uri="{FF2B5EF4-FFF2-40B4-BE49-F238E27FC236}">
                <a16:creationId xmlns:a16="http://schemas.microsoft.com/office/drawing/2014/main" id="{E26EC3C9-A395-8471-09EE-BB23E5384CAE}"/>
              </a:ext>
            </a:extLst>
          </p:cNvPr>
          <p:cNvSpPr>
            <a:spLocks noChangeArrowheads="1"/>
          </p:cNvSpPr>
          <p:nvPr/>
        </p:nvSpPr>
        <p:spPr bwMode="gray">
          <a:xfrm>
            <a:off x="1037930" y="5247673"/>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26" name="Rectangle 65">
            <a:extLst>
              <a:ext uri="{FF2B5EF4-FFF2-40B4-BE49-F238E27FC236}">
                <a16:creationId xmlns:a16="http://schemas.microsoft.com/office/drawing/2014/main" id="{89721FCE-9731-86B1-0B68-D5B686A15B04}"/>
              </a:ext>
            </a:extLst>
          </p:cNvPr>
          <p:cNvSpPr>
            <a:spLocks noChangeArrowheads="1"/>
          </p:cNvSpPr>
          <p:nvPr/>
        </p:nvSpPr>
        <p:spPr bwMode="gray">
          <a:xfrm>
            <a:off x="7907113" y="524488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27" name="Rectangle 65">
            <a:extLst>
              <a:ext uri="{FF2B5EF4-FFF2-40B4-BE49-F238E27FC236}">
                <a16:creationId xmlns:a16="http://schemas.microsoft.com/office/drawing/2014/main" id="{4127F864-0D61-5C77-F30A-8316C1232056}"/>
              </a:ext>
            </a:extLst>
          </p:cNvPr>
          <p:cNvSpPr>
            <a:spLocks noChangeArrowheads="1"/>
          </p:cNvSpPr>
          <p:nvPr/>
        </p:nvSpPr>
        <p:spPr bwMode="gray">
          <a:xfrm>
            <a:off x="7907113" y="4848640"/>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12</a:t>
            </a:r>
          </a:p>
        </p:txBody>
      </p:sp>
      <p:sp>
        <p:nvSpPr>
          <p:cNvPr id="28" name="Rectangle 65">
            <a:extLst>
              <a:ext uri="{FF2B5EF4-FFF2-40B4-BE49-F238E27FC236}">
                <a16:creationId xmlns:a16="http://schemas.microsoft.com/office/drawing/2014/main" id="{9BDF94B7-40E8-4E4F-CDFF-A87A4EF3A0AF}"/>
              </a:ext>
            </a:extLst>
          </p:cNvPr>
          <p:cNvSpPr>
            <a:spLocks noChangeArrowheads="1"/>
          </p:cNvSpPr>
          <p:nvPr/>
        </p:nvSpPr>
        <p:spPr bwMode="gray">
          <a:xfrm>
            <a:off x="7893342" y="4468895"/>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11</a:t>
            </a:r>
          </a:p>
        </p:txBody>
      </p:sp>
      <p:sp>
        <p:nvSpPr>
          <p:cNvPr id="29" name="Rectangle 65">
            <a:extLst>
              <a:ext uri="{FF2B5EF4-FFF2-40B4-BE49-F238E27FC236}">
                <a16:creationId xmlns:a16="http://schemas.microsoft.com/office/drawing/2014/main" id="{B241E14F-2D6F-93EE-1AE4-6D8055B12276}"/>
              </a:ext>
            </a:extLst>
          </p:cNvPr>
          <p:cNvSpPr>
            <a:spLocks noChangeArrowheads="1"/>
          </p:cNvSpPr>
          <p:nvPr/>
        </p:nvSpPr>
        <p:spPr bwMode="gray">
          <a:xfrm>
            <a:off x="7907113" y="4040993"/>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9 </a:t>
            </a:r>
          </a:p>
        </p:txBody>
      </p:sp>
      <p:sp>
        <p:nvSpPr>
          <p:cNvPr id="31" name="Rectangle 76">
            <a:extLst>
              <a:ext uri="{FF2B5EF4-FFF2-40B4-BE49-F238E27FC236}">
                <a16:creationId xmlns:a16="http://schemas.microsoft.com/office/drawing/2014/main" id="{313718F6-4FE2-280A-B898-DCD2071CCAE6}"/>
              </a:ext>
            </a:extLst>
          </p:cNvPr>
          <p:cNvSpPr>
            <a:spLocks noChangeArrowheads="1"/>
          </p:cNvSpPr>
          <p:nvPr/>
        </p:nvSpPr>
        <p:spPr bwMode="gray">
          <a:xfrm>
            <a:off x="650258" y="4457014"/>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7</a:t>
            </a:r>
          </a:p>
        </p:txBody>
      </p:sp>
      <p:sp>
        <p:nvSpPr>
          <p:cNvPr id="32" name="Rectangle 76">
            <a:extLst>
              <a:ext uri="{FF2B5EF4-FFF2-40B4-BE49-F238E27FC236}">
                <a16:creationId xmlns:a16="http://schemas.microsoft.com/office/drawing/2014/main" id="{B08A23FF-552B-D157-5041-46479F518B23}"/>
              </a:ext>
            </a:extLst>
          </p:cNvPr>
          <p:cNvSpPr>
            <a:spLocks noChangeArrowheads="1"/>
          </p:cNvSpPr>
          <p:nvPr/>
        </p:nvSpPr>
        <p:spPr bwMode="gray">
          <a:xfrm>
            <a:off x="662425" y="4847412"/>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8</a:t>
            </a:r>
          </a:p>
        </p:txBody>
      </p:sp>
      <p:sp>
        <p:nvSpPr>
          <p:cNvPr id="33" name="Rectangle 76">
            <a:extLst>
              <a:ext uri="{FF2B5EF4-FFF2-40B4-BE49-F238E27FC236}">
                <a16:creationId xmlns:a16="http://schemas.microsoft.com/office/drawing/2014/main" id="{C588C5CD-DD24-262C-DAC3-8D256CB1E239}"/>
              </a:ext>
            </a:extLst>
          </p:cNvPr>
          <p:cNvSpPr>
            <a:spLocks noChangeArrowheads="1"/>
          </p:cNvSpPr>
          <p:nvPr/>
        </p:nvSpPr>
        <p:spPr bwMode="gray">
          <a:xfrm>
            <a:off x="656413" y="52494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ChangeArrowheads="1"/>
          </p:cNvSpPr>
          <p:nvPr/>
        </p:nvSpPr>
        <p:spPr bwMode="gray">
          <a:xfrm>
            <a:off x="164836" y="1433444"/>
            <a:ext cx="8826763" cy="411796"/>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7" name="Rectangle 2"/>
          <p:cNvSpPr txBox="1">
            <a:spLocks noChangeArrowheads="1"/>
          </p:cNvSpPr>
          <p:nvPr/>
        </p:nvSpPr>
        <p:spPr>
          <a:xfrm>
            <a:off x="344488" y="645951"/>
            <a:ext cx="8229600" cy="64944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IN" altLang="en-US" sz="4000" b="1" u="sng" noProof="1">
                <a:cs typeface="Arial" panose="020B0604020202020204" pitchFamily="34" charset="0"/>
              </a:rPr>
              <a:t>Introduction</a:t>
            </a:r>
            <a:endParaRPr lang="en-US" altLang="en-US" sz="4000" b="1" u="sng" noProof="1"/>
          </a:p>
        </p:txBody>
      </p:sp>
      <p:sp>
        <p:nvSpPr>
          <p:cNvPr id="2" name="Slide Number Placeholder 1"/>
          <p:cNvSpPr>
            <a:spLocks noGrp="1"/>
          </p:cNvSpPr>
          <p:nvPr>
            <p:ph type="sldNum" sz="quarter" idx="12"/>
          </p:nvPr>
        </p:nvSpPr>
        <p:spPr/>
        <p:txBody>
          <a:bodyPr/>
          <a:lstStyle/>
          <a:p>
            <a:fld id="{4FFB5026-E2CF-4ED5-B8D7-045E311D61F6}" type="slidenum">
              <a:rPr lang="en-IN" smtClean="0"/>
              <a:t>3</a:t>
            </a:fld>
            <a:endParaRPr lang="en-IN" dirty="0"/>
          </a:p>
        </p:txBody>
      </p:sp>
      <p:sp>
        <p:nvSpPr>
          <p:cNvPr id="13" name="Rectangle 5"/>
          <p:cNvSpPr>
            <a:spLocks noChangeArrowheads="1"/>
          </p:cNvSpPr>
          <p:nvPr/>
        </p:nvSpPr>
        <p:spPr bwMode="gray">
          <a:xfrm>
            <a:off x="164835" y="1828800"/>
            <a:ext cx="8829039" cy="4359275"/>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rgbClr val="0070C0"/>
              </a:buClr>
              <a:tabLst>
                <a:tab pos="118745" algn="l"/>
                <a:tab pos="228600" algn="l"/>
              </a:tabLst>
            </a:pPr>
            <a:r>
              <a:rPr lang="en-US" dirty="0">
                <a:latin typeface="+mn-lt"/>
              </a:rPr>
              <a:t> Substations are installations in a Transmission and Distribution System which are   involved in the connection of different sections of the transmission and distribution   system, usually with the transfer of electrical power from one voltage level to another.</a:t>
            </a:r>
          </a:p>
          <a:p>
            <a:pPr algn="just">
              <a:lnSpc>
                <a:spcPct val="95000"/>
              </a:lnSpc>
              <a:spcBef>
                <a:spcPct val="0"/>
              </a:spcBef>
              <a:spcAft>
                <a:spcPct val="15000"/>
              </a:spcAft>
              <a:buClr>
                <a:srgbClr val="0070C0"/>
              </a:buClr>
              <a:tabLst>
                <a:tab pos="118745" algn="l"/>
                <a:tab pos="228600" algn="l"/>
              </a:tabLst>
            </a:pPr>
            <a:r>
              <a:rPr lang="en-US" dirty="0">
                <a:latin typeface="+mn-lt"/>
              </a:rPr>
              <a:t> Substations play a vital role in integrating the generating, transmitting and distributing   parts of an electrical system.</a:t>
            </a:r>
          </a:p>
          <a:p>
            <a:pPr algn="just">
              <a:lnSpc>
                <a:spcPct val="95000"/>
              </a:lnSpc>
              <a:spcBef>
                <a:spcPct val="0"/>
              </a:spcBef>
              <a:spcAft>
                <a:spcPct val="15000"/>
              </a:spcAft>
              <a:buClr>
                <a:srgbClr val="0070C0"/>
              </a:buClr>
              <a:tabLst>
                <a:tab pos="118745" algn="l"/>
                <a:tab pos="228600" algn="l"/>
              </a:tabLst>
            </a:pPr>
            <a:r>
              <a:rPr lang="en-US" dirty="0">
                <a:latin typeface="+mn-lt"/>
              </a:rPr>
              <a:t> A substation is generally located in an open area. The substation contains of numerous  equipment's such as transformers, breakers, capacitors, measuring and protection  devices and so on.</a:t>
            </a:r>
          </a:p>
          <a:p>
            <a:pPr algn="just">
              <a:lnSpc>
                <a:spcPct val="95000"/>
              </a:lnSpc>
              <a:spcBef>
                <a:spcPct val="0"/>
              </a:spcBef>
              <a:spcAft>
                <a:spcPct val="15000"/>
              </a:spcAft>
              <a:buClr>
                <a:srgbClr val="0070C0"/>
              </a:buClr>
              <a:tabLst>
                <a:tab pos="118745" algn="l"/>
                <a:tab pos="228600" algn="l"/>
              </a:tabLst>
            </a:pPr>
            <a:r>
              <a:rPr lang="en-US" dirty="0">
                <a:latin typeface="+mn-lt"/>
              </a:rPr>
              <a:t> Based on their functions, Substations can be classified into four types</a:t>
            </a:r>
          </a:p>
          <a:p>
            <a:pPr lvl="1" algn="just">
              <a:buClr>
                <a:srgbClr val="0070C0"/>
              </a:buClr>
              <a:buFont typeface="Courier New" panose="02070309020205020404" pitchFamily="49" charset="0"/>
              <a:buChar char="o"/>
            </a:pPr>
            <a:r>
              <a:rPr lang="en-US" dirty="0">
                <a:latin typeface="+mn-lt"/>
              </a:rPr>
              <a:t>Distribution Switching Substations</a:t>
            </a:r>
          </a:p>
          <a:p>
            <a:pPr lvl="1" algn="just">
              <a:buClr>
                <a:srgbClr val="0070C0"/>
              </a:buClr>
              <a:buFont typeface="Courier New" panose="02070309020205020404" pitchFamily="49" charset="0"/>
              <a:buChar char="o"/>
            </a:pPr>
            <a:r>
              <a:rPr lang="en-US" dirty="0">
                <a:latin typeface="+mn-lt"/>
              </a:rPr>
              <a:t>Switching Substations</a:t>
            </a:r>
          </a:p>
          <a:p>
            <a:pPr lvl="1" algn="just">
              <a:buClr>
                <a:srgbClr val="0070C0"/>
              </a:buClr>
              <a:buFont typeface="Courier New" panose="02070309020205020404" pitchFamily="49" charset="0"/>
              <a:buChar char="o"/>
            </a:pPr>
            <a:r>
              <a:rPr lang="en-US" dirty="0">
                <a:latin typeface="+mn-lt"/>
              </a:rPr>
              <a:t>Transmission Substation</a:t>
            </a:r>
          </a:p>
          <a:p>
            <a:pPr lvl="1" algn="just">
              <a:buClr>
                <a:srgbClr val="0070C0"/>
              </a:buClr>
              <a:buFont typeface="Courier New" panose="02070309020205020404" pitchFamily="49" charset="0"/>
              <a:buChar char="o"/>
            </a:pPr>
            <a:r>
              <a:rPr lang="en-US" dirty="0">
                <a:latin typeface="+mn-lt"/>
              </a:rPr>
              <a:t>Customer Substation</a:t>
            </a:r>
          </a:p>
          <a:p>
            <a:pPr algn="just">
              <a:lnSpc>
                <a:spcPct val="95000"/>
              </a:lnSpc>
              <a:spcBef>
                <a:spcPct val="0"/>
              </a:spcBef>
              <a:spcAft>
                <a:spcPct val="15000"/>
              </a:spcAft>
              <a:buClr>
                <a:schemeClr val="accent1"/>
              </a:buClr>
              <a:buFont typeface="Wingdings" panose="05000000000000000000" pitchFamily="2" charset="2"/>
              <a:buChar char="q"/>
              <a:tabLst>
                <a:tab pos="118745" algn="l"/>
                <a:tab pos="228600" algn="l"/>
              </a:tabLst>
            </a:pPr>
            <a:endParaRPr lang="en-US" dirty="0">
              <a:latin typeface="+mn-lt"/>
            </a:endParaRPr>
          </a:p>
          <a:p>
            <a:pPr algn="just">
              <a:lnSpc>
                <a:spcPct val="95000"/>
              </a:lnSpc>
              <a:spcBef>
                <a:spcPct val="0"/>
              </a:spcBef>
              <a:spcAft>
                <a:spcPct val="15000"/>
              </a:spcAft>
              <a:buClr>
                <a:schemeClr val="accent1"/>
              </a:buClr>
              <a:buFont typeface="Wingdings" panose="05000000000000000000" pitchFamily="2" charset="2"/>
              <a:buChar char="q"/>
              <a:tabLst>
                <a:tab pos="118745" algn="l"/>
                <a:tab pos="228600" algn="l"/>
              </a:tabLst>
            </a:pPr>
            <a:endParaRPr lang="en-US" dirty="0">
              <a:latin typeface="+mn-lt"/>
            </a:endParaRPr>
          </a:p>
          <a:p>
            <a:pPr marL="0" indent="0" algn="just">
              <a:lnSpc>
                <a:spcPct val="95000"/>
              </a:lnSpc>
              <a:spcBef>
                <a:spcPct val="0"/>
              </a:spcBef>
              <a:spcAft>
                <a:spcPct val="15000"/>
              </a:spcAft>
              <a:buClr>
                <a:schemeClr val="accent1"/>
              </a:buClr>
              <a:buNone/>
              <a:tabLst>
                <a:tab pos="118745" algn="l"/>
                <a:tab pos="228600" algn="l"/>
              </a:tabLst>
            </a:pPr>
            <a:endParaRPr lang="en-US" dirty="0">
              <a:latin typeface="+mn-lt"/>
            </a:endParaRPr>
          </a:p>
          <a:p>
            <a:pPr marL="0" indent="0" algn="just">
              <a:lnSpc>
                <a:spcPct val="95000"/>
              </a:lnSpc>
              <a:spcBef>
                <a:spcPct val="0"/>
              </a:spcBef>
              <a:spcAft>
                <a:spcPct val="15000"/>
              </a:spcAft>
              <a:buClr>
                <a:schemeClr val="accent1"/>
              </a:buClr>
              <a:buNone/>
              <a:tabLst>
                <a:tab pos="118745" algn="l"/>
                <a:tab pos="228600" algn="l"/>
              </a:tabLst>
            </a:pPr>
            <a:endParaRPr lang="en-US" dirty="0">
              <a:latin typeface="+mn-lt"/>
            </a:endParaRPr>
          </a:p>
          <a:p>
            <a:pPr algn="just">
              <a:lnSpc>
                <a:spcPct val="95000"/>
              </a:lnSpc>
              <a:spcBef>
                <a:spcPct val="0"/>
              </a:spcBef>
              <a:spcAft>
                <a:spcPct val="15000"/>
              </a:spcAft>
              <a:buClr>
                <a:schemeClr val="accent1"/>
              </a:buClr>
              <a:buFont typeface="Wingdings" panose="05000000000000000000" pitchFamily="2" charset="2"/>
              <a:buChar char="q"/>
              <a:tabLst>
                <a:tab pos="118745" algn="l"/>
                <a:tab pos="228600" algn="l"/>
              </a:tabLst>
            </a:pPr>
            <a:endParaRPr lang="en-US" dirty="0">
              <a:latin typeface="+mn-lt"/>
            </a:endParaRPr>
          </a:p>
          <a:p>
            <a:pPr algn="just">
              <a:lnSpc>
                <a:spcPct val="95000"/>
              </a:lnSpc>
              <a:spcBef>
                <a:spcPct val="0"/>
              </a:spcBef>
              <a:spcAft>
                <a:spcPct val="15000"/>
              </a:spcAft>
              <a:buClr>
                <a:schemeClr val="accent1"/>
              </a:buClr>
              <a:buFont typeface="Wingdings" panose="05000000000000000000" pitchFamily="2" charset="2"/>
              <a:buChar char="q"/>
              <a:tabLst>
                <a:tab pos="118745" algn="l"/>
                <a:tab pos="228600" algn="l"/>
              </a:tabLst>
            </a:pPr>
            <a:endParaRPr lang="en-IN" dirty="0">
              <a:latin typeface="+mn-lt"/>
            </a:endParaRPr>
          </a:p>
          <a:p>
            <a:pPr marL="0" indent="0" algn="just" eaLnBrk="1" hangingPunct="1">
              <a:lnSpc>
                <a:spcPct val="95000"/>
              </a:lnSpc>
              <a:spcBef>
                <a:spcPct val="0"/>
              </a:spcBef>
              <a:spcAft>
                <a:spcPct val="15000"/>
              </a:spcAft>
              <a:buClr>
                <a:schemeClr val="accent1"/>
              </a:buClr>
              <a:buNone/>
            </a:pPr>
            <a:endParaRPr lang="en-US" noProof="1">
              <a:latin typeface="+mn-lt"/>
            </a:endParaRPr>
          </a:p>
        </p:txBody>
      </p:sp>
    </p:spTree>
    <p:extLst>
      <p:ext uri="{BB962C8B-B14F-4D97-AF65-F5344CB8AC3E}">
        <p14:creationId xmlns:p14="http://schemas.microsoft.com/office/powerpoint/2010/main" val="115815078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gray">
          <a:xfrm>
            <a:off x="164834" y="4002538"/>
            <a:ext cx="8826763"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According to the constructional features</a:t>
            </a:r>
          </a:p>
        </p:txBody>
      </p:sp>
      <p:sp>
        <p:nvSpPr>
          <p:cNvPr id="8" name="Rectangle 2"/>
          <p:cNvSpPr txBox="1">
            <a:spLocks noChangeArrowheads="1"/>
          </p:cNvSpPr>
          <p:nvPr/>
        </p:nvSpPr>
        <p:spPr>
          <a:xfrm>
            <a:off x="344488" y="645951"/>
            <a:ext cx="8229600" cy="64944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en-IN" altLang="en-US" sz="4000" b="1" u="sng" noProof="1">
                <a:cs typeface="Arial" panose="020B0604020202020204" pitchFamily="34" charset="0"/>
              </a:rPr>
              <a:t>Type of Substation </a:t>
            </a:r>
            <a:endParaRPr lang="en-US" altLang="en-US" sz="4000" b="1" u="sng" noProof="1"/>
          </a:p>
        </p:txBody>
      </p:sp>
      <p:sp>
        <p:nvSpPr>
          <p:cNvPr id="9" name="Rectangle 2"/>
          <p:cNvSpPr>
            <a:spLocks noChangeArrowheads="1"/>
          </p:cNvSpPr>
          <p:nvPr/>
        </p:nvSpPr>
        <p:spPr bwMode="gray">
          <a:xfrm>
            <a:off x="164836" y="1433444"/>
            <a:ext cx="8826763" cy="411796"/>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According to the service Requirement </a:t>
            </a:r>
          </a:p>
        </p:txBody>
      </p:sp>
      <p:sp>
        <p:nvSpPr>
          <p:cNvPr id="2" name="Slide Number Placeholder 1"/>
          <p:cNvSpPr>
            <a:spLocks noGrp="1"/>
          </p:cNvSpPr>
          <p:nvPr>
            <p:ph type="sldNum" sz="quarter" idx="12"/>
          </p:nvPr>
        </p:nvSpPr>
        <p:spPr/>
        <p:txBody>
          <a:bodyPr/>
          <a:lstStyle/>
          <a:p>
            <a:fld id="{4FFB5026-E2CF-4ED5-B8D7-045E311D61F6}" type="slidenum">
              <a:rPr lang="en-IN" smtClean="0"/>
              <a:t>4</a:t>
            </a:fld>
            <a:endParaRPr lang="en-IN" dirty="0"/>
          </a:p>
        </p:txBody>
      </p:sp>
      <p:sp>
        <p:nvSpPr>
          <p:cNvPr id="6" name="Rectangle 5"/>
          <p:cNvSpPr>
            <a:spLocks noChangeArrowheads="1"/>
          </p:cNvSpPr>
          <p:nvPr/>
        </p:nvSpPr>
        <p:spPr bwMode="gray">
          <a:xfrm>
            <a:off x="164835" y="4378776"/>
            <a:ext cx="8826762" cy="194582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rgbClr val="0070C0"/>
              </a:buClr>
            </a:pPr>
            <a:r>
              <a:rPr lang="en-US" noProof="1">
                <a:latin typeface="+mn-lt"/>
              </a:rPr>
              <a:t> Indoor Substation</a:t>
            </a:r>
          </a:p>
          <a:p>
            <a:pPr>
              <a:lnSpc>
                <a:spcPct val="95000"/>
              </a:lnSpc>
              <a:spcBef>
                <a:spcPct val="0"/>
              </a:spcBef>
              <a:spcAft>
                <a:spcPct val="15000"/>
              </a:spcAft>
              <a:buClr>
                <a:srgbClr val="0070C0"/>
              </a:buClr>
            </a:pPr>
            <a:r>
              <a:rPr lang="en-US" noProof="1">
                <a:latin typeface="+mn-lt"/>
              </a:rPr>
              <a:t> Outdoor substation</a:t>
            </a:r>
          </a:p>
          <a:p>
            <a:pPr>
              <a:lnSpc>
                <a:spcPct val="95000"/>
              </a:lnSpc>
              <a:spcBef>
                <a:spcPct val="0"/>
              </a:spcBef>
              <a:spcAft>
                <a:spcPct val="15000"/>
              </a:spcAft>
              <a:buClr>
                <a:srgbClr val="0070C0"/>
              </a:buClr>
            </a:pPr>
            <a:r>
              <a:rPr lang="en-US" noProof="1">
                <a:latin typeface="+mn-lt"/>
              </a:rPr>
              <a:t> Underground substation</a:t>
            </a:r>
          </a:p>
          <a:p>
            <a:pPr>
              <a:lnSpc>
                <a:spcPct val="95000"/>
              </a:lnSpc>
              <a:spcBef>
                <a:spcPct val="0"/>
              </a:spcBef>
              <a:spcAft>
                <a:spcPct val="15000"/>
              </a:spcAft>
              <a:buClr>
                <a:srgbClr val="0070C0"/>
              </a:buClr>
            </a:pPr>
            <a:r>
              <a:rPr lang="en-US" noProof="1">
                <a:latin typeface="+mn-lt"/>
              </a:rPr>
              <a:t> Pole mounted substation</a:t>
            </a:r>
          </a:p>
          <a:p>
            <a:pPr>
              <a:lnSpc>
                <a:spcPct val="95000"/>
              </a:lnSpc>
              <a:spcBef>
                <a:spcPct val="0"/>
              </a:spcBef>
              <a:spcAft>
                <a:spcPct val="15000"/>
              </a:spcAft>
              <a:buClr>
                <a:schemeClr val="accent1"/>
              </a:buClr>
            </a:pPr>
            <a:endParaRPr lang="en-US" noProof="1">
              <a:latin typeface="+mn-lt"/>
            </a:endParaRPr>
          </a:p>
          <a:p>
            <a:pPr>
              <a:lnSpc>
                <a:spcPct val="95000"/>
              </a:lnSpc>
              <a:spcBef>
                <a:spcPct val="0"/>
              </a:spcBef>
              <a:spcAft>
                <a:spcPct val="15000"/>
              </a:spcAft>
              <a:buClr>
                <a:schemeClr val="accent1"/>
              </a:buClr>
            </a:pPr>
            <a:endParaRPr lang="en-US" noProof="1">
              <a:latin typeface="+mn-lt"/>
            </a:endParaRPr>
          </a:p>
        </p:txBody>
      </p:sp>
      <p:sp>
        <p:nvSpPr>
          <p:cNvPr id="13" name="Rectangle 5"/>
          <p:cNvSpPr>
            <a:spLocks noChangeArrowheads="1"/>
          </p:cNvSpPr>
          <p:nvPr/>
        </p:nvSpPr>
        <p:spPr bwMode="gray">
          <a:xfrm>
            <a:off x="164835" y="1851184"/>
            <a:ext cx="8826763" cy="19542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rgbClr val="0070C0"/>
              </a:buClr>
            </a:pPr>
            <a:r>
              <a:rPr lang="en-US" noProof="1">
                <a:latin typeface="+mn-lt"/>
              </a:rPr>
              <a:t> Transformer substation </a:t>
            </a:r>
          </a:p>
          <a:p>
            <a:pPr>
              <a:lnSpc>
                <a:spcPct val="95000"/>
              </a:lnSpc>
              <a:spcBef>
                <a:spcPct val="0"/>
              </a:spcBef>
              <a:spcAft>
                <a:spcPct val="15000"/>
              </a:spcAft>
              <a:buClr>
                <a:srgbClr val="0070C0"/>
              </a:buClr>
            </a:pPr>
            <a:r>
              <a:rPr lang="en-US" noProof="1">
                <a:latin typeface="+mn-lt"/>
              </a:rPr>
              <a:t> Switch substation</a:t>
            </a:r>
          </a:p>
          <a:p>
            <a:pPr>
              <a:lnSpc>
                <a:spcPct val="95000"/>
              </a:lnSpc>
              <a:spcBef>
                <a:spcPct val="0"/>
              </a:spcBef>
              <a:spcAft>
                <a:spcPct val="15000"/>
              </a:spcAft>
              <a:buClr>
                <a:srgbClr val="0070C0"/>
              </a:buClr>
            </a:pPr>
            <a:r>
              <a:rPr lang="en-US" noProof="1">
                <a:latin typeface="+mn-lt"/>
              </a:rPr>
              <a:t> Power factor correction substation </a:t>
            </a:r>
          </a:p>
          <a:p>
            <a:pPr>
              <a:lnSpc>
                <a:spcPct val="95000"/>
              </a:lnSpc>
              <a:spcBef>
                <a:spcPct val="0"/>
              </a:spcBef>
              <a:spcAft>
                <a:spcPct val="15000"/>
              </a:spcAft>
              <a:buClr>
                <a:srgbClr val="0070C0"/>
              </a:buClr>
            </a:pPr>
            <a:r>
              <a:rPr lang="en-US" noProof="1">
                <a:latin typeface="+mn-lt"/>
              </a:rPr>
              <a:t> Frequency change substation </a:t>
            </a:r>
          </a:p>
          <a:p>
            <a:pPr>
              <a:lnSpc>
                <a:spcPct val="95000"/>
              </a:lnSpc>
              <a:spcBef>
                <a:spcPct val="0"/>
              </a:spcBef>
              <a:spcAft>
                <a:spcPct val="15000"/>
              </a:spcAft>
              <a:buClr>
                <a:srgbClr val="0070C0"/>
              </a:buClr>
            </a:pPr>
            <a:r>
              <a:rPr lang="en-US" noProof="1">
                <a:latin typeface="+mn-lt"/>
              </a:rPr>
              <a:t> Converting substation</a:t>
            </a:r>
          </a:p>
          <a:p>
            <a:pPr>
              <a:lnSpc>
                <a:spcPct val="95000"/>
              </a:lnSpc>
              <a:spcBef>
                <a:spcPct val="0"/>
              </a:spcBef>
              <a:spcAft>
                <a:spcPct val="15000"/>
              </a:spcAft>
              <a:buClr>
                <a:srgbClr val="0070C0"/>
              </a:buClr>
            </a:pPr>
            <a:r>
              <a:rPr lang="en-US" noProof="1">
                <a:latin typeface="+mn-lt"/>
              </a:rPr>
              <a:t> Insudustrial substation </a:t>
            </a:r>
          </a:p>
        </p:txBody>
      </p:sp>
    </p:spTree>
    <p:extLst>
      <p:ext uri="{BB962C8B-B14F-4D97-AF65-F5344CB8AC3E}">
        <p14:creationId xmlns:p14="http://schemas.microsoft.com/office/powerpoint/2010/main" val="322071804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pPr>
            <a:r>
              <a:rPr lang="en-IN" altLang="en-US" sz="4000" b="1" u="sng" noProof="1">
                <a:cs typeface="Arial" panose="020B0604020202020204" pitchFamily="34" charset="0"/>
              </a:rPr>
              <a:t>Type of Transformer</a:t>
            </a:r>
          </a:p>
        </p:txBody>
      </p:sp>
      <p:sp>
        <p:nvSpPr>
          <p:cNvPr id="2" name="Slide Number Placeholder 1"/>
          <p:cNvSpPr>
            <a:spLocks noGrp="1"/>
          </p:cNvSpPr>
          <p:nvPr>
            <p:ph type="sldNum" sz="quarter" idx="12"/>
          </p:nvPr>
        </p:nvSpPr>
        <p:spPr/>
        <p:txBody>
          <a:bodyPr/>
          <a:lstStyle/>
          <a:p>
            <a:fld id="{4FFB5026-E2CF-4ED5-B8D7-045E311D61F6}" type="slidenum">
              <a:rPr lang="en-IN" smtClean="0"/>
              <a:t>5</a:t>
            </a:fld>
            <a:endParaRPr lang="en-IN" dirty="0"/>
          </a:p>
        </p:txBody>
      </p:sp>
      <p:sp>
        <p:nvSpPr>
          <p:cNvPr id="12" name="Rectangle 2"/>
          <p:cNvSpPr>
            <a:spLocks noChangeArrowheads="1"/>
          </p:cNvSpPr>
          <p:nvPr/>
        </p:nvSpPr>
        <p:spPr bwMode="gray">
          <a:xfrm>
            <a:off x="323850" y="1555750"/>
            <a:ext cx="85915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7546" y="1931988"/>
            <a:ext cx="8587854" cy="4298215"/>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chemeClr val="accent1"/>
              </a:buClr>
            </a:pPr>
            <a:r>
              <a:rPr lang="en-US" noProof="1">
                <a:latin typeface="+mn-lt"/>
              </a:rPr>
              <a:t> Power transformer</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Single phase transformer </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Three phase transformer</a:t>
            </a:r>
          </a:p>
          <a:p>
            <a:pPr marL="0" indent="0" eaLnBrk="1" hangingPunct="1">
              <a:lnSpc>
                <a:spcPct val="95000"/>
              </a:lnSpc>
              <a:spcBef>
                <a:spcPct val="0"/>
              </a:spcBef>
              <a:spcAft>
                <a:spcPct val="15000"/>
              </a:spcAft>
              <a:buClr>
                <a:schemeClr val="accent1"/>
              </a:buClr>
              <a:buNone/>
            </a:pPr>
            <a:r>
              <a:rPr lang="en-US" noProof="1">
                <a:latin typeface="+mn-lt"/>
              </a:rPr>
              <a:t> </a:t>
            </a:r>
          </a:p>
          <a:p>
            <a:pPr>
              <a:lnSpc>
                <a:spcPct val="95000"/>
              </a:lnSpc>
              <a:spcBef>
                <a:spcPct val="0"/>
              </a:spcBef>
              <a:spcAft>
                <a:spcPct val="15000"/>
              </a:spcAft>
              <a:buClr>
                <a:schemeClr val="accent1"/>
              </a:buClr>
            </a:pPr>
            <a:r>
              <a:rPr lang="en-US" noProof="1">
                <a:latin typeface="+mn-lt"/>
              </a:rPr>
              <a:t> Instrument Transformer</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Current Transformer </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Potential Transformer </a:t>
            </a:r>
          </a:p>
          <a:p>
            <a:pPr marL="0" indent="0" eaLnBrk="1" hangingPunct="1">
              <a:lnSpc>
                <a:spcPct val="95000"/>
              </a:lnSpc>
              <a:spcBef>
                <a:spcPct val="0"/>
              </a:spcBef>
              <a:spcAft>
                <a:spcPct val="15000"/>
              </a:spcAft>
              <a:buClr>
                <a:schemeClr val="accent1"/>
              </a:buClr>
              <a:buNone/>
            </a:pPr>
            <a:endParaRPr lang="en-US" noProof="1">
              <a:latin typeface="+mn-lt"/>
            </a:endParaRPr>
          </a:p>
          <a:p>
            <a:pPr>
              <a:lnSpc>
                <a:spcPct val="95000"/>
              </a:lnSpc>
              <a:spcBef>
                <a:spcPct val="0"/>
              </a:spcBef>
              <a:spcAft>
                <a:spcPct val="15000"/>
              </a:spcAft>
              <a:buClr>
                <a:schemeClr val="accent1"/>
              </a:buClr>
            </a:pPr>
            <a:r>
              <a:rPr lang="en-US" noProof="1">
                <a:latin typeface="+mn-lt"/>
              </a:rPr>
              <a:t>Auto Transformer </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Single phase transformer </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Three phase transformer</a:t>
            </a:r>
          </a:p>
        </p:txBody>
      </p:sp>
    </p:spTree>
    <p:extLst>
      <p:ext uri="{BB962C8B-B14F-4D97-AF65-F5344CB8AC3E}">
        <p14:creationId xmlns:p14="http://schemas.microsoft.com/office/powerpoint/2010/main" val="418628527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pPr>
            <a:r>
              <a:rPr lang="en-IN" altLang="en-US" sz="4000" b="1" u="sng" noProof="1">
                <a:cs typeface="Arial" panose="020B0604020202020204" pitchFamily="34" charset="0"/>
              </a:rPr>
              <a:t>Type of Transformer</a:t>
            </a:r>
          </a:p>
        </p:txBody>
      </p:sp>
      <p:sp>
        <p:nvSpPr>
          <p:cNvPr id="4" name="Slide Number Placeholder 3"/>
          <p:cNvSpPr>
            <a:spLocks noGrp="1"/>
          </p:cNvSpPr>
          <p:nvPr>
            <p:ph type="sldNum" sz="quarter" idx="12"/>
          </p:nvPr>
        </p:nvSpPr>
        <p:spPr/>
        <p:txBody>
          <a:bodyPr/>
          <a:lstStyle/>
          <a:p>
            <a:fld id="{4FFB5026-E2CF-4ED5-B8D7-045E311D61F6}" type="slidenum">
              <a:rPr lang="en-IN" smtClean="0"/>
              <a:t>6</a:t>
            </a:fld>
            <a:endParaRPr lang="en-IN" dirty="0"/>
          </a:p>
        </p:txBody>
      </p:sp>
      <p:sp>
        <p:nvSpPr>
          <p:cNvPr id="12" name="Rectangle 2"/>
          <p:cNvSpPr>
            <a:spLocks noChangeArrowheads="1"/>
          </p:cNvSpPr>
          <p:nvPr/>
        </p:nvSpPr>
        <p:spPr bwMode="gray">
          <a:xfrm>
            <a:off x="323850" y="1621998"/>
            <a:ext cx="85915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5"/>
          <p:cNvSpPr>
            <a:spLocks noChangeArrowheads="1"/>
          </p:cNvSpPr>
          <p:nvPr/>
        </p:nvSpPr>
        <p:spPr bwMode="gray">
          <a:xfrm>
            <a:off x="323850" y="1998236"/>
            <a:ext cx="8591550" cy="4281179"/>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chemeClr val="accent1"/>
              </a:buClr>
              <a:buFont typeface="Wingdings" panose="05000000000000000000" pitchFamily="2" charset="2"/>
              <a:buChar char="q"/>
            </a:pPr>
            <a:r>
              <a:rPr lang="en-US" noProof="1">
                <a:latin typeface="+mn-lt"/>
              </a:rPr>
              <a:t> On the basis of working </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Step down -  Converts </a:t>
            </a:r>
            <a:r>
              <a:rPr lang="en-US" b="1" u="sng" noProof="1">
                <a:latin typeface="+mn-lt"/>
              </a:rPr>
              <a:t>high voltage </a:t>
            </a:r>
            <a:r>
              <a:rPr lang="en-US" noProof="1">
                <a:latin typeface="+mn-lt"/>
              </a:rPr>
              <a:t>into </a:t>
            </a:r>
            <a:r>
              <a:rPr lang="en-US" b="1" u="sng" noProof="1">
                <a:latin typeface="+mn-lt"/>
              </a:rPr>
              <a:t>low voltage </a:t>
            </a:r>
          </a:p>
          <a:p>
            <a:pPr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Step up - Converts </a:t>
            </a:r>
            <a:r>
              <a:rPr lang="en-US" b="1" u="sng" noProof="1">
                <a:latin typeface="+mn-lt"/>
              </a:rPr>
              <a:t>low voltage </a:t>
            </a:r>
            <a:r>
              <a:rPr lang="en-US" noProof="1">
                <a:latin typeface="+mn-lt"/>
              </a:rPr>
              <a:t>into </a:t>
            </a:r>
            <a:r>
              <a:rPr lang="en-US" b="1" u="sng" noProof="1">
                <a:latin typeface="+mn-lt"/>
              </a:rPr>
              <a:t>high voltage </a:t>
            </a:r>
          </a:p>
          <a:p>
            <a:pPr marL="0" indent="0">
              <a:lnSpc>
                <a:spcPct val="95000"/>
              </a:lnSpc>
              <a:spcBef>
                <a:spcPct val="0"/>
              </a:spcBef>
              <a:spcAft>
                <a:spcPct val="15000"/>
              </a:spcAft>
              <a:buClr>
                <a:schemeClr val="accent1"/>
              </a:buClr>
              <a:buNone/>
            </a:pPr>
            <a:endParaRPr lang="en-US" noProof="1">
              <a:latin typeface="+mn-lt"/>
            </a:endParaRPr>
          </a:p>
          <a:p>
            <a:pPr eaLnBrk="1" hangingPunct="1">
              <a:lnSpc>
                <a:spcPct val="95000"/>
              </a:lnSpc>
              <a:spcBef>
                <a:spcPct val="0"/>
              </a:spcBef>
              <a:spcAft>
                <a:spcPct val="15000"/>
              </a:spcAft>
              <a:buClr>
                <a:schemeClr val="accent1"/>
              </a:buClr>
              <a:buFont typeface="Wingdings" panose="05000000000000000000" pitchFamily="2" charset="2"/>
              <a:buChar char="q"/>
            </a:pPr>
            <a:r>
              <a:rPr lang="en-US" noProof="1">
                <a:latin typeface="+mn-lt"/>
              </a:rPr>
              <a:t> On the basis of structure</a:t>
            </a:r>
          </a:p>
          <a:p>
            <a:pPr marL="0" indent="0" eaLnBrk="1" hangingPunct="1">
              <a:lnSpc>
                <a:spcPct val="95000"/>
              </a:lnSpc>
              <a:spcBef>
                <a:spcPct val="0"/>
              </a:spcBef>
              <a:spcAft>
                <a:spcPct val="15000"/>
              </a:spcAft>
              <a:buClr>
                <a:schemeClr val="accent1"/>
              </a:buClr>
              <a:buNone/>
            </a:pPr>
            <a:endParaRPr lang="en-US" noProof="1">
              <a:latin typeface="+mn-lt"/>
            </a:endParaRPr>
          </a:p>
          <a:p>
            <a:pPr marL="0" indent="0" eaLnBrk="1" hangingPunct="1">
              <a:lnSpc>
                <a:spcPct val="95000"/>
              </a:lnSpc>
              <a:spcBef>
                <a:spcPct val="0"/>
              </a:spcBef>
              <a:spcAft>
                <a:spcPct val="15000"/>
              </a:spcAft>
              <a:buClr>
                <a:schemeClr val="accent1"/>
              </a:buClr>
              <a:buNone/>
            </a:pPr>
            <a:r>
              <a:rPr lang="en-US" noProof="1">
                <a:latin typeface="+mn-lt"/>
              </a:rPr>
              <a:t>                   Core Type                                                                Sheel Type                                    </a:t>
            </a:r>
          </a:p>
        </p:txBody>
      </p:sp>
      <p:pic>
        <p:nvPicPr>
          <p:cNvPr id="7" name="Picture 6"/>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12775" y="4267200"/>
            <a:ext cx="2915829" cy="1600847"/>
          </a:xfrm>
          <a:prstGeom prst="rect">
            <a:avLst/>
          </a:prstGeom>
        </p:spPr>
      </p:pic>
      <p:pic>
        <p:nvPicPr>
          <p:cNvPr id="8" name="Picture 7"/>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823550" y="4267200"/>
            <a:ext cx="2725252" cy="1543674"/>
          </a:xfrm>
          <a:prstGeom prst="rect">
            <a:avLst/>
          </a:prstGeom>
        </p:spPr>
      </p:pic>
    </p:spTree>
    <p:extLst>
      <p:ext uri="{BB962C8B-B14F-4D97-AF65-F5344CB8AC3E}">
        <p14:creationId xmlns:p14="http://schemas.microsoft.com/office/powerpoint/2010/main" val="324125160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pPr>
            <a:r>
              <a:rPr lang="en-IN" altLang="en-US" sz="4000" b="1" u="sng" noProof="1"/>
              <a:t>Substation Characteristics</a:t>
            </a:r>
          </a:p>
        </p:txBody>
      </p:sp>
      <p:sp>
        <p:nvSpPr>
          <p:cNvPr id="4" name="Slide Number Placeholder 3"/>
          <p:cNvSpPr>
            <a:spLocks noGrp="1"/>
          </p:cNvSpPr>
          <p:nvPr>
            <p:ph type="sldNum" sz="quarter" idx="12"/>
          </p:nvPr>
        </p:nvSpPr>
        <p:spPr/>
        <p:txBody>
          <a:bodyPr/>
          <a:lstStyle/>
          <a:p>
            <a:fld id="{4FFB5026-E2CF-4ED5-B8D7-045E311D61F6}" type="slidenum">
              <a:rPr lang="en-IN" smtClean="0"/>
              <a:t>7</a:t>
            </a:fld>
            <a:endParaRPr lang="en-IN" dirty="0"/>
          </a:p>
        </p:txBody>
      </p:sp>
      <p:sp>
        <p:nvSpPr>
          <p:cNvPr id="12" name="Rectangle 2"/>
          <p:cNvSpPr>
            <a:spLocks noChangeArrowheads="1"/>
          </p:cNvSpPr>
          <p:nvPr/>
        </p:nvSpPr>
        <p:spPr bwMode="gray">
          <a:xfrm>
            <a:off x="328750" y="1555750"/>
            <a:ext cx="8510449"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Rectangle 5"/>
          <p:cNvSpPr>
            <a:spLocks noChangeArrowheads="1"/>
          </p:cNvSpPr>
          <p:nvPr/>
        </p:nvSpPr>
        <p:spPr bwMode="gray">
          <a:xfrm>
            <a:off x="328750" y="1931988"/>
            <a:ext cx="8510448" cy="43926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lnSpc>
                <a:spcPct val="95000"/>
              </a:lnSpc>
              <a:spcBef>
                <a:spcPct val="0"/>
              </a:spcBef>
              <a:spcAft>
                <a:spcPct val="15000"/>
              </a:spcAft>
              <a:buClr>
                <a:schemeClr val="accent1"/>
              </a:buClr>
            </a:pPr>
            <a:r>
              <a:rPr lang="en-US" noProof="1">
                <a:latin typeface="+mn-lt"/>
              </a:rPr>
              <a:t> Each circuit is protected by its own circuit breaker and hence plant outage does not   nessesarily result in loss of supply.</a:t>
            </a:r>
          </a:p>
          <a:p>
            <a:pPr algn="just">
              <a:lnSpc>
                <a:spcPct val="95000"/>
              </a:lnSpc>
              <a:spcBef>
                <a:spcPct val="0"/>
              </a:spcBef>
              <a:spcAft>
                <a:spcPct val="15000"/>
              </a:spcAft>
              <a:buClr>
                <a:schemeClr val="accent1"/>
              </a:buClr>
            </a:pPr>
            <a:endParaRPr lang="en-US" noProof="1"/>
          </a:p>
          <a:p>
            <a:pPr algn="just">
              <a:lnSpc>
                <a:spcPct val="95000"/>
              </a:lnSpc>
              <a:spcBef>
                <a:spcPct val="0"/>
              </a:spcBef>
              <a:spcAft>
                <a:spcPct val="15000"/>
              </a:spcAft>
              <a:buClr>
                <a:schemeClr val="accent1"/>
              </a:buClr>
            </a:pPr>
            <a:r>
              <a:rPr lang="en-US" noProof="1">
                <a:latin typeface="+mn-lt"/>
              </a:rPr>
              <a:t> A fault on the feeder or transformer circuit breaker causes loss of the transformer and  feeder circuit, one of which may be restored after isolating the faulty circuit breaker.</a:t>
            </a:r>
          </a:p>
          <a:p>
            <a:pPr algn="just">
              <a:lnSpc>
                <a:spcPct val="95000"/>
              </a:lnSpc>
              <a:spcBef>
                <a:spcPct val="0"/>
              </a:spcBef>
              <a:spcAft>
                <a:spcPct val="15000"/>
              </a:spcAft>
              <a:buClr>
                <a:schemeClr val="accent1"/>
              </a:buClr>
            </a:pPr>
            <a:endParaRPr lang="en-US" noProof="1"/>
          </a:p>
          <a:p>
            <a:pPr algn="just">
              <a:lnSpc>
                <a:spcPct val="95000"/>
              </a:lnSpc>
              <a:spcBef>
                <a:spcPct val="0"/>
              </a:spcBef>
              <a:spcAft>
                <a:spcPct val="15000"/>
              </a:spcAft>
              <a:buClr>
                <a:schemeClr val="accent1"/>
              </a:buClr>
            </a:pPr>
            <a:r>
              <a:rPr lang="en-US" noProof="1">
                <a:latin typeface="+mn-lt"/>
              </a:rPr>
              <a:t> A fault on the bus section circuit breaker causes complete shutdown of the substation.  All circuits may be restored after isolating the faulty circuit breaker.</a:t>
            </a:r>
          </a:p>
          <a:p>
            <a:pPr algn="just">
              <a:lnSpc>
                <a:spcPct val="95000"/>
              </a:lnSpc>
              <a:spcBef>
                <a:spcPct val="0"/>
              </a:spcBef>
              <a:spcAft>
                <a:spcPct val="15000"/>
              </a:spcAft>
              <a:buClr>
                <a:schemeClr val="accent1"/>
              </a:buClr>
            </a:pPr>
            <a:endParaRPr lang="en-US" noProof="1"/>
          </a:p>
          <a:p>
            <a:pPr algn="just">
              <a:lnSpc>
                <a:spcPct val="95000"/>
              </a:lnSpc>
              <a:spcBef>
                <a:spcPct val="0"/>
              </a:spcBef>
              <a:spcAft>
                <a:spcPct val="15000"/>
              </a:spcAft>
              <a:buClr>
                <a:schemeClr val="accent1"/>
              </a:buClr>
            </a:pPr>
            <a:r>
              <a:rPr lang="en-US" noProof="1">
                <a:latin typeface="+mn-lt"/>
              </a:rPr>
              <a:t> Maintenance of a feeder or transformer circuit breaker involves loss of the circuit. </a:t>
            </a:r>
          </a:p>
          <a:p>
            <a:pPr algn="just">
              <a:lnSpc>
                <a:spcPct val="95000"/>
              </a:lnSpc>
              <a:spcBef>
                <a:spcPct val="0"/>
              </a:spcBef>
              <a:spcAft>
                <a:spcPct val="15000"/>
              </a:spcAft>
              <a:buClr>
                <a:schemeClr val="accent1"/>
              </a:buClr>
            </a:pPr>
            <a:endParaRPr lang="en-US" noProof="1"/>
          </a:p>
          <a:p>
            <a:pPr algn="just">
              <a:lnSpc>
                <a:spcPct val="95000"/>
              </a:lnSpc>
              <a:spcBef>
                <a:spcPct val="0"/>
              </a:spcBef>
              <a:spcAft>
                <a:spcPct val="15000"/>
              </a:spcAft>
              <a:buClr>
                <a:schemeClr val="accent1"/>
              </a:buClr>
            </a:pPr>
            <a:r>
              <a:rPr lang="en-US" noProof="1">
                <a:latin typeface="+mn-lt"/>
              </a:rPr>
              <a:t> Introductions of bypass isolators between bus bar and circuit isolator allows circuit  breaker maintenance facilities without loss of that circuit.</a:t>
            </a:r>
          </a:p>
          <a:p>
            <a:pPr algn="just">
              <a:lnSpc>
                <a:spcPct val="95000"/>
              </a:lnSpc>
              <a:spcBef>
                <a:spcPct val="0"/>
              </a:spcBef>
              <a:spcAft>
                <a:spcPct val="15000"/>
              </a:spcAft>
              <a:buClr>
                <a:schemeClr val="accent1"/>
              </a:buClr>
            </a:pPr>
            <a:endParaRPr lang="en-US" noProof="1"/>
          </a:p>
          <a:p>
            <a:pPr algn="just">
              <a:lnSpc>
                <a:spcPct val="95000"/>
              </a:lnSpc>
              <a:spcBef>
                <a:spcPct val="0"/>
              </a:spcBef>
              <a:spcAft>
                <a:spcPct val="15000"/>
              </a:spcAft>
              <a:buClr>
                <a:schemeClr val="accent1"/>
              </a:buClr>
            </a:pPr>
            <a:endParaRPr lang="en-US" noProof="1"/>
          </a:p>
          <a:p>
            <a:pPr algn="just">
              <a:lnSpc>
                <a:spcPct val="95000"/>
              </a:lnSpc>
              <a:spcBef>
                <a:spcPct val="0"/>
              </a:spcBef>
              <a:spcAft>
                <a:spcPct val="15000"/>
              </a:spcAft>
              <a:buClr>
                <a:schemeClr val="accent1"/>
              </a:buClr>
            </a:pPr>
            <a:endParaRPr lang="en-US" noProof="1"/>
          </a:p>
        </p:txBody>
      </p:sp>
    </p:spTree>
    <p:extLst>
      <p:ext uri="{BB962C8B-B14F-4D97-AF65-F5344CB8AC3E}">
        <p14:creationId xmlns:p14="http://schemas.microsoft.com/office/powerpoint/2010/main" val="324194976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64960" y="609600"/>
            <a:ext cx="8474239" cy="762000"/>
          </a:xfrm>
        </p:spPr>
        <p:txBody>
          <a:bodyPr>
            <a:normAutofit/>
          </a:bodyPr>
          <a:lstStyle/>
          <a:p>
            <a:pPr algn="ctr">
              <a:spcAft>
                <a:spcPct val="20000"/>
              </a:spcAft>
            </a:pPr>
            <a:r>
              <a:rPr lang="en-IN" altLang="en-US" sz="4000" b="1" u="sng" noProof="1"/>
              <a:t>Overhead Line Terminations </a:t>
            </a:r>
          </a:p>
        </p:txBody>
      </p:sp>
      <p:sp>
        <p:nvSpPr>
          <p:cNvPr id="4" name="Slide Number Placeholder 3"/>
          <p:cNvSpPr>
            <a:spLocks noGrp="1"/>
          </p:cNvSpPr>
          <p:nvPr>
            <p:ph type="sldNum" sz="quarter" idx="12"/>
          </p:nvPr>
        </p:nvSpPr>
        <p:spPr/>
        <p:txBody>
          <a:bodyPr/>
          <a:lstStyle/>
          <a:p>
            <a:fld id="{4FFB5026-E2CF-4ED5-B8D7-045E311D61F6}" type="slidenum">
              <a:rPr lang="en-IN" smtClean="0"/>
              <a:t>8</a:t>
            </a:fld>
            <a:endParaRPr lang="en-IN"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2" name="AutoShape 2" descr="Image result for core type transforme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Image result for core type transforme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6995" y="3886200"/>
            <a:ext cx="5449060" cy="2209800"/>
          </a:xfrm>
          <a:prstGeom prst="rect">
            <a:avLst/>
          </a:prstGeom>
        </p:spPr>
      </p:pic>
      <p:sp>
        <p:nvSpPr>
          <p:cNvPr id="13" name="Rectangle 5"/>
          <p:cNvSpPr>
            <a:spLocks noChangeArrowheads="1"/>
          </p:cNvSpPr>
          <p:nvPr/>
        </p:nvSpPr>
        <p:spPr bwMode="gray">
          <a:xfrm>
            <a:off x="327547" y="1931988"/>
            <a:ext cx="8516202" cy="43926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chemeClr val="accent1"/>
              </a:buClr>
            </a:pPr>
            <a:r>
              <a:rPr lang="en-US" noProof="1"/>
              <a:t> </a:t>
            </a:r>
            <a:r>
              <a:rPr lang="en-US" noProof="1">
                <a:latin typeface="+mn-lt"/>
              </a:rPr>
              <a:t>Two method are used to terminate overhead lines at a substation</a:t>
            </a:r>
            <a:r>
              <a:rPr lang="en-US" noProof="1"/>
              <a:t>.</a:t>
            </a:r>
          </a:p>
          <a:p>
            <a:pPr marL="838200"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Tensioning conductors to substations structure or building</a:t>
            </a:r>
            <a:r>
              <a:rPr lang="en-US" noProof="1"/>
              <a:t>.</a:t>
            </a:r>
          </a:p>
          <a:p>
            <a:pPr marL="838200" lvl="1">
              <a:lnSpc>
                <a:spcPct val="95000"/>
              </a:lnSpc>
              <a:spcBef>
                <a:spcPct val="0"/>
              </a:spcBef>
              <a:spcAft>
                <a:spcPct val="15000"/>
              </a:spcAft>
              <a:buClr>
                <a:schemeClr val="accent1"/>
              </a:buClr>
              <a:buFont typeface="Courier New" panose="02070309020205020404" pitchFamily="49" charset="0"/>
              <a:buChar char="o"/>
            </a:pPr>
            <a:r>
              <a:rPr lang="en-US" noProof="1">
                <a:latin typeface="+mn-lt"/>
              </a:rPr>
              <a:t>Tensioning conductors to ground winches.</a:t>
            </a:r>
          </a:p>
          <a:p>
            <a:pPr algn="ctr">
              <a:lnSpc>
                <a:spcPct val="95000"/>
              </a:lnSpc>
              <a:spcBef>
                <a:spcPct val="0"/>
              </a:spcBef>
              <a:spcAft>
                <a:spcPct val="15000"/>
              </a:spcAft>
              <a:buClr>
                <a:schemeClr val="accent1"/>
              </a:buClr>
              <a:buFont typeface="Courier New" panose="02070309020205020404" pitchFamily="49" charset="0"/>
              <a:buChar char="o"/>
            </a:pPr>
            <a:endParaRPr lang="en-US" noProof="1">
              <a:latin typeface="+mn-lt"/>
            </a:endParaRPr>
          </a:p>
          <a:p>
            <a:pPr>
              <a:lnSpc>
                <a:spcPct val="95000"/>
              </a:lnSpc>
              <a:spcBef>
                <a:spcPct val="0"/>
              </a:spcBef>
              <a:spcAft>
                <a:spcPct val="15000"/>
              </a:spcAft>
              <a:buClr>
                <a:schemeClr val="accent1"/>
              </a:buClr>
            </a:pPr>
            <a:r>
              <a:rPr lang="en-US" noProof="1">
                <a:latin typeface="+mn-lt"/>
              </a:rPr>
              <a:t>The choice is infludenced by the height of towers and the proximity to the substation. The following clearance should be observed.</a:t>
            </a:r>
          </a:p>
        </p:txBody>
      </p:sp>
    </p:spTree>
    <p:extLst>
      <p:ext uri="{BB962C8B-B14F-4D97-AF65-F5344CB8AC3E}">
        <p14:creationId xmlns:p14="http://schemas.microsoft.com/office/powerpoint/2010/main" val="133397714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gray">
          <a:xfrm>
            <a:off x="304799" y="4002538"/>
            <a:ext cx="8500696"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p>
            <a:pPr defTabSz="801688">
              <a:spcBef>
                <a:spcPct val="0"/>
              </a:spcBef>
              <a:buFont typeface="Wingdings" panose="05000000000000000000" pitchFamily="2" charset="2"/>
              <a:buNone/>
            </a:pPr>
            <a:r>
              <a:rPr lang="en-US" sz="2800" b="1" noProof="1">
                <a:solidFill>
                  <a:schemeClr val="bg1"/>
                </a:solidFill>
                <a:latin typeface="+mj-lt"/>
                <a:cs typeface="Arial" panose="020B0604020202020204" pitchFamily="34" charset="0"/>
              </a:rPr>
              <a:t>Air – blast circuit breaker</a:t>
            </a:r>
          </a:p>
        </p:txBody>
      </p:sp>
      <p:sp>
        <p:nvSpPr>
          <p:cNvPr id="8" name="Rectangle 2"/>
          <p:cNvSpPr txBox="1">
            <a:spLocks noChangeArrowheads="1"/>
          </p:cNvSpPr>
          <p:nvPr/>
        </p:nvSpPr>
        <p:spPr>
          <a:xfrm>
            <a:off x="457200" y="666248"/>
            <a:ext cx="8229600" cy="64944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spcAft>
                <a:spcPct val="20000"/>
              </a:spcAft>
            </a:pPr>
            <a:r>
              <a:rPr lang="en-IN" altLang="en-US" sz="4000" b="1" u="sng" noProof="1">
                <a:cs typeface="Arial" panose="020B0604020202020204" pitchFamily="34" charset="0"/>
              </a:rPr>
              <a:t>Type of Circuit Breaker </a:t>
            </a:r>
            <a:endParaRPr lang="en-US" altLang="en-US" sz="4000" b="1" u="sng" noProof="1">
              <a:cs typeface="Arial" panose="020B0604020202020204" pitchFamily="34" charset="0"/>
            </a:endParaRPr>
          </a:p>
        </p:txBody>
      </p:sp>
      <p:sp>
        <p:nvSpPr>
          <p:cNvPr id="9" name="Rectangle 2"/>
          <p:cNvSpPr>
            <a:spLocks noChangeArrowheads="1"/>
          </p:cNvSpPr>
          <p:nvPr/>
        </p:nvSpPr>
        <p:spPr bwMode="gray">
          <a:xfrm>
            <a:off x="304799" y="1433444"/>
            <a:ext cx="8500697" cy="411796"/>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Oil circuit breaker</a:t>
            </a:r>
          </a:p>
        </p:txBody>
      </p:sp>
      <p:sp>
        <p:nvSpPr>
          <p:cNvPr id="2" name="Slide Number Placeholder 1"/>
          <p:cNvSpPr>
            <a:spLocks noGrp="1"/>
          </p:cNvSpPr>
          <p:nvPr>
            <p:ph type="sldNum" sz="quarter" idx="12"/>
          </p:nvPr>
        </p:nvSpPr>
        <p:spPr/>
        <p:txBody>
          <a:bodyPr/>
          <a:lstStyle/>
          <a:p>
            <a:fld id="{4FFB5026-E2CF-4ED5-B8D7-045E311D61F6}" type="slidenum">
              <a:rPr lang="en-IN" smtClean="0"/>
              <a:t>9</a:t>
            </a:fld>
            <a:endParaRPr lang="en-IN" dirty="0"/>
          </a:p>
        </p:txBody>
      </p:sp>
      <p:sp>
        <p:nvSpPr>
          <p:cNvPr id="13" name="Rectangle 5"/>
          <p:cNvSpPr>
            <a:spLocks noChangeArrowheads="1"/>
          </p:cNvSpPr>
          <p:nvPr/>
        </p:nvSpPr>
        <p:spPr bwMode="gray">
          <a:xfrm>
            <a:off x="304800" y="1851184"/>
            <a:ext cx="8500696" cy="1803355"/>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just">
              <a:lnSpc>
                <a:spcPct val="95000"/>
              </a:lnSpc>
              <a:spcBef>
                <a:spcPct val="0"/>
              </a:spcBef>
              <a:spcAft>
                <a:spcPct val="15000"/>
              </a:spcAft>
              <a:buClr>
                <a:schemeClr val="accent1"/>
              </a:buClr>
              <a:buNone/>
            </a:pPr>
            <a:r>
              <a:rPr lang="en-US" dirty="0">
                <a:latin typeface="+mn-lt"/>
              </a:rPr>
              <a:t>Bulk oil circuit breakers (BOCB) Bulk oil circuit breaker (or BOCB) is a such type of the circuit breakers where oil is used as arc quenching media as well as insulating media between current carrying contacts and earthed parts of the breaker</a:t>
            </a:r>
          </a:p>
        </p:txBody>
      </p:sp>
      <p:sp>
        <p:nvSpPr>
          <p:cNvPr id="6" name="Rectangle 5"/>
          <p:cNvSpPr>
            <a:spLocks noChangeArrowheads="1"/>
          </p:cNvSpPr>
          <p:nvPr/>
        </p:nvSpPr>
        <p:spPr bwMode="gray">
          <a:xfrm>
            <a:off x="338505" y="4378776"/>
            <a:ext cx="8466990" cy="1809299"/>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just">
              <a:lnSpc>
                <a:spcPct val="95000"/>
              </a:lnSpc>
              <a:spcBef>
                <a:spcPct val="0"/>
              </a:spcBef>
              <a:spcAft>
                <a:spcPct val="15000"/>
              </a:spcAft>
              <a:buClr>
                <a:schemeClr val="accent1"/>
              </a:buClr>
              <a:buNone/>
            </a:pPr>
            <a:r>
              <a:rPr lang="en-US" noProof="1">
                <a:latin typeface="+mn-lt"/>
              </a:rPr>
              <a:t>The type of circuit breaker, which operates in air (where air-blast as an arc quenching medium) at atmospheric pressure, is known to be an Air Circuit Breaker. The main aim of circuit breaker is to prevent re-establishment of arcing after current zero where the contact gap will withstand the system recovery voltage.</a:t>
            </a:r>
          </a:p>
        </p:txBody>
      </p:sp>
    </p:spTree>
    <p:extLst>
      <p:ext uri="{BB962C8B-B14F-4D97-AF65-F5344CB8AC3E}">
        <p14:creationId xmlns:p14="http://schemas.microsoft.com/office/powerpoint/2010/main" val="548358353"/>
      </p:ext>
    </p:extLst>
  </p:cSld>
  <p:clrMapOvr>
    <a:masterClrMapping/>
  </p:clrMapOvr>
  <p:transition/>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Props1.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2.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4.xml><?xml version="1.0" encoding="utf-8"?>
<ds:datastoreItem xmlns:ds="http://schemas.openxmlformats.org/officeDocument/2006/customXml" ds:itemID="{6F0180CB-08B1-436B-9799-0C76022FBD6C}">
  <ds:schemaRefs>
    <ds:schemaRef ds:uri="http://purl.org/dc/elements/1.1/"/>
    <ds:schemaRef ds:uri="http://schemas.microsoft.com/sharepoint/v3"/>
    <ds:schemaRef ds:uri="http://schemas.microsoft.com/sharepoint/v3/fields"/>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B6023AA3-3CEE-413F-91F8-322A2644F388"/>
    <ds:schemaRef ds:uri="http://schemas.microsoft.com/office/2006/metadata/properties"/>
    <ds:schemaRef ds:uri="0f0eb950-47b7-49a7-b2b9-b0c411c9c3b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ES-501_BG-002</Template>
  <TotalTime>7985</TotalTime>
  <Words>837</Words>
  <Application>Microsoft Office PowerPoint</Application>
  <PresentationFormat>On-screen Show (4:3)</PresentationFormat>
  <Paragraphs>157</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Courier New</vt:lpstr>
      <vt:lpstr>Wingdings</vt:lpstr>
      <vt:lpstr>2_Office Theme</vt:lpstr>
      <vt:lpstr>HT Sub Station: Introduction</vt:lpstr>
      <vt:lpstr>PowerPoint Presentation</vt:lpstr>
      <vt:lpstr>PowerPoint Presentation</vt:lpstr>
      <vt:lpstr>PowerPoint Presentation</vt:lpstr>
      <vt:lpstr>Type of Transformer</vt:lpstr>
      <vt:lpstr>Type of Transformer</vt:lpstr>
      <vt:lpstr>Substation Characteristics</vt:lpstr>
      <vt:lpstr>Overhead Line Terminations </vt:lpstr>
      <vt:lpstr>PowerPoint Presentation</vt:lpstr>
      <vt:lpstr>PowerPoint Presentation</vt:lpstr>
      <vt:lpstr>Metering and Indication Equipment </vt:lpstr>
      <vt:lpstr>Reference Documents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 Introduction</dc:title>
  <dc:creator>Vikas Bhadauria</dc:creator>
  <cp:lastModifiedBy>abhinav pandey</cp:lastModifiedBy>
  <cp:revision>756</cp:revision>
  <cp:lastPrinted>2014-11-21T06:58:07Z</cp:lastPrinted>
  <dcterms:created xsi:type="dcterms:W3CDTF">2014-04-07T11:41:40Z</dcterms:created>
  <dcterms:modified xsi:type="dcterms:W3CDTF">2025-04-15T13:00:03Z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