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9" r:id="rId5"/>
  </p:sldMasterIdLst>
  <p:notesMasterIdLst>
    <p:notesMasterId r:id="rId13"/>
  </p:notesMasterIdLst>
  <p:sldIdLst>
    <p:sldId id="256" r:id="rId6"/>
    <p:sldId id="329" r:id="rId7"/>
    <p:sldId id="284" r:id="rId8"/>
    <p:sldId id="285" r:id="rId9"/>
    <p:sldId id="286" r:id="rId10"/>
    <p:sldId id="287" r:id="rId11"/>
    <p:sldId id="288" r:id="rId12"/>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dirty="0"/>
          </a:p>
        </p:txBody>
      </p:sp>
    </p:spTree>
    <p:extLst>
      <p:ext uri="{BB962C8B-B14F-4D97-AF65-F5344CB8AC3E}">
        <p14:creationId xmlns:p14="http://schemas.microsoft.com/office/powerpoint/2010/main" val="470344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811583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660041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37161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13904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769906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4DF6CDF5-45B2-4A45-9C4C-3012083D27EC}"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
        <p:nvSpPr>
          <p:cNvPr id="7" name="Rectangle 6">
            <a:extLst>
              <a:ext uri="{FF2B5EF4-FFF2-40B4-BE49-F238E27FC236}">
                <a16:creationId xmlns:a16="http://schemas.microsoft.com/office/drawing/2014/main" id="{ABB1AB09-7E17-04A1-A8C0-16C3CF0838B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3422681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E87A37DD-A9D5-40C2-9A8B-37A3AA39EBD0}"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355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3D2F7E33-C7DA-43FF-993B-E268229C2826}"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434610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04C60712-B230-4DEA-9451-FCE410B14376}"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1122727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5E5B28F7-AAD9-413B-B5A4-D1D758168A87}"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6" name="Text Placeholder 5">
            <a:extLst>
              <a:ext uri="{FF2B5EF4-FFF2-40B4-BE49-F238E27FC236}">
                <a16:creationId xmlns:a16="http://schemas.microsoft.com/office/drawing/2014/main" id="{1BC69148-CBA1-4D1A-A59E-437734798555}"/>
              </a:ext>
            </a:extLst>
          </p:cNvPr>
          <p:cNvSpPr>
            <a:spLocks noGrp="1"/>
          </p:cNvSpPr>
          <p:nvPr>
            <p:ph type="body" sz="quarter" idx="13"/>
          </p:nvPr>
        </p:nvSpPr>
        <p:spPr>
          <a:xfrm>
            <a:off x="7848600" y="6721475"/>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1678232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05ACEAAB-7FA1-4B71-A294-71F9F29993A8}"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7" name="Rectangle 6">
            <a:extLst>
              <a:ext uri="{FF2B5EF4-FFF2-40B4-BE49-F238E27FC236}">
                <a16:creationId xmlns:a16="http://schemas.microsoft.com/office/drawing/2014/main" id="{46CB751B-81A2-1B10-A22A-04D62594BFE9}"/>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058202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7B95E410-29D6-41F3-9438-0DC883A1DA34}"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774565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EACECF8C-0816-48F0-AAA7-1D110DCFD295}"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82781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8EC6B9C4-30FC-4013-9F7E-8704446F5AC8}"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6787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0625AE3E-06C0-427F-BD70-63D9A6962959}"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87870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72328FC6-51CC-445F-A6CA-531825F0136F}"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3402926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4C5B3D67-9A46-48D4-A9F0-D092752CB0F9}"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97819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dirty="0"/>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AE346B01-8339-4E72-9829-90513EB81859}"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28959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about:blank"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B87974-5E99-475B-8FF8-7EC98EF68FA9}"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6"/>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6"/>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5962E930-9FFF-51F6-C0B1-D9D84D41B557}"/>
              </a:ext>
            </a:extLst>
          </p:cNvPr>
          <p:cNvSpPr/>
          <p:nvPr userDrawn="1"/>
        </p:nvSpPr>
        <p:spPr>
          <a:xfrm>
            <a:off x="0" y="6566219"/>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 Class Food Factories.</a:t>
            </a:r>
          </a:p>
        </p:txBody>
      </p:sp>
    </p:spTree>
    <p:extLst>
      <p:ext uri="{BB962C8B-B14F-4D97-AF65-F5344CB8AC3E}">
        <p14:creationId xmlns:p14="http://schemas.microsoft.com/office/powerpoint/2010/main" val="4091219960"/>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 id="2147483861" r:id="rId12"/>
    <p:sldLayoutId id="2147483862" r:id="rId13"/>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600199"/>
            <a:ext cx="7924800" cy="742071"/>
          </a:xfrm>
          <a:solidFill>
            <a:schemeClr val="accent1">
              <a:lumMod val="60000"/>
              <a:lumOff val="40000"/>
            </a:schemeClr>
          </a:solidFill>
        </p:spPr>
        <p:txBody>
          <a:bodyPr anchor="ctr">
            <a:normAutofit/>
          </a:bodyPr>
          <a:lstStyle/>
          <a:p>
            <a:r>
              <a:rPr lang="en-US" sz="4000" b="1" dirty="0"/>
              <a:t>Substation Layout</a:t>
            </a:r>
          </a:p>
        </p:txBody>
      </p:sp>
      <p:sp>
        <p:nvSpPr>
          <p:cNvPr id="3" name="Slide Number Placeholder 2"/>
          <p:cNvSpPr>
            <a:spLocks noGrp="1"/>
          </p:cNvSpPr>
          <p:nvPr>
            <p:ph type="sldNum" sz="quarter" idx="12"/>
          </p:nvPr>
        </p:nvSpPr>
        <p:spPr/>
        <p:txBody>
          <a:bodyPr/>
          <a:lstStyle/>
          <a:p>
            <a:fld id="{7B35B823-78A6-4AA4-A0F1-2DC210CA05EA}" type="slidenum">
              <a:rPr lang="en-US" smtClean="0"/>
              <a:pPr/>
              <a:t>1</a:t>
            </a:fld>
            <a:endParaRPr lang="en-US"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19997" t="6722" b="30545"/>
          <a:stretch/>
        </p:blipFill>
        <p:spPr>
          <a:xfrm>
            <a:off x="595532" y="2723879"/>
            <a:ext cx="7938868" cy="2940321"/>
          </a:xfrm>
          <a:prstGeom prst="rect">
            <a:avLst/>
          </a:prstGeom>
          <a:ln>
            <a:solidFill>
              <a:schemeClr val="tx1"/>
            </a:solidFill>
          </a:ln>
        </p:spPr>
      </p:pic>
    </p:spTree>
    <p:extLst>
      <p:ext uri="{BB962C8B-B14F-4D97-AF65-F5344CB8AC3E}">
        <p14:creationId xmlns:p14="http://schemas.microsoft.com/office/powerpoint/2010/main" val="1211487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Design considerations</a:t>
            </a:r>
            <a:endParaRPr lang="en-IN" altLang="en-US" sz="1800" noProof="1">
              <a:latin typeface="+mn-lt"/>
            </a:endParaRP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MV Switchgear room layout</a:t>
            </a:r>
            <a:endParaRPr lang="en-IN" altLang="en-US" sz="1800" noProof="1">
              <a:latin typeface="+mn-lt"/>
            </a:endParaRP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907113" y="365823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t>Transformer room layout</a:t>
            </a:r>
            <a:endParaRPr lang="en-IN" altLang="en-US" sz="1800" noProof="1"/>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t>LV switchgear room layout</a:t>
            </a:r>
            <a:endParaRPr lang="en-IN" altLang="en-US" sz="1800" noProof="1"/>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907113" y="3245319"/>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7</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907113" y="2873689"/>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09599"/>
            <a:ext cx="7886700" cy="946151"/>
          </a:xfrm>
        </p:spPr>
        <p:txBody>
          <a:bodyPr>
            <a:normAutofit/>
          </a:bodyPr>
          <a:lstStyle/>
          <a:p>
            <a:pPr lvl="0" algn="ctr">
              <a:defRPr/>
            </a:pPr>
            <a:r>
              <a:rPr lang="en-US" sz="4000" b="1" u="sng" dirty="0"/>
              <a:t>Design Considerations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3</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pPr>
            <a:r>
              <a:rPr lang="en-US" dirty="0"/>
              <a:t> </a:t>
            </a:r>
            <a:r>
              <a:rPr lang="en-GB" dirty="0">
                <a:latin typeface="+mn-lt"/>
              </a:rPr>
              <a:t>When a substation is installed inside of a building or structure, it is recommended  that the MV switchgear, transformer(s), and LV switchgear are each installed in  separate rooms. The separation of main electrical equipment improves reliability by  helping to prevent faults or fires associated with one piece of main electrical  equipment from damaging the other main electrical equipment. For dry-type  transformer applications the MV switchgear can be installed close-coupled to the  transformer in the same room.</a:t>
            </a:r>
            <a:endParaRPr lang="en-IN" dirty="0">
              <a:latin typeface="+mn-lt"/>
            </a:endParaRPr>
          </a:p>
          <a:p>
            <a:pPr>
              <a:buClr>
                <a:srgbClr val="0070C0"/>
              </a:buClr>
            </a:pPr>
            <a:r>
              <a:rPr lang="en-GB" dirty="0">
                <a:latin typeface="+mn-lt"/>
              </a:rPr>
              <a:t> The substation foundation should be constructed of steel reinforced concrete and  should be designed taking the overall weight of the substation equipment into  consideration.</a:t>
            </a:r>
            <a:endParaRPr lang="en-IN" dirty="0">
              <a:latin typeface="+mn-lt"/>
            </a:endParaRPr>
          </a:p>
          <a:p>
            <a:pPr>
              <a:buClr>
                <a:srgbClr val="0070C0"/>
              </a:buClr>
            </a:pPr>
            <a:r>
              <a:rPr lang="en-GB" dirty="0">
                <a:latin typeface="+mn-lt"/>
              </a:rPr>
              <a:t> Spill containment should be provided for liquid-filled transformers.</a:t>
            </a:r>
          </a:p>
          <a:p>
            <a:pPr>
              <a:buClr>
                <a:srgbClr val="0070C0"/>
              </a:buClr>
            </a:pPr>
            <a:r>
              <a:rPr lang="en-GB" dirty="0">
                <a:latin typeface="+mn-lt"/>
              </a:rPr>
              <a:t> Consideration should be given to clear space needs around equipment for  maintenance, and access needs for major equipment removal /   replacement.</a:t>
            </a:r>
            <a:endParaRPr lang="en-IN" dirty="0">
              <a:latin typeface="+mn-lt"/>
            </a:endParaRPr>
          </a:p>
          <a:p>
            <a:endParaRPr lang="en-IN" dirty="0"/>
          </a:p>
        </p:txBody>
      </p:sp>
    </p:spTree>
    <p:extLst>
      <p:ext uri="{BB962C8B-B14F-4D97-AF65-F5344CB8AC3E}">
        <p14:creationId xmlns:p14="http://schemas.microsoft.com/office/powerpoint/2010/main" val="286419031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09599"/>
            <a:ext cx="7886700" cy="946151"/>
          </a:xfrm>
        </p:spPr>
        <p:txBody>
          <a:bodyPr>
            <a:normAutofit/>
          </a:bodyPr>
          <a:lstStyle/>
          <a:p>
            <a:pPr lvl="0" algn="ctr">
              <a:defRPr/>
            </a:pPr>
            <a:r>
              <a:rPr lang="en-US" sz="4000" b="1" u="sng" dirty="0"/>
              <a:t>Design Considerations</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4</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256087"/>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GB" dirty="0">
                <a:latin typeface="+mn-lt"/>
              </a:rPr>
              <a:t> Sufficient space should be provided around equipment to allow for the cooling of  equipment.  The design shall include forced-air ventilation and/or cooling where  necessary to keep the air temperature within the equipment design limits.</a:t>
            </a:r>
            <a:endParaRPr lang="en-IN" dirty="0">
              <a:latin typeface="+mn-lt"/>
            </a:endParaRPr>
          </a:p>
          <a:p>
            <a:pPr algn="just">
              <a:buClr>
                <a:srgbClr val="0070C0"/>
              </a:buClr>
            </a:pPr>
            <a:r>
              <a:rPr lang="en-GB" dirty="0">
                <a:latin typeface="+mn-lt"/>
              </a:rPr>
              <a:t> Substation buildings/rooms must be equipped with a Fire Alarm and Detection and  System, and Fire Suppression System in accordance with Fire Codes in the locality.</a:t>
            </a:r>
            <a:endParaRPr lang="en-IN" dirty="0">
              <a:latin typeface="+mn-lt"/>
            </a:endParaRPr>
          </a:p>
          <a:p>
            <a:pPr algn="just">
              <a:buClr>
                <a:srgbClr val="0070C0"/>
              </a:buClr>
            </a:pPr>
            <a:r>
              <a:rPr lang="en-GB" dirty="0">
                <a:latin typeface="+mn-lt"/>
              </a:rPr>
              <a:t> Substation access should be restricted to qualified persons only.  Substation rooms should be provided with locked doors and outdoor substations should be fenced in with a locked gate/door.  For personnel safety, it is recommended that doors should be provided at each end of each room or enclosed area to help prevent personnel from being trapped in the event of a fire.</a:t>
            </a:r>
            <a:endParaRPr lang="en-IN" dirty="0">
              <a:latin typeface="+mn-lt"/>
            </a:endParaRPr>
          </a:p>
          <a:p>
            <a:pPr algn="just"/>
            <a:endParaRPr lang="en-IN" dirty="0"/>
          </a:p>
        </p:txBody>
      </p:sp>
    </p:spTree>
    <p:extLst>
      <p:ext uri="{BB962C8B-B14F-4D97-AF65-F5344CB8AC3E}">
        <p14:creationId xmlns:p14="http://schemas.microsoft.com/office/powerpoint/2010/main" val="397531644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8650" y="609599"/>
            <a:ext cx="7886700" cy="946151"/>
          </a:xfrm>
        </p:spPr>
        <p:txBody>
          <a:bodyPr>
            <a:normAutofit/>
          </a:bodyPr>
          <a:lstStyle/>
          <a:p>
            <a:pPr lvl="0" algn="ctr">
              <a:defRPr/>
            </a:pPr>
            <a:r>
              <a:rPr lang="en-US" sz="4000" b="1" u="sng" dirty="0"/>
              <a:t>MV Switchgear Room Layout</a:t>
            </a:r>
            <a:endParaRPr lang="en-US" sz="32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5</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9417" y="1931988"/>
            <a:ext cx="8520066" cy="44688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GB" dirty="0">
                <a:ea typeface="Times New Roman" panose="02020603050405020304" pitchFamily="18" charset="0"/>
                <a:cs typeface="Times New Roman" panose="02020603050405020304" pitchFamily="18" charset="0"/>
              </a:rPr>
              <a:t> </a:t>
            </a:r>
            <a:r>
              <a:rPr lang="en-GB" dirty="0">
                <a:latin typeface="+mn-lt"/>
                <a:ea typeface="Times New Roman" panose="02020603050405020304" pitchFamily="18" charset="0"/>
                <a:cs typeface="Times New Roman" panose="02020603050405020304" pitchFamily="18" charset="0"/>
              </a:rPr>
              <a:t>Front access required for the MV switchgear equipment for maintenance purposes.</a:t>
            </a:r>
          </a:p>
          <a:p>
            <a:pPr algn="just">
              <a:buClr>
                <a:srgbClr val="0070C0"/>
              </a:buClr>
            </a:pPr>
            <a:r>
              <a:rPr lang="en-GB" dirty="0">
                <a:latin typeface="+mn-lt"/>
                <a:ea typeface="Times New Roman" panose="02020603050405020304" pitchFamily="18" charset="0"/>
                <a:cs typeface="Times New Roman" panose="02020603050405020304" pitchFamily="18" charset="0"/>
              </a:rPr>
              <a:t>On the photos below a typical MV switchgear room layout is presented (Note that depending on the manufacturer and product, both front and rear access may be required):</a:t>
            </a:r>
            <a:endParaRPr lang="en-IN" dirty="0">
              <a:latin typeface="+mn-lt"/>
              <a:ea typeface="Times New Roman" panose="02020603050405020304" pitchFamily="18" charset="0"/>
              <a:cs typeface="Times New Roman" panose="02020603050405020304" pitchFamily="18" charset="0"/>
            </a:endParaRPr>
          </a:p>
          <a:p>
            <a:pPr marL="0" lvl="0" indent="0">
              <a:buNone/>
            </a:pPr>
            <a:endParaRPr lang="en-IN" dirty="0"/>
          </a:p>
        </p:txBody>
      </p:sp>
      <p:pic>
        <p:nvPicPr>
          <p:cNvPr id="5" name="Picture 2"/>
          <p:cNvPicPr preferRelativeResize="0">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352800"/>
            <a:ext cx="405464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p:cNvPicPr preferRelativeResize="0">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9450" y="3352800"/>
            <a:ext cx="409735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944194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609600"/>
            <a:ext cx="8229600" cy="914400"/>
          </a:xfrm>
        </p:spPr>
        <p:txBody>
          <a:bodyPr>
            <a:normAutofit/>
          </a:bodyPr>
          <a:lstStyle/>
          <a:p>
            <a:pPr lvl="0" algn="ctr">
              <a:defRPr/>
            </a:pPr>
            <a:r>
              <a:rPr lang="en-US" sz="4000" b="1" u="sng" dirty="0"/>
              <a:t>LV Switchgear Room Layout</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6</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4688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Clr>
                <a:srgbClr val="0070C0"/>
              </a:buClr>
            </a:pPr>
            <a:r>
              <a:rPr lang="en-GB" dirty="0"/>
              <a:t> </a:t>
            </a:r>
            <a:r>
              <a:rPr lang="en-GB" dirty="0">
                <a:latin typeface="+mn-lt"/>
              </a:rPr>
              <a:t>Front and rear access is required for the low voltage switchgear equipment for maintenance purposes. On the photos below a typical LV switchgear room layout is presented (Note that depending on the manufacturer and product, front and rear access may not be required):</a:t>
            </a:r>
            <a:endParaRPr lang="en-IN" dirty="0">
              <a:latin typeface="+mn-lt"/>
            </a:endParaRPr>
          </a:p>
          <a:p>
            <a:pPr lvl="0">
              <a:buFont typeface="Wingdings" panose="05000000000000000000" pitchFamily="2" charset="2"/>
              <a:buChar char="q"/>
            </a:pPr>
            <a:endParaRPr lang="en-IN" dirty="0"/>
          </a:p>
        </p:txBody>
      </p:sp>
      <p:pic>
        <p:nvPicPr>
          <p:cNvPr id="7" name="Picture 2"/>
          <p:cNvPicPr preferRelativeResize="0">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580" y="3465163"/>
            <a:ext cx="38862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p:cNvPicPr preferRelativeResize="0">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3439332"/>
            <a:ext cx="3962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444386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lvl="0" algn="ctr">
              <a:defRPr/>
            </a:pPr>
            <a:r>
              <a:rPr lang="en-US" sz="4000" b="1" u="sng" dirty="0"/>
              <a:t>Transformer Room Layout</a:t>
            </a:r>
            <a:endParaRPr lang="en-US" sz="4000" b="1" u="sng" kern="0" noProof="1">
              <a:cs typeface="Arial"/>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7</a:t>
            </a:fld>
            <a:endParaRPr lang="en-US" dirty="0"/>
          </a:p>
        </p:txBody>
      </p:sp>
      <p:sp>
        <p:nvSpPr>
          <p:cNvPr id="1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endParaRPr lang="en-US" b="1" noProof="1">
              <a:solidFill>
                <a:srgbClr val="FFFFFF"/>
              </a:solidFill>
              <a:latin typeface="+mn-lt"/>
            </a:endParaRPr>
          </a:p>
        </p:txBody>
      </p:sp>
      <p:sp>
        <p:nvSpPr>
          <p:cNvPr id="13" name="Rectangle 5"/>
          <p:cNvSpPr>
            <a:spLocks noChangeArrowheads="1"/>
          </p:cNvSpPr>
          <p:nvPr/>
        </p:nvSpPr>
        <p:spPr bwMode="gray">
          <a:xfrm>
            <a:off x="323850" y="1931988"/>
            <a:ext cx="8520066" cy="44688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GB" dirty="0">
                <a:ea typeface="Times New Roman" panose="02020603050405020304" pitchFamily="18" charset="0"/>
                <a:cs typeface="Times New Roman" panose="02020603050405020304" pitchFamily="18" charset="0"/>
              </a:rPr>
              <a:t> </a:t>
            </a:r>
            <a:r>
              <a:rPr lang="en-GB" dirty="0">
                <a:latin typeface="+mn-lt"/>
                <a:ea typeface="Times New Roman" panose="02020603050405020304" pitchFamily="18" charset="0"/>
                <a:cs typeface="Times New Roman" panose="02020603050405020304" pitchFamily="18" charset="0"/>
              </a:rPr>
              <a:t>As was mentioned earlier, it is strongly recommended that indoor dry-type transformers are provided with a metallic enclosure (cage) which provides a degree of protection of at least IP31/NEMA 1. On the photo below we can see such an arrangement within a substation.</a:t>
            </a:r>
            <a:endParaRPr lang="en-IN" dirty="0">
              <a:latin typeface="+mn-lt"/>
              <a:ea typeface="Times New Roman" panose="02020603050405020304" pitchFamily="18" charset="0"/>
              <a:cs typeface="Times New Roman" panose="02020603050405020304" pitchFamily="18" charset="0"/>
            </a:endParaRPr>
          </a:p>
          <a:p>
            <a:pPr marL="0" lvl="0" indent="0" algn="just">
              <a:buNone/>
            </a:pPr>
            <a:endParaRPr lang="en-IN" dirty="0"/>
          </a:p>
        </p:txBody>
      </p:sp>
      <p:pic>
        <p:nvPicPr>
          <p:cNvPr id="9" name="Picture 2"/>
          <p:cNvPicPr preferRelativeResize="0">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276600"/>
            <a:ext cx="65532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1735490"/>
      </p:ext>
    </p:extLst>
  </p:cSld>
  <p:clrMapOvr>
    <a:masterClrMapping/>
  </p:clrMapOvr>
  <p:transition/>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0180CB-08B1-436B-9799-0C76022FBD6C}">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0f0eb950-47b7-49a7-b2b9-b0c411c9c3b8"/>
    <ds:schemaRef ds:uri="http://schemas.microsoft.com/sharepoint/v3"/>
    <ds:schemaRef ds:uri="http://schemas.microsoft.com/sharepoint/v3/fields"/>
    <ds:schemaRef ds:uri="http://purl.org/dc/terms/"/>
    <ds:schemaRef ds:uri="B6023AA3-3CEE-413F-91F8-322A2644F388"/>
    <ds:schemaRef ds:uri="http://www.w3.org/XML/1998/namespace"/>
    <ds:schemaRef ds:uri="http://purl.org/dc/dcmitype/"/>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ES-501_BG-002</Template>
  <TotalTime>7631</TotalTime>
  <Words>491</Words>
  <Application>Microsoft Office PowerPoint</Application>
  <PresentationFormat>On-screen Show (4:3)</PresentationFormat>
  <Paragraphs>51</Paragraphs>
  <Slides>7</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Wingdings</vt:lpstr>
      <vt:lpstr>2_Office Theme</vt:lpstr>
      <vt:lpstr>Substation Layout</vt:lpstr>
      <vt:lpstr>PowerPoint Presentation</vt:lpstr>
      <vt:lpstr>Design Considerations</vt:lpstr>
      <vt:lpstr>Design Considerations</vt:lpstr>
      <vt:lpstr>MV Switchgear Room Layout</vt:lpstr>
      <vt:lpstr>LV Switchgear Room Layout</vt:lpstr>
      <vt:lpstr>Transformer Room Layout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Sub-station Layout</dc:title>
  <dc:creator>Vikas Bhadauria</dc:creator>
  <cp:lastModifiedBy>abhinav pandey</cp:lastModifiedBy>
  <cp:revision>726</cp:revision>
  <cp:lastPrinted>2014-11-21T06:58:07Z</cp:lastPrinted>
  <dcterms:created xsi:type="dcterms:W3CDTF">2014-04-07T11:41:40Z</dcterms:created>
  <dcterms:modified xsi:type="dcterms:W3CDTF">2025-04-15T13:00:42Z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