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5"/>
  </p:sldMasterIdLst>
  <p:notesMasterIdLst>
    <p:notesMasterId r:id="rId16"/>
  </p:notesMasterIdLst>
  <p:sldIdLst>
    <p:sldId id="256" r:id="rId6"/>
    <p:sldId id="329" r:id="rId7"/>
    <p:sldId id="281" r:id="rId8"/>
    <p:sldId id="282" r:id="rId9"/>
    <p:sldId id="284" r:id="rId10"/>
    <p:sldId id="285" r:id="rId11"/>
    <p:sldId id="286" r:id="rId12"/>
    <p:sldId id="287" r:id="rId13"/>
    <p:sldId id="289" r:id="rId14"/>
    <p:sldId id="290" r:id="rId1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dirty="0"/>
          </a:p>
        </p:txBody>
      </p:sp>
    </p:spTree>
    <p:extLst>
      <p:ext uri="{BB962C8B-B14F-4D97-AF65-F5344CB8AC3E}">
        <p14:creationId xmlns:p14="http://schemas.microsoft.com/office/powerpoint/2010/main" val="4148518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814652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308586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145514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466072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405083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677213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4576897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823623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4DF6CDF5-45B2-4A45-9C4C-3012083D27EC}"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
        <p:nvSpPr>
          <p:cNvPr id="7" name="Rectangle 6">
            <a:extLst>
              <a:ext uri="{FF2B5EF4-FFF2-40B4-BE49-F238E27FC236}">
                <a16:creationId xmlns:a16="http://schemas.microsoft.com/office/drawing/2014/main" id="{ABB1AB09-7E17-04A1-A8C0-16C3CF0838B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400052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E87A37DD-A9D5-40C2-9A8B-37A3AA39EBD0}"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31570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3D2F7E33-C7DA-43FF-993B-E268229C2826}"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44440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04C60712-B230-4DEA-9451-FCE410B14376}"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2132732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5E5B28F7-AAD9-413B-B5A4-D1D758168A87}"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6" name="Text Placeholder 5">
            <a:extLst>
              <a:ext uri="{FF2B5EF4-FFF2-40B4-BE49-F238E27FC236}">
                <a16:creationId xmlns:a16="http://schemas.microsoft.com/office/drawing/2014/main" id="{1BC69148-CBA1-4D1A-A59E-437734798555}"/>
              </a:ext>
            </a:extLst>
          </p:cNvPr>
          <p:cNvSpPr>
            <a:spLocks noGrp="1"/>
          </p:cNvSpPr>
          <p:nvPr>
            <p:ph type="body" sz="quarter" idx="13"/>
          </p:nvPr>
        </p:nvSpPr>
        <p:spPr>
          <a:xfrm>
            <a:off x="7848600" y="6721475"/>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3927845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05ACEAAB-7FA1-4B71-A294-71F9F29993A8}"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7" name="Rectangle 6">
            <a:extLst>
              <a:ext uri="{FF2B5EF4-FFF2-40B4-BE49-F238E27FC236}">
                <a16:creationId xmlns:a16="http://schemas.microsoft.com/office/drawing/2014/main" id="{46CB751B-81A2-1B10-A22A-04D62594BFE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57248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7B95E410-29D6-41F3-9438-0DC883A1DA34}"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29583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EACECF8C-0816-48F0-AAA7-1D110DCFD295}"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7558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8EC6B9C4-30FC-4013-9F7E-8704446F5AC8}"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37754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0625AE3E-06C0-427F-BD70-63D9A6962959}"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5220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72328FC6-51CC-445F-A6CA-531825F0136F}"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1372839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4C5B3D67-9A46-48D4-A9F0-D092752CB0F9}"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78167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dirty="0"/>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AE346B01-8339-4E72-9829-90513EB81859}"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10206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about:blank"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B87974-5E99-475B-8FF8-7EC98EF68FA9}"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6"/>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6"/>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5962E930-9FFF-51F6-C0B1-D9D84D41B557}"/>
              </a:ext>
            </a:extLst>
          </p:cNvPr>
          <p:cNvSpPr/>
          <p:nvPr userDrawn="1"/>
        </p:nvSpPr>
        <p:spPr>
          <a:xfrm>
            <a:off x="0" y="6566219"/>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1346800156"/>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700" y="1295400"/>
            <a:ext cx="7848600" cy="685800"/>
          </a:xfrm>
          <a:solidFill>
            <a:schemeClr val="accent1">
              <a:lumMod val="60000"/>
              <a:lumOff val="40000"/>
            </a:schemeClr>
          </a:solidFill>
        </p:spPr>
        <p:txBody>
          <a:bodyPr>
            <a:normAutofit/>
          </a:bodyPr>
          <a:lstStyle/>
          <a:p>
            <a:r>
              <a:rPr lang="en-US" sz="4000" b="1" dirty="0"/>
              <a:t>Power Metering &amp; Protection </a:t>
            </a:r>
          </a:p>
        </p:txBody>
      </p:sp>
      <p:sp>
        <p:nvSpPr>
          <p:cNvPr id="3" name="Slide Number Placeholder 2"/>
          <p:cNvSpPr>
            <a:spLocks noGrp="1"/>
          </p:cNvSpPr>
          <p:nvPr>
            <p:ph type="sldNum" sz="quarter" idx="12"/>
          </p:nvPr>
        </p:nvSpPr>
        <p:spPr/>
        <p:txBody>
          <a:bodyPr/>
          <a:lstStyle/>
          <a:p>
            <a:fld id="{7B35B823-78A6-4AA4-A0F1-2DC210CA05EA}" type="slidenum">
              <a:rPr lang="en-US" smtClean="0"/>
              <a:pPr/>
              <a:t>1</a:t>
            </a:fld>
            <a:endParaRPr lang="en-US" dirty="0"/>
          </a:p>
        </p:txBody>
      </p:sp>
      <p:pic>
        <p:nvPicPr>
          <p:cNvPr id="1028" name="Picture 4" descr="Image result for HT ME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251" y="2256191"/>
            <a:ext cx="7838049" cy="390807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487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1382" y="685800"/>
            <a:ext cx="8477818" cy="869950"/>
          </a:xfrm>
        </p:spPr>
        <p:txBody>
          <a:bodyPr>
            <a:normAutofit/>
          </a:bodyPr>
          <a:lstStyle/>
          <a:p>
            <a:pPr algn="ctr">
              <a:defRPr/>
            </a:pPr>
            <a:r>
              <a:rPr lang="en-US" sz="4000" b="1" u="sng" dirty="0"/>
              <a:t>Protection Testing</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10</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r>
              <a:rPr lang="en-GB" sz="2800" b="1" dirty="0">
                <a:solidFill>
                  <a:schemeClr val="bg1"/>
                </a:solidFill>
                <a:latin typeface="+mj-lt"/>
              </a:rPr>
              <a:t>Impulse voltage with-stand test equipment</a:t>
            </a:r>
            <a:endParaRPr lang="lt-LT" sz="2800" b="1" dirty="0">
              <a:solidFill>
                <a:schemeClr val="bg1"/>
              </a:solidFill>
              <a:latin typeface="+mj-lt"/>
            </a:endParaRPr>
          </a:p>
        </p:txBody>
      </p:sp>
      <p:sp>
        <p:nvSpPr>
          <p:cNvPr id="13" name="Rectangle 5"/>
          <p:cNvSpPr>
            <a:spLocks noChangeArrowheads="1"/>
          </p:cNvSpPr>
          <p:nvPr/>
        </p:nvSpPr>
        <p:spPr bwMode="gray">
          <a:xfrm>
            <a:off x="323850" y="1931988"/>
            <a:ext cx="8516487"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GB" dirty="0">
                <a:latin typeface="+mn-lt"/>
              </a:rPr>
              <a:t> The Impulse Voltage Test Equipment is designed to generate impulse voltage (both  polarity) of 1.0 KV to 20 KV depending on the model chosen. The waveform generated  has a rise time of 1.2 micro second and 50 micro second duration. This instrument  (suitable model based on peak voltage) incorporates testing as per the procedure  described in IEC 61180, IEC 61010, IEC 60950, IEC 60065, IEC 60335-1, IEC60230.</a:t>
            </a:r>
          </a:p>
          <a:p>
            <a:pPr algn="just"/>
            <a:endParaRPr lang="en-US" dirty="0">
              <a:latin typeface="+mn-lt"/>
            </a:endParaRPr>
          </a:p>
          <a:p>
            <a:pPr algn="just">
              <a:buClr>
                <a:srgbClr val="0070C0"/>
              </a:buClr>
            </a:pPr>
            <a:r>
              <a:rPr lang="en-GB" dirty="0">
                <a:latin typeface="+mn-lt"/>
              </a:rPr>
              <a:t> The equipment also incorporates testing as per the below standards:</a:t>
            </a:r>
          </a:p>
          <a:p>
            <a:pPr algn="just"/>
            <a:endParaRPr lang="en-US" dirty="0"/>
          </a:p>
          <a:p>
            <a:pPr lvl="1" algn="just">
              <a:buClr>
                <a:srgbClr val="0070C0"/>
              </a:buClr>
            </a:pPr>
            <a:r>
              <a:rPr lang="en-GB" dirty="0">
                <a:latin typeface="+mn-lt"/>
              </a:rPr>
              <a:t>Low Voltage Switchgear and Control gear: IS/IEC 60947 -2004 Cl. No: 8.3.3.4.1</a:t>
            </a:r>
            <a:endParaRPr lang="en-US" dirty="0">
              <a:latin typeface="+mn-lt"/>
            </a:endParaRPr>
          </a:p>
          <a:p>
            <a:pPr lvl="1" algn="just">
              <a:buClr>
                <a:srgbClr val="0070C0"/>
              </a:buClr>
            </a:pPr>
            <a:r>
              <a:rPr lang="en-GB" dirty="0">
                <a:latin typeface="+mn-lt"/>
              </a:rPr>
              <a:t>Circuit Breakers: IS/IEC 60898:2002 Cl.no</a:t>
            </a:r>
            <a:r>
              <a:rPr lang="en-GB" u="sng" dirty="0">
                <a:latin typeface="+mn-lt"/>
              </a:rPr>
              <a:t> </a:t>
            </a:r>
            <a:r>
              <a:rPr lang="en-GB" dirty="0">
                <a:latin typeface="+mn-lt"/>
              </a:rPr>
              <a:t>: 9.7.6.1 &amp; 97.6.2</a:t>
            </a:r>
            <a:endParaRPr lang="en-US" dirty="0">
              <a:latin typeface="+mn-lt"/>
            </a:endParaRPr>
          </a:p>
          <a:p>
            <a:pPr lvl="1" algn="just">
              <a:buClr>
                <a:srgbClr val="0070C0"/>
              </a:buClr>
            </a:pPr>
            <a:r>
              <a:rPr lang="en-GB" dirty="0">
                <a:latin typeface="+mn-lt"/>
              </a:rPr>
              <a:t>Residual Current Operated breakers: IEC 61008 &amp; 61009 : Cl.no: 9.20</a:t>
            </a:r>
            <a:endParaRPr lang="en-US" dirty="0">
              <a:latin typeface="+mn-lt"/>
            </a:endParaRPr>
          </a:p>
        </p:txBody>
      </p:sp>
    </p:spTree>
    <p:extLst>
      <p:ext uri="{BB962C8B-B14F-4D97-AF65-F5344CB8AC3E}">
        <p14:creationId xmlns:p14="http://schemas.microsoft.com/office/powerpoint/2010/main" val="104868605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latin typeface="+mn-lt"/>
              </a:rPr>
              <a:t>General Information</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Power-system protection</a:t>
            </a:r>
            <a:endParaRPr lang="en-IN" altLang="en-US" sz="1800" noProof="1">
              <a:latin typeface="+mn-lt"/>
            </a:endParaRP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Protected devices advantage</a:t>
            </a:r>
            <a:endParaRPr lang="en-IN" altLang="en-US" sz="1800" noProof="1">
              <a:latin typeface="+mn-lt"/>
            </a:endParaRP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Protective device</a:t>
            </a:r>
            <a:r>
              <a:rPr lang="lt-LT" sz="1800" dirty="0">
                <a:latin typeface="+mn-lt"/>
              </a:rPr>
              <a:t>s</a:t>
            </a:r>
            <a:endParaRPr lang="en-IN" altLang="en-US" sz="1800" noProof="1">
              <a:latin typeface="+mn-lt"/>
            </a:endParaRP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Components</a:t>
            </a:r>
            <a:endParaRPr lang="en-IN" altLang="en-US" sz="1800" noProof="1">
              <a:latin typeface="+mn-lt"/>
            </a:endParaRP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3558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6</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4752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7</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
        <p:nvSpPr>
          <p:cNvPr id="18" name="Rectangle 77">
            <a:extLst>
              <a:ext uri="{FF2B5EF4-FFF2-40B4-BE49-F238E27FC236}">
                <a16:creationId xmlns:a16="http://schemas.microsoft.com/office/drawing/2014/main" id="{A2BABA9A-F653-76C8-9F36-48C6B4D57B9B}"/>
              </a:ext>
            </a:extLst>
          </p:cNvPr>
          <p:cNvSpPr>
            <a:spLocks noChangeArrowheads="1"/>
          </p:cNvSpPr>
          <p:nvPr/>
        </p:nvSpPr>
        <p:spPr bwMode="gray">
          <a:xfrm>
            <a:off x="1037930" y="485281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19" name="Rectangle 77">
            <a:extLst>
              <a:ext uri="{FF2B5EF4-FFF2-40B4-BE49-F238E27FC236}">
                <a16:creationId xmlns:a16="http://schemas.microsoft.com/office/drawing/2014/main" id="{0FD10A99-DB27-F2ED-971C-C94B1DF571CD}"/>
              </a:ext>
            </a:extLst>
          </p:cNvPr>
          <p:cNvSpPr>
            <a:spLocks noChangeArrowheads="1"/>
          </p:cNvSpPr>
          <p:nvPr/>
        </p:nvSpPr>
        <p:spPr bwMode="gray">
          <a:xfrm>
            <a:off x="1037930" y="4473584"/>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latin typeface="+mn-lt"/>
              </a:rPr>
              <a:t>Protection Testing </a:t>
            </a:r>
          </a:p>
        </p:txBody>
      </p:sp>
      <p:sp>
        <p:nvSpPr>
          <p:cNvPr id="20" name="Rectangle 77">
            <a:extLst>
              <a:ext uri="{FF2B5EF4-FFF2-40B4-BE49-F238E27FC236}">
                <a16:creationId xmlns:a16="http://schemas.microsoft.com/office/drawing/2014/main" id="{8493F095-C219-2A71-AD0C-638F2BD68F8C}"/>
              </a:ext>
            </a:extLst>
          </p:cNvPr>
          <p:cNvSpPr>
            <a:spLocks noChangeArrowheads="1"/>
          </p:cNvSpPr>
          <p:nvPr/>
        </p:nvSpPr>
        <p:spPr bwMode="gray">
          <a:xfrm>
            <a:off x="1015656" y="406967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Surge protection device (SPD)</a:t>
            </a:r>
            <a:endParaRPr lang="en-IN" altLang="en-US" sz="1800" noProof="1">
              <a:latin typeface="+mn-lt"/>
            </a:endParaRPr>
          </a:p>
        </p:txBody>
      </p:sp>
      <p:sp>
        <p:nvSpPr>
          <p:cNvPr id="27" name="Rectangle 65">
            <a:extLst>
              <a:ext uri="{FF2B5EF4-FFF2-40B4-BE49-F238E27FC236}">
                <a16:creationId xmlns:a16="http://schemas.microsoft.com/office/drawing/2014/main" id="{4127F864-0D61-5C77-F30A-8316C1232056}"/>
              </a:ext>
            </a:extLst>
          </p:cNvPr>
          <p:cNvSpPr>
            <a:spLocks noChangeArrowheads="1"/>
          </p:cNvSpPr>
          <p:nvPr/>
        </p:nvSpPr>
        <p:spPr bwMode="gray">
          <a:xfrm>
            <a:off x="7907113" y="4848640"/>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8" name="Rectangle 65">
            <a:extLst>
              <a:ext uri="{FF2B5EF4-FFF2-40B4-BE49-F238E27FC236}">
                <a16:creationId xmlns:a16="http://schemas.microsoft.com/office/drawing/2014/main" id="{9BDF94B7-40E8-4E4F-CDFF-A87A4EF3A0AF}"/>
              </a:ext>
            </a:extLst>
          </p:cNvPr>
          <p:cNvSpPr>
            <a:spLocks noChangeArrowheads="1"/>
          </p:cNvSpPr>
          <p:nvPr/>
        </p:nvSpPr>
        <p:spPr bwMode="gray">
          <a:xfrm>
            <a:off x="7893342" y="4468895"/>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10</a:t>
            </a:r>
          </a:p>
        </p:txBody>
      </p:sp>
      <p:sp>
        <p:nvSpPr>
          <p:cNvPr id="29" name="Rectangle 65">
            <a:extLst>
              <a:ext uri="{FF2B5EF4-FFF2-40B4-BE49-F238E27FC236}">
                <a16:creationId xmlns:a16="http://schemas.microsoft.com/office/drawing/2014/main" id="{B241E14F-2D6F-93EE-1AE4-6D8055B12276}"/>
              </a:ext>
            </a:extLst>
          </p:cNvPr>
          <p:cNvSpPr>
            <a:spLocks noChangeArrowheads="1"/>
          </p:cNvSpPr>
          <p:nvPr/>
        </p:nvSpPr>
        <p:spPr bwMode="gray">
          <a:xfrm>
            <a:off x="7893342" y="406889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9</a:t>
            </a:r>
          </a:p>
        </p:txBody>
      </p:sp>
      <p:sp>
        <p:nvSpPr>
          <p:cNvPr id="31" name="Rectangle 76">
            <a:extLst>
              <a:ext uri="{FF2B5EF4-FFF2-40B4-BE49-F238E27FC236}">
                <a16:creationId xmlns:a16="http://schemas.microsoft.com/office/drawing/2014/main" id="{313718F6-4FE2-280A-B898-DCD2071CCAE6}"/>
              </a:ext>
            </a:extLst>
          </p:cNvPr>
          <p:cNvSpPr>
            <a:spLocks noChangeArrowheads="1"/>
          </p:cNvSpPr>
          <p:nvPr/>
        </p:nvSpPr>
        <p:spPr bwMode="gray">
          <a:xfrm>
            <a:off x="650258" y="4457014"/>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7</a:t>
            </a:r>
          </a:p>
        </p:txBody>
      </p:sp>
      <p:sp>
        <p:nvSpPr>
          <p:cNvPr id="32" name="Rectangle 76">
            <a:extLst>
              <a:ext uri="{FF2B5EF4-FFF2-40B4-BE49-F238E27FC236}">
                <a16:creationId xmlns:a16="http://schemas.microsoft.com/office/drawing/2014/main" id="{B08A23FF-552B-D157-5041-46479F518B23}"/>
              </a:ext>
            </a:extLst>
          </p:cNvPr>
          <p:cNvSpPr>
            <a:spLocks noChangeArrowheads="1"/>
          </p:cNvSpPr>
          <p:nvPr/>
        </p:nvSpPr>
        <p:spPr bwMode="gray">
          <a:xfrm>
            <a:off x="662425" y="4847412"/>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40" cy="946150"/>
          </a:xfrm>
        </p:spPr>
        <p:txBody>
          <a:bodyPr>
            <a:normAutofit/>
          </a:bodyPr>
          <a:lstStyle/>
          <a:p>
            <a:pPr lvl="0" algn="ctr">
              <a:defRPr/>
            </a:pPr>
            <a:r>
              <a:rPr lang="en-US" sz="4000" b="1" u="sng" dirty="0"/>
              <a:t>General Information</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3</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GB" dirty="0">
                <a:latin typeface="+mn-lt"/>
              </a:rPr>
              <a:t> A power quality meter must be installed at each substation on the secondary side of    each transformer.  The secondary main switchgear or main distribution board is the  recommended location. The meter should provide three-phase main bus metering and  power quality analysis.  Some main protective devices have metering capabilities.</a:t>
            </a:r>
          </a:p>
          <a:p>
            <a:pPr algn="just">
              <a:buClr>
                <a:srgbClr val="0070C0"/>
              </a:buClr>
            </a:pPr>
            <a:endParaRPr lang="en-IN" dirty="0">
              <a:latin typeface="+mn-lt"/>
            </a:endParaRPr>
          </a:p>
          <a:p>
            <a:pPr algn="just">
              <a:buClr>
                <a:srgbClr val="0070C0"/>
              </a:buClr>
            </a:pPr>
            <a:r>
              <a:rPr lang="en-GB" dirty="0">
                <a:latin typeface="+mn-lt"/>
              </a:rPr>
              <a:t> The meter should be capable of measuring: Current (A), Tension/Voltage (V),Real  Power(W), Watt-hours(WH), Reactive Power (VAR), Volt-Ampere Reactive Hours  (VARH), Apparent Power (VA), Volt-Ampere Hours (VAH), Frequency (Hz), Power Factor  (pf).</a:t>
            </a:r>
          </a:p>
          <a:p>
            <a:pPr algn="just">
              <a:buClr>
                <a:srgbClr val="0070C0"/>
              </a:buClr>
            </a:pPr>
            <a:endParaRPr lang="en-GB" dirty="0">
              <a:latin typeface="+mn-lt"/>
            </a:endParaRPr>
          </a:p>
          <a:p>
            <a:pPr algn="just">
              <a:buClr>
                <a:srgbClr val="0070C0"/>
              </a:buClr>
            </a:pPr>
            <a:r>
              <a:rPr lang="en-GB" dirty="0">
                <a:latin typeface="+mn-lt"/>
              </a:rPr>
              <a:t> The power analysis features shall include an event recorder, waveform capture,  harmonic spectrum display with total harmonic voltage and current distortion, and a  data logger function.</a:t>
            </a:r>
          </a:p>
          <a:p>
            <a:pPr algn="just"/>
            <a:endParaRPr lang="en-IN" dirty="0"/>
          </a:p>
        </p:txBody>
      </p:sp>
    </p:spTree>
    <p:extLst>
      <p:ext uri="{BB962C8B-B14F-4D97-AF65-F5344CB8AC3E}">
        <p14:creationId xmlns:p14="http://schemas.microsoft.com/office/powerpoint/2010/main" val="231497966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09599"/>
            <a:ext cx="7886700" cy="946151"/>
          </a:xfrm>
        </p:spPr>
        <p:txBody>
          <a:bodyPr>
            <a:normAutofit/>
          </a:bodyPr>
          <a:lstStyle/>
          <a:p>
            <a:pPr lvl="0" algn="ctr">
              <a:defRPr/>
            </a:pPr>
            <a:r>
              <a:rPr lang="en-US" sz="4000" b="1" u="sng" dirty="0"/>
              <a:t>General Information</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4</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285750" indent="-285750">
              <a:spcBef>
                <a:spcPct val="0"/>
              </a:spcBef>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GB" dirty="0">
                <a:latin typeface="+mn-lt"/>
              </a:rPr>
              <a:t> In order, to measure the power consumption on every cost centre of our plants, it is  recommended that an impulse meter be installed on every feeder of the main  distribution boards to allow for the measuring and storing of the kWh.  These meters  for the distribution feeders do not require the power quality analysis features  mentioned above.</a:t>
            </a:r>
          </a:p>
          <a:p>
            <a:pPr algn="just">
              <a:buClr>
                <a:srgbClr val="0070C0"/>
              </a:buClr>
            </a:pPr>
            <a:endParaRPr lang="en-GB" dirty="0">
              <a:latin typeface="+mn-lt"/>
            </a:endParaRPr>
          </a:p>
          <a:p>
            <a:pPr algn="just">
              <a:buClr>
                <a:srgbClr val="0070C0"/>
              </a:buClr>
            </a:pPr>
            <a:r>
              <a:rPr lang="en-GB" dirty="0">
                <a:latin typeface="+mn-lt"/>
              </a:rPr>
              <a:t> All meters should be equipped with an interface for connectivity purposes.  The  communication interface should be compatible with the communication network ( i.e.  Ethernet, Mod BUS, Profibus ) and this should be coordinated with the communication  network supplier/designer.</a:t>
            </a:r>
            <a:endParaRPr lang="en-US" dirty="0">
              <a:latin typeface="+mn-lt"/>
              <a:ea typeface="Times New Roman" panose="02020603050405020304" pitchFamily="18" charset="0"/>
              <a:cs typeface="Times New Roman" panose="02020603050405020304" pitchFamily="18" charset="0"/>
            </a:endParaRPr>
          </a:p>
          <a:p>
            <a:pPr algn="just"/>
            <a:endParaRPr lang="en-IN" dirty="0"/>
          </a:p>
        </p:txBody>
      </p:sp>
    </p:spTree>
    <p:extLst>
      <p:ext uri="{BB962C8B-B14F-4D97-AF65-F5344CB8AC3E}">
        <p14:creationId xmlns:p14="http://schemas.microsoft.com/office/powerpoint/2010/main" val="41333648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946150"/>
          </a:xfrm>
        </p:spPr>
        <p:txBody>
          <a:bodyPr>
            <a:normAutofit/>
          </a:bodyPr>
          <a:lstStyle/>
          <a:p>
            <a:pPr lvl="0" algn="ctr">
              <a:defRPr/>
            </a:pPr>
            <a:r>
              <a:rPr lang="en-US" sz="4000" b="1" u="sng" dirty="0"/>
              <a:t>Power-System Protection</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5</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 Power-system protection is a branch of electrical power engineering that deals with  the protection of electrical power systems from faults through the isolation of faulted  parts from the rest of the electrical network.</a:t>
            </a:r>
          </a:p>
          <a:p>
            <a:pPr algn="just">
              <a:buClr>
                <a:srgbClr val="0070C0"/>
              </a:buClr>
            </a:pPr>
            <a:endParaRPr lang="en-US" dirty="0">
              <a:latin typeface="+mn-lt"/>
            </a:endParaRPr>
          </a:p>
          <a:p>
            <a:pPr algn="just">
              <a:buClr>
                <a:srgbClr val="0070C0"/>
              </a:buClr>
            </a:pPr>
            <a:r>
              <a:rPr lang="en-US" dirty="0">
                <a:latin typeface="+mn-lt"/>
              </a:rPr>
              <a:t> The objective of a protection scheme is to keep the power system stable by isolating  only the components that are under fault, whilst leaving as much of the network as  possible still in operation. Thus, protection schemes must apply a very pragmatic and  pessimistic approach to clearing system faults. For this reason, the technology and  philosophies utilized in protection schemes can often be old and well-established  because they must be very reliable.</a:t>
            </a:r>
            <a:endParaRPr lang="en-IN" dirty="0">
              <a:latin typeface="+mn-lt"/>
            </a:endParaRPr>
          </a:p>
        </p:txBody>
      </p:sp>
    </p:spTree>
    <p:extLst>
      <p:ext uri="{BB962C8B-B14F-4D97-AF65-F5344CB8AC3E}">
        <p14:creationId xmlns:p14="http://schemas.microsoft.com/office/powerpoint/2010/main" val="117023309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0244" y="609600"/>
            <a:ext cx="8478955" cy="946150"/>
          </a:xfrm>
        </p:spPr>
        <p:txBody>
          <a:bodyPr>
            <a:normAutofit/>
          </a:bodyPr>
          <a:lstStyle/>
          <a:p>
            <a:pPr lvl="0" algn="ctr">
              <a:defRPr/>
            </a:pPr>
            <a:r>
              <a:rPr lang="en-US" sz="4000" b="1" u="sng" dirty="0"/>
              <a:t>Components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6</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r>
              <a:rPr lang="en-US" sz="2800" b="1" dirty="0">
                <a:solidFill>
                  <a:schemeClr val="bg1"/>
                </a:solidFill>
                <a:latin typeface="+mj-lt"/>
              </a:rPr>
              <a:t>Protection systems usually comprise five components</a:t>
            </a:r>
          </a:p>
        </p:txBody>
      </p:sp>
      <p:sp>
        <p:nvSpPr>
          <p:cNvPr id="13" name="Rectangle 5"/>
          <p:cNvSpPr>
            <a:spLocks noChangeArrowheads="1"/>
          </p:cNvSpPr>
          <p:nvPr/>
        </p:nvSpPr>
        <p:spPr bwMode="gray">
          <a:xfrm>
            <a:off x="323850" y="1931988"/>
            <a:ext cx="8515350" cy="44688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 Current and voltage transformers to step down the high voltages and currents of the  electrical power system to convenient levels for the relays to deal with</a:t>
            </a:r>
          </a:p>
          <a:p>
            <a:pPr algn="just">
              <a:buClr>
                <a:srgbClr val="0070C0"/>
              </a:buClr>
            </a:pPr>
            <a:r>
              <a:rPr lang="en-US" dirty="0">
                <a:latin typeface="+mn-lt"/>
              </a:rPr>
              <a:t> Protective relays to sense the fault and initiate a trip, or disconnection, order</a:t>
            </a:r>
          </a:p>
          <a:p>
            <a:pPr algn="just">
              <a:buClr>
                <a:srgbClr val="0070C0"/>
              </a:buClr>
            </a:pPr>
            <a:r>
              <a:rPr lang="en-US" dirty="0">
                <a:latin typeface="+mn-lt"/>
              </a:rPr>
              <a:t> Circuit breakers to open/close the system based on relay and auto re-closer  commands</a:t>
            </a:r>
          </a:p>
          <a:p>
            <a:pPr algn="just">
              <a:buClr>
                <a:srgbClr val="0070C0"/>
              </a:buClr>
            </a:pPr>
            <a:r>
              <a:rPr lang="en-US" dirty="0">
                <a:latin typeface="+mn-lt"/>
              </a:rPr>
              <a:t> Batteries to provide power in case of power disconnection in the system.</a:t>
            </a:r>
            <a:endParaRPr lang="lt-LT" dirty="0">
              <a:latin typeface="+mn-lt"/>
            </a:endParaRPr>
          </a:p>
          <a:p>
            <a:pPr algn="just">
              <a:buClr>
                <a:srgbClr val="0070C0"/>
              </a:buClr>
            </a:pPr>
            <a:r>
              <a:rPr lang="en-US" dirty="0">
                <a:latin typeface="+mn-lt"/>
              </a:rPr>
              <a:t> Communication channels to allow analysis of current and voltage at remote terminals  of a line and to allow remote tripping of equipment.</a:t>
            </a:r>
          </a:p>
          <a:p>
            <a:pPr algn="just">
              <a:buClr>
                <a:srgbClr val="0070C0"/>
              </a:buClr>
            </a:pPr>
            <a:r>
              <a:rPr lang="en-US" dirty="0">
                <a:latin typeface="+mn-lt"/>
              </a:rPr>
              <a:t> For parts of a distribution system, fuses are capable of both sensing and  disconnecting faults.</a:t>
            </a:r>
          </a:p>
          <a:p>
            <a:pPr algn="just">
              <a:buClr>
                <a:srgbClr val="0070C0"/>
              </a:buClr>
            </a:pPr>
            <a:r>
              <a:rPr lang="en-US" dirty="0">
                <a:latin typeface="+mn-lt"/>
              </a:rPr>
              <a:t> Failures may occur in each part, such as insulation failure, fallen or broken   transmission lines, incorrect operation of circuit breakers, short circuits and open  circuits. Protection devices are installed with the aims of protection of assets and  ensure continued supply of energy.</a:t>
            </a:r>
          </a:p>
          <a:p>
            <a:pPr algn="just"/>
            <a:endParaRPr lang="en-US" dirty="0"/>
          </a:p>
          <a:p>
            <a:pPr algn="just"/>
            <a:endParaRPr lang="en-US" dirty="0"/>
          </a:p>
        </p:txBody>
      </p:sp>
    </p:spTree>
    <p:extLst>
      <p:ext uri="{BB962C8B-B14F-4D97-AF65-F5344CB8AC3E}">
        <p14:creationId xmlns:p14="http://schemas.microsoft.com/office/powerpoint/2010/main" val="202884986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0244" y="685800"/>
            <a:ext cx="8478955" cy="869950"/>
          </a:xfrm>
        </p:spPr>
        <p:txBody>
          <a:bodyPr>
            <a:normAutofit/>
          </a:bodyPr>
          <a:lstStyle/>
          <a:p>
            <a:pPr lvl="0" algn="ctr">
              <a:defRPr/>
            </a:pPr>
            <a:r>
              <a:rPr lang="en-US" sz="4000" b="1" u="sng" dirty="0"/>
              <a:t>Protective Device</a:t>
            </a:r>
            <a:r>
              <a:rPr lang="lt-LT" sz="4000" b="1" u="sng" dirty="0"/>
              <a:t>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7</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endParaRPr lang="en-US" dirty="0">
              <a:solidFill>
                <a:schemeClr val="bg1"/>
              </a:solidFill>
            </a:endParaRPr>
          </a:p>
        </p:txBody>
      </p:sp>
      <p:sp>
        <p:nvSpPr>
          <p:cNvPr id="13" name="Rectangle 5"/>
          <p:cNvSpPr>
            <a:spLocks noChangeArrowheads="1"/>
          </p:cNvSpPr>
          <p:nvPr/>
        </p:nvSpPr>
        <p:spPr bwMode="gray">
          <a:xfrm>
            <a:off x="323850" y="1931988"/>
            <a:ext cx="8515350"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 Protective relays control the tripping of the circuit breakers surrounding the faulted  part of the network</a:t>
            </a:r>
          </a:p>
          <a:p>
            <a:pPr algn="just">
              <a:buClr>
                <a:srgbClr val="0070C0"/>
              </a:buClr>
            </a:pPr>
            <a:r>
              <a:rPr lang="en-US" dirty="0">
                <a:latin typeface="+mn-lt"/>
              </a:rPr>
              <a:t> Automatic operation, such as auto-re-closing or system restart</a:t>
            </a:r>
          </a:p>
          <a:p>
            <a:pPr algn="just">
              <a:buClr>
                <a:srgbClr val="0070C0"/>
              </a:buClr>
            </a:pPr>
            <a:r>
              <a:rPr lang="en-US" dirty="0">
                <a:latin typeface="+mn-lt"/>
              </a:rPr>
              <a:t> Monitoring equipment which collects data on the system for post event analysis</a:t>
            </a:r>
          </a:p>
          <a:p>
            <a:pPr algn="just">
              <a:buClr>
                <a:srgbClr val="0070C0"/>
              </a:buClr>
            </a:pPr>
            <a:r>
              <a:rPr lang="en-US" dirty="0">
                <a:latin typeface="+mn-lt"/>
              </a:rPr>
              <a:t> While the operating quality of these devices, and especially of protective relays, is  always critical, different strategies are considered for protecting the different parts of  the system. Very important equipment may have completely redundant and  independent protective systems, while a minor branch distribution line may have very  simple low-cost protection.</a:t>
            </a:r>
          </a:p>
          <a:p>
            <a:pPr algn="just">
              <a:buClr>
                <a:srgbClr val="0070C0"/>
              </a:buClr>
            </a:pPr>
            <a:r>
              <a:rPr lang="en-US" dirty="0">
                <a:latin typeface="+mn-lt"/>
              </a:rPr>
              <a:t> There are three parts of protective devices:</a:t>
            </a:r>
          </a:p>
          <a:p>
            <a:pPr lvl="1" algn="just">
              <a:buClr>
                <a:srgbClr val="0070C0"/>
              </a:buClr>
            </a:pPr>
            <a:r>
              <a:rPr lang="en-US" dirty="0">
                <a:latin typeface="+mn-lt"/>
              </a:rPr>
              <a:t>Instrument transformer: current or potential (CT or VT)</a:t>
            </a:r>
          </a:p>
          <a:p>
            <a:pPr lvl="1" algn="just">
              <a:buClr>
                <a:srgbClr val="0070C0"/>
              </a:buClr>
            </a:pPr>
            <a:r>
              <a:rPr lang="en-US" dirty="0">
                <a:latin typeface="+mn-lt"/>
              </a:rPr>
              <a:t>Relay</a:t>
            </a:r>
          </a:p>
          <a:p>
            <a:pPr lvl="1" algn="just">
              <a:buClr>
                <a:srgbClr val="0070C0"/>
              </a:buClr>
            </a:pPr>
            <a:r>
              <a:rPr lang="en-US" dirty="0">
                <a:latin typeface="+mn-lt"/>
              </a:rPr>
              <a:t>Circuit breaker</a:t>
            </a:r>
          </a:p>
          <a:p>
            <a:pPr algn="just"/>
            <a:endParaRPr lang="en-US" dirty="0"/>
          </a:p>
        </p:txBody>
      </p:sp>
    </p:spTree>
    <p:extLst>
      <p:ext uri="{BB962C8B-B14F-4D97-AF65-F5344CB8AC3E}">
        <p14:creationId xmlns:p14="http://schemas.microsoft.com/office/powerpoint/2010/main" val="16406438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0244" y="685800"/>
            <a:ext cx="8478955" cy="869950"/>
          </a:xfrm>
        </p:spPr>
        <p:txBody>
          <a:bodyPr>
            <a:normAutofit/>
          </a:bodyPr>
          <a:lstStyle/>
          <a:p>
            <a:pPr lvl="0" algn="ctr">
              <a:defRPr/>
            </a:pPr>
            <a:r>
              <a:rPr lang="en-US" sz="4000" b="1" u="sng" dirty="0"/>
              <a:t>Protected Devices Advantage</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8</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endParaRPr lang="en-US" dirty="0">
              <a:solidFill>
                <a:schemeClr val="bg1"/>
              </a:solidFill>
            </a:endParaRPr>
          </a:p>
        </p:txBody>
      </p:sp>
      <p:sp>
        <p:nvSpPr>
          <p:cNvPr id="13"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buClr>
                <a:srgbClr val="0070C0"/>
              </a:buClr>
              <a:buNone/>
            </a:pPr>
            <a:r>
              <a:rPr lang="en-US" dirty="0">
                <a:latin typeface="+mn-lt"/>
              </a:rPr>
              <a:t>Advantages of protected devices with these three basic components include safety, economy, and accuracy.</a:t>
            </a:r>
          </a:p>
          <a:p>
            <a:pPr marL="0" indent="0">
              <a:buNone/>
            </a:pPr>
            <a:endParaRPr lang="en-US" dirty="0">
              <a:latin typeface="+mn-lt"/>
            </a:endParaRPr>
          </a:p>
          <a:p>
            <a:pPr>
              <a:buClr>
                <a:srgbClr val="0070C0"/>
              </a:buClr>
            </a:pPr>
            <a:r>
              <a:rPr lang="en-US" u="sng" dirty="0">
                <a:latin typeface="+mn-lt"/>
              </a:rPr>
              <a:t> Safety:</a:t>
            </a:r>
            <a:endParaRPr lang="lt-LT" u="sng" dirty="0">
              <a:latin typeface="+mn-lt"/>
            </a:endParaRPr>
          </a:p>
          <a:p>
            <a:pPr lvl="1">
              <a:buClr>
                <a:srgbClr val="0070C0"/>
              </a:buClr>
            </a:pPr>
            <a:r>
              <a:rPr lang="en-US" dirty="0">
                <a:latin typeface="+mn-lt"/>
              </a:rPr>
              <a:t>Instrument transformers create electrical isolation from the power system, and thus establishing a safer environment for personnel working with the relays.</a:t>
            </a:r>
          </a:p>
          <a:p>
            <a:pPr lvl="1">
              <a:buClr>
                <a:srgbClr val="0070C0"/>
              </a:buClr>
            </a:pPr>
            <a:endParaRPr lang="en-US" dirty="0">
              <a:latin typeface="+mn-lt"/>
            </a:endParaRPr>
          </a:p>
          <a:p>
            <a:pPr>
              <a:buClr>
                <a:srgbClr val="0070C0"/>
              </a:buClr>
            </a:pPr>
            <a:r>
              <a:rPr lang="en-US" u="sng" dirty="0">
                <a:latin typeface="+mn-lt"/>
              </a:rPr>
              <a:t> Economy:</a:t>
            </a:r>
            <a:endParaRPr lang="lt-LT" u="sng" dirty="0">
              <a:latin typeface="+mn-lt"/>
            </a:endParaRPr>
          </a:p>
          <a:p>
            <a:pPr lvl="1">
              <a:buClr>
                <a:srgbClr val="0070C0"/>
              </a:buClr>
            </a:pPr>
            <a:r>
              <a:rPr lang="en-US" dirty="0">
                <a:latin typeface="+mn-lt"/>
              </a:rPr>
              <a:t>Relays on being able to be simpler, smaller, and cheaper given lower-level relay inputs.</a:t>
            </a:r>
          </a:p>
          <a:p>
            <a:endParaRPr lang="en-US" dirty="0">
              <a:latin typeface="+mn-lt"/>
            </a:endParaRPr>
          </a:p>
          <a:p>
            <a:pPr>
              <a:buClr>
                <a:srgbClr val="0070C0"/>
              </a:buClr>
            </a:pPr>
            <a:r>
              <a:rPr lang="en-US" u="sng" dirty="0">
                <a:latin typeface="+mn-lt"/>
              </a:rPr>
              <a:t> Accuracy:</a:t>
            </a:r>
            <a:endParaRPr lang="lt-LT" u="sng" dirty="0">
              <a:latin typeface="+mn-lt"/>
            </a:endParaRPr>
          </a:p>
          <a:p>
            <a:pPr lvl="1">
              <a:buClr>
                <a:srgbClr val="0070C0"/>
              </a:buClr>
            </a:pPr>
            <a:r>
              <a:rPr lang="en-US" dirty="0">
                <a:latin typeface="+mn-lt"/>
              </a:rPr>
              <a:t>Power system voltages and currents are accurately reproduced by instrument transformers over large operating ranges.</a:t>
            </a:r>
          </a:p>
        </p:txBody>
      </p:sp>
    </p:spTree>
    <p:extLst>
      <p:ext uri="{BB962C8B-B14F-4D97-AF65-F5344CB8AC3E}">
        <p14:creationId xmlns:p14="http://schemas.microsoft.com/office/powerpoint/2010/main" val="364716983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0244" y="685799"/>
            <a:ext cx="8478955" cy="839243"/>
          </a:xfrm>
        </p:spPr>
        <p:txBody>
          <a:bodyPr>
            <a:noAutofit/>
          </a:bodyPr>
          <a:lstStyle/>
          <a:p>
            <a:pPr algn="ctr">
              <a:defRPr/>
            </a:pPr>
            <a:br>
              <a:rPr lang="en-US" sz="4000" b="1" u="sng" dirty="0"/>
            </a:br>
            <a:r>
              <a:rPr lang="en-US" sz="4000" b="1" u="sng" dirty="0"/>
              <a:t>Surge Protection Device (SPD)</a:t>
            </a:r>
            <a:br>
              <a:rPr lang="en-US" sz="4000" b="1" u="sng" dirty="0"/>
            </a:b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9</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endParaRPr lang="en-US" sz="2800" b="1" dirty="0">
              <a:solidFill>
                <a:schemeClr val="bg1"/>
              </a:solidFill>
              <a:latin typeface="+mj-lt"/>
            </a:endParaRPr>
          </a:p>
        </p:txBody>
      </p:sp>
      <p:sp>
        <p:nvSpPr>
          <p:cNvPr id="13" name="Rectangle 5"/>
          <p:cNvSpPr>
            <a:spLocks noChangeArrowheads="1"/>
          </p:cNvSpPr>
          <p:nvPr/>
        </p:nvSpPr>
        <p:spPr bwMode="gray">
          <a:xfrm>
            <a:off x="323850" y="1905000"/>
            <a:ext cx="8515350" cy="44688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 The Surge Protection Device (SPD) is a component of the electrical installation  protection system.</a:t>
            </a:r>
          </a:p>
          <a:p>
            <a:pPr algn="just">
              <a:buClr>
                <a:srgbClr val="0070C0"/>
              </a:buClr>
            </a:pPr>
            <a:r>
              <a:rPr lang="en-US" dirty="0">
                <a:latin typeface="+mn-lt"/>
              </a:rPr>
              <a:t>The load circuits that this device must protect are connected in parallel to the power supply circuit. Additionally, it is applicable across the board in the power supply network.</a:t>
            </a:r>
          </a:p>
          <a:p>
            <a:pPr algn="just">
              <a:buClr>
                <a:srgbClr val="0070C0"/>
              </a:buClr>
            </a:pPr>
            <a:r>
              <a:rPr lang="en-US" dirty="0">
                <a:latin typeface="+mn-lt"/>
              </a:rPr>
              <a:t>It is the most effective and widely used kind of overvoltage protection.</a:t>
            </a:r>
          </a:p>
        </p:txBody>
      </p:sp>
      <p:pic>
        <p:nvPicPr>
          <p:cNvPr id="5" name="Picture 2"/>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51044" y="3786751"/>
            <a:ext cx="5297354" cy="24190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86976798"/>
      </p:ext>
    </p:extLst>
  </p:cSld>
  <p:clrMapOvr>
    <a:masterClrMapping/>
  </p:clrMapOvr>
  <p:transition/>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2.xml><?xml version="1.0" encoding="utf-8"?>
<ds:datastoreItem xmlns:ds="http://schemas.openxmlformats.org/officeDocument/2006/customXml" ds:itemID="{6F0180CB-08B1-436B-9799-0C76022FBD6C}">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0f0eb950-47b7-49a7-b2b9-b0c411c9c3b8"/>
    <ds:schemaRef ds:uri="http://schemas.microsoft.com/sharepoint/v3"/>
    <ds:schemaRef ds:uri="http://schemas.microsoft.com/sharepoint/v3/fields"/>
    <ds:schemaRef ds:uri="http://purl.org/dc/terms/"/>
    <ds:schemaRef ds:uri="B6023AA3-3CEE-413F-91F8-322A2644F388"/>
    <ds:schemaRef ds:uri="http://www.w3.org/XML/1998/namespace"/>
    <ds:schemaRef ds:uri="http://purl.org/dc/dcmitype/"/>
  </ds:schemaRefs>
</ds:datastoreItem>
</file>

<file path=customXml/itemProps3.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ES-501_BG-002</Template>
  <TotalTime>7920</TotalTime>
  <Words>1045</Words>
  <Application>Microsoft Office PowerPoint</Application>
  <PresentationFormat>On-screen Show (4:3)</PresentationFormat>
  <Paragraphs>109</Paragraphs>
  <Slides>10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2_Office Theme</vt:lpstr>
      <vt:lpstr>Power Metering &amp; Protection </vt:lpstr>
      <vt:lpstr>PowerPoint Presentation</vt:lpstr>
      <vt:lpstr>General Information</vt:lpstr>
      <vt:lpstr>General Information</vt:lpstr>
      <vt:lpstr>Power-System Protection</vt:lpstr>
      <vt:lpstr>Components</vt:lpstr>
      <vt:lpstr>Protective Devices</vt:lpstr>
      <vt:lpstr>Protected Devices Advantage</vt:lpstr>
      <vt:lpstr> Surge Protection Device (SPD) </vt:lpstr>
      <vt:lpstr>Protection Testing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Metering &amp;  Protection</dc:title>
  <dc:creator>Vikas Bhadauria</dc:creator>
  <cp:lastModifiedBy>abhinav pandey</cp:lastModifiedBy>
  <cp:revision>735</cp:revision>
  <cp:lastPrinted>2014-11-21T06:58:07Z</cp:lastPrinted>
  <dcterms:created xsi:type="dcterms:W3CDTF">2014-04-07T11:41:40Z</dcterms:created>
  <dcterms:modified xsi:type="dcterms:W3CDTF">2025-04-15T13:01:10Z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