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5"/>
  </p:sldMasterIdLst>
  <p:notesMasterIdLst>
    <p:notesMasterId r:id="rId17"/>
  </p:notesMasterIdLst>
  <p:sldIdLst>
    <p:sldId id="256" r:id="rId6"/>
    <p:sldId id="329" r:id="rId7"/>
    <p:sldId id="284" r:id="rId8"/>
    <p:sldId id="290" r:id="rId9"/>
    <p:sldId id="285" r:id="rId10"/>
    <p:sldId id="286" r:id="rId11"/>
    <p:sldId id="287" r:id="rId12"/>
    <p:sldId id="288" r:id="rId13"/>
    <p:sldId id="280" r:id="rId14"/>
    <p:sldId id="291" r:id="rId15"/>
    <p:sldId id="292" r:id="rId16"/>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68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notesViewPr>
    <p:cSldViewPr>
      <p:cViewPr varScale="1">
        <p:scale>
          <a:sx n="51" d="100"/>
          <a:sy n="51" d="100"/>
        </p:scale>
        <p:origin x="297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5462E2-F543-4B30-B078-C63253CE8CBB}" type="slidenum">
              <a:rPr lang="en-US" smtClean="0"/>
              <a:t>1</a:t>
            </a:fld>
            <a:endParaRPr lang="en-US" dirty="0"/>
          </a:p>
        </p:txBody>
      </p:sp>
    </p:spTree>
    <p:extLst>
      <p:ext uri="{BB962C8B-B14F-4D97-AF65-F5344CB8AC3E}">
        <p14:creationId xmlns:p14="http://schemas.microsoft.com/office/powerpoint/2010/main" val="1332562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84061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982327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9323723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8597271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8103442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10</a:t>
            </a:fld>
            <a:endParaRPr lang="en-US" altLang="en-US" dirty="0"/>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10</a:t>
            </a:fld>
            <a:endParaRPr lang="en-GB" altLang="en-US" sz="1300" dirty="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34520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4DF6CDF5-45B2-4A45-9C4C-3012083D27EC}"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
        <p:nvSpPr>
          <p:cNvPr id="7" name="Rectangle 6">
            <a:extLst>
              <a:ext uri="{FF2B5EF4-FFF2-40B4-BE49-F238E27FC236}">
                <a16:creationId xmlns:a16="http://schemas.microsoft.com/office/drawing/2014/main" id="{ABB1AB09-7E17-04A1-A8C0-16C3CF0838B9}"/>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 Class Food Factories.</a:t>
            </a:r>
          </a:p>
        </p:txBody>
      </p:sp>
    </p:spTree>
    <p:extLst>
      <p:ext uri="{BB962C8B-B14F-4D97-AF65-F5344CB8AC3E}">
        <p14:creationId xmlns:p14="http://schemas.microsoft.com/office/powerpoint/2010/main" val="2478610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E87A37DD-A9D5-40C2-9A8B-37A3AA39EBD0}"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245049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3D2F7E33-C7DA-43FF-993B-E268229C2826}"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404190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04C60712-B230-4DEA-9451-FCE410B14376}"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2006656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05ACEAAB-7FA1-4B71-A294-71F9F29993A8}"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
        <p:nvSpPr>
          <p:cNvPr id="7" name="Rectangle 6">
            <a:extLst>
              <a:ext uri="{FF2B5EF4-FFF2-40B4-BE49-F238E27FC236}">
                <a16:creationId xmlns:a16="http://schemas.microsoft.com/office/drawing/2014/main" id="{46CB751B-81A2-1B10-A22A-04D62594BFE9}"/>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479292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7B95E410-29D6-41F3-9438-0DC883A1DA34}"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307700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EACECF8C-0816-48F0-AAA7-1D110DCFD295}"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783207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8EC6B9C4-30FC-4013-9F7E-8704446F5AC8}"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235635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0625AE3E-06C0-427F-BD70-63D9A6962959}"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353417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72328FC6-51CC-445F-A6CA-531825F0136F}"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3015176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4C5B3D67-9A46-48D4-A9F0-D092752CB0F9}"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67285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dirty="0"/>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AE346B01-8339-4E72-9829-90513EB81859}"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13755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about:blank"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B87974-5E99-475B-8FF8-7EC98EF68FA9}"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5"/>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5"/>
              </a:rPr>
              <a:t>www.pmg.engineering</a:t>
            </a:r>
            <a:endParaRPr lang="en-US" sz="1108" b="0" i="0" u="none" kern="1200" dirty="0">
              <a:solidFill>
                <a:schemeClr val="tx1"/>
              </a:solidFill>
              <a:effectLst/>
              <a:latin typeface="+mn-lt"/>
              <a:ea typeface="+mn-ea"/>
              <a:cs typeface="+mn-cs"/>
            </a:endParaRPr>
          </a:p>
        </p:txBody>
      </p:sp>
      <p:sp>
        <p:nvSpPr>
          <p:cNvPr id="10" name="Rectangle 9">
            <a:extLst>
              <a:ext uri="{FF2B5EF4-FFF2-40B4-BE49-F238E27FC236}">
                <a16:creationId xmlns:a16="http://schemas.microsoft.com/office/drawing/2014/main" id="{5962E930-9FFF-51F6-C0B1-D9D84D41B557}"/>
              </a:ext>
            </a:extLst>
          </p:cNvPr>
          <p:cNvSpPr/>
          <p:nvPr userDrawn="1"/>
        </p:nvSpPr>
        <p:spPr>
          <a:xfrm>
            <a:off x="0" y="6566219"/>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 Class Food Factories.</a:t>
            </a:r>
          </a:p>
        </p:txBody>
      </p:sp>
    </p:spTree>
    <p:extLst>
      <p:ext uri="{BB962C8B-B14F-4D97-AF65-F5344CB8AC3E}">
        <p14:creationId xmlns:p14="http://schemas.microsoft.com/office/powerpoint/2010/main" val="951397397"/>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 id="2147483766" r:id="rId12"/>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295400"/>
            <a:ext cx="7924800" cy="685800"/>
          </a:xfrm>
          <a:solidFill>
            <a:schemeClr val="accent1">
              <a:lumMod val="60000"/>
              <a:lumOff val="40000"/>
            </a:schemeClr>
          </a:solidFill>
        </p:spPr>
        <p:txBody>
          <a:bodyPr anchor="ctr">
            <a:noAutofit/>
          </a:bodyPr>
          <a:lstStyle/>
          <a:p>
            <a:r>
              <a:rPr lang="en-IN" sz="4000" b="1" dirty="0"/>
              <a:t>   High Voltage Circuit Breaker</a:t>
            </a:r>
            <a:endParaRPr lang="en-US" sz="4000" b="1" dirty="0"/>
          </a:p>
        </p:txBody>
      </p:sp>
      <p:sp>
        <p:nvSpPr>
          <p:cNvPr id="3" name="Slide Number Placeholder 2"/>
          <p:cNvSpPr>
            <a:spLocks noGrp="1"/>
          </p:cNvSpPr>
          <p:nvPr>
            <p:ph type="sldNum" sz="quarter" idx="12"/>
          </p:nvPr>
        </p:nvSpPr>
        <p:spPr/>
        <p:txBody>
          <a:bodyPr/>
          <a:lstStyle/>
          <a:p>
            <a:fld id="{4FFB5026-E2CF-4ED5-B8D7-045E311D61F6}" type="slidenum">
              <a:rPr lang="en-IN" smtClean="0"/>
              <a:t>1</a:t>
            </a:fld>
            <a:endParaRPr lang="en-IN" dirty="0"/>
          </a:p>
        </p:txBody>
      </p:sp>
      <p:pic>
        <p:nvPicPr>
          <p:cNvPr id="1026" name="Picture 2" descr="http://www.think-grid.org/sites/default/files/ecran_0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133600"/>
            <a:ext cx="7924800" cy="4225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1487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28650" y="685801"/>
            <a:ext cx="7886700" cy="869950"/>
          </a:xfrm>
        </p:spPr>
        <p:txBody>
          <a:bodyPr>
            <a:normAutofit/>
          </a:bodyPr>
          <a:lstStyle/>
          <a:p>
            <a:pPr lvl="0" algn="ctr" fontAlgn="base">
              <a:spcAft>
                <a:spcPct val="0"/>
              </a:spcAft>
              <a:defRPr/>
            </a:pPr>
            <a:r>
              <a:rPr lang="en-US" sz="4000" b="1" u="sng" dirty="0"/>
              <a:t>Oil Circuit Breakers</a:t>
            </a:r>
            <a:endParaRPr lang="en-US" sz="4000" b="1" u="sng" noProof="1"/>
          </a:p>
        </p:txBody>
      </p:sp>
      <p:sp>
        <p:nvSpPr>
          <p:cNvPr id="2" name="Slide Number Placeholder 1"/>
          <p:cNvSpPr>
            <a:spLocks noGrp="1"/>
          </p:cNvSpPr>
          <p:nvPr>
            <p:ph type="sldNum" sz="quarter" idx="12"/>
          </p:nvPr>
        </p:nvSpPr>
        <p:spPr/>
        <p:txBody>
          <a:bodyPr/>
          <a:lstStyle/>
          <a:p>
            <a:fld id="{4FFB5026-E2CF-4ED5-B8D7-045E311D61F6}" type="slidenum">
              <a:rPr lang="en-IN" smtClean="0"/>
              <a:t>10</a:t>
            </a:fld>
            <a:endParaRPr lang="en-IN" dirty="0"/>
          </a:p>
        </p:txBody>
      </p:sp>
      <p:sp>
        <p:nvSpPr>
          <p:cNvPr id="12" name="Rectangle 2"/>
          <p:cNvSpPr>
            <a:spLocks noChangeArrowheads="1"/>
          </p:cNvSpPr>
          <p:nvPr/>
        </p:nvSpPr>
        <p:spPr bwMode="gray">
          <a:xfrm>
            <a:off x="323850" y="1555750"/>
            <a:ext cx="8515350" cy="396000"/>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IN" sz="2800" b="1" dirty="0">
                <a:solidFill>
                  <a:schemeClr val="bg1"/>
                </a:solidFill>
                <a:latin typeface="+mj-lt"/>
              </a:rPr>
              <a:t>Working</a:t>
            </a:r>
            <a:endParaRPr lang="en-US" sz="2800" b="1" noProof="1">
              <a:solidFill>
                <a:schemeClr val="bg1"/>
              </a:solidFill>
              <a:latin typeface="+mj-lt"/>
            </a:endParaRPr>
          </a:p>
        </p:txBody>
      </p:sp>
      <p:sp>
        <p:nvSpPr>
          <p:cNvPr id="13" name="Rectangle 5"/>
          <p:cNvSpPr>
            <a:spLocks noChangeArrowheads="1"/>
          </p:cNvSpPr>
          <p:nvPr/>
        </p:nvSpPr>
        <p:spPr bwMode="gray">
          <a:xfrm>
            <a:off x="323850" y="1951750"/>
            <a:ext cx="8520066" cy="4236325"/>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r>
              <a:rPr lang="en-US" dirty="0">
                <a:solidFill>
                  <a:schemeClr val="accent1">
                    <a:lumMod val="75000"/>
                  </a:schemeClr>
                </a:solidFill>
                <a:cs typeface="Times New Roman" panose="02020603050405020304" pitchFamily="18" charset="0"/>
              </a:rPr>
              <a:t> </a:t>
            </a:r>
            <a:r>
              <a:rPr lang="en-US" dirty="0">
                <a:latin typeface="+mn-lt"/>
                <a:cs typeface="Times New Roman" panose="02020603050405020304" pitchFamily="18" charset="0"/>
              </a:rPr>
              <a:t>When the contacts of the oil circuit breaker are opened under oil and an arc is struck between them. The heat of the arc evaporates the surrounding oil and dissociates it into a substantial volume of gaseous hydrogen at high pressure.</a:t>
            </a:r>
          </a:p>
          <a:p>
            <a:pPr marL="0" indent="0">
              <a:buNone/>
            </a:pPr>
            <a:endParaRPr lang="en-US" dirty="0">
              <a:solidFill>
                <a:schemeClr val="accent1">
                  <a:lumMod val="75000"/>
                </a:schemeClr>
              </a:solidFill>
              <a:latin typeface="+mn-lt"/>
              <a:cs typeface="Times New Roman" panose="02020603050405020304" pitchFamily="18" charset="0"/>
            </a:endParaRPr>
          </a:p>
          <a:p>
            <a:r>
              <a:rPr lang="en-US" dirty="0">
                <a:solidFill>
                  <a:schemeClr val="accent1">
                    <a:lumMod val="75000"/>
                  </a:schemeClr>
                </a:solidFill>
                <a:latin typeface="+mn-lt"/>
                <a:cs typeface="Times New Roman" panose="02020603050405020304" pitchFamily="18" charset="0"/>
              </a:rPr>
              <a:t> </a:t>
            </a:r>
            <a:r>
              <a:rPr lang="en-US" dirty="0">
                <a:latin typeface="+mn-lt"/>
                <a:cs typeface="Times New Roman" panose="02020603050405020304" pitchFamily="18" charset="0"/>
              </a:rPr>
              <a:t>These are of two types.</a:t>
            </a:r>
          </a:p>
          <a:p>
            <a:pPr lvl="1">
              <a:buClr>
                <a:srgbClr val="0070C0"/>
              </a:buClr>
              <a:buFont typeface="Courier New" panose="02070309020205020404" pitchFamily="49" charset="0"/>
              <a:buChar char="o"/>
            </a:pPr>
            <a:r>
              <a:rPr lang="en-US" dirty="0">
                <a:latin typeface="+mn-lt"/>
                <a:cs typeface="Times New Roman" panose="02020603050405020304" pitchFamily="18" charset="0"/>
              </a:rPr>
              <a:t>BOCB ( Bulk oil circuit breaker)</a:t>
            </a:r>
          </a:p>
          <a:p>
            <a:pPr lvl="1">
              <a:buClr>
                <a:srgbClr val="0070C0"/>
              </a:buClr>
              <a:buFont typeface="Courier New" panose="02070309020205020404" pitchFamily="49" charset="0"/>
              <a:buChar char="o"/>
            </a:pPr>
            <a:r>
              <a:rPr lang="en-US" dirty="0">
                <a:latin typeface="+mn-lt"/>
                <a:cs typeface="Times New Roman" panose="02020603050405020304" pitchFamily="18" charset="0"/>
              </a:rPr>
              <a:t>MOCB ( Minimum oil circuit breaker )</a:t>
            </a:r>
          </a:p>
        </p:txBody>
      </p:sp>
      <p:pic>
        <p:nvPicPr>
          <p:cNvPr id="3" name="Picture 2"/>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b="13471"/>
          <a:stretch/>
        </p:blipFill>
        <p:spPr>
          <a:xfrm>
            <a:off x="4800600" y="3117068"/>
            <a:ext cx="3889248" cy="1912132"/>
          </a:xfrm>
          <a:prstGeom prst="rect">
            <a:avLst/>
          </a:prstGeom>
        </p:spPr>
      </p:pic>
    </p:spTree>
    <p:extLst>
      <p:ext uri="{BB962C8B-B14F-4D97-AF65-F5344CB8AC3E}">
        <p14:creationId xmlns:p14="http://schemas.microsoft.com/office/powerpoint/2010/main" val="323535940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gray">
          <a:xfrm>
            <a:off x="329395" y="1519215"/>
            <a:ext cx="4147071" cy="554059"/>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p>
            <a:pPr algn="ctr" defTabSz="801688" eaLnBrk="0" hangingPunct="0"/>
            <a:r>
              <a:rPr lang="en-US" sz="2800" b="1" noProof="1">
                <a:solidFill>
                  <a:schemeClr val="bg1"/>
                </a:solidFill>
                <a:latin typeface="+mj-lt"/>
              </a:rPr>
              <a:t>Advantages</a:t>
            </a:r>
          </a:p>
        </p:txBody>
      </p:sp>
      <p:sp>
        <p:nvSpPr>
          <p:cNvPr id="3" name="Rectangle 6"/>
          <p:cNvSpPr>
            <a:spLocks noChangeArrowheads="1"/>
          </p:cNvSpPr>
          <p:nvPr/>
        </p:nvSpPr>
        <p:spPr bwMode="gray">
          <a:xfrm>
            <a:off x="329395" y="2057400"/>
            <a:ext cx="4147071" cy="4191000"/>
          </a:xfrm>
          <a:prstGeom prst="rect">
            <a:avLst/>
          </a:prstGeom>
          <a:gradFill rotWithShape="1">
            <a:gsLst>
              <a:gs pos="0">
                <a:srgbClr val="EAEAEA"/>
              </a:gs>
              <a:gs pos="100000">
                <a:schemeClr val="bg1"/>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p>
            <a:pPr marL="285750" indent="-285750" algn="just">
              <a:lnSpc>
                <a:spcPct val="95000"/>
              </a:lnSpc>
              <a:spcAft>
                <a:spcPct val="40000"/>
              </a:spcAft>
              <a:buClr>
                <a:schemeClr val="accent1"/>
              </a:buClr>
              <a:buFont typeface="Arial" panose="020B0604020202020204" pitchFamily="34" charset="0"/>
              <a:buChar char="•"/>
            </a:pPr>
            <a:r>
              <a:rPr lang="en-US" noProof="1"/>
              <a:t>Oil has good dielectric strength.</a:t>
            </a:r>
          </a:p>
          <a:p>
            <a:pPr marL="285750" indent="-285750" algn="just">
              <a:lnSpc>
                <a:spcPct val="95000"/>
              </a:lnSpc>
              <a:spcAft>
                <a:spcPct val="40000"/>
              </a:spcAft>
              <a:buClr>
                <a:schemeClr val="accent1"/>
              </a:buClr>
              <a:buFont typeface="Arial" panose="020B0604020202020204" pitchFamily="34" charset="0"/>
              <a:buChar char="•"/>
            </a:pPr>
            <a:r>
              <a:rPr lang="en-US" noProof="1"/>
              <a:t>Low Cost.</a:t>
            </a:r>
          </a:p>
          <a:p>
            <a:pPr marL="285750" indent="-285750" algn="just">
              <a:lnSpc>
                <a:spcPct val="95000"/>
              </a:lnSpc>
              <a:spcAft>
                <a:spcPct val="40000"/>
              </a:spcAft>
              <a:buClr>
                <a:schemeClr val="accent1"/>
              </a:buClr>
              <a:buFont typeface="Arial" panose="020B0604020202020204" pitchFamily="34" charset="0"/>
              <a:buChar char="•"/>
            </a:pPr>
            <a:r>
              <a:rPr lang="en-US" noProof="1"/>
              <a:t>Oil is easily available.</a:t>
            </a:r>
          </a:p>
          <a:p>
            <a:pPr marL="285750" indent="-285750" algn="just">
              <a:lnSpc>
                <a:spcPct val="95000"/>
              </a:lnSpc>
              <a:spcAft>
                <a:spcPct val="40000"/>
              </a:spcAft>
              <a:buClr>
                <a:schemeClr val="accent1"/>
              </a:buClr>
              <a:buFont typeface="Arial" panose="020B0604020202020204" pitchFamily="34" charset="0"/>
              <a:buChar char="•"/>
            </a:pPr>
            <a:r>
              <a:rPr lang="en-US" noProof="1"/>
              <a:t>It has wide range of breaking capacbility.</a:t>
            </a:r>
          </a:p>
        </p:txBody>
      </p:sp>
      <p:sp>
        <p:nvSpPr>
          <p:cNvPr id="8" name="Rectangle 2"/>
          <p:cNvSpPr txBox="1">
            <a:spLocks noChangeArrowheads="1"/>
          </p:cNvSpPr>
          <p:nvPr/>
        </p:nvSpPr>
        <p:spPr bwMode="gray">
          <a:xfrm>
            <a:off x="302277" y="603250"/>
            <a:ext cx="8520112" cy="915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ctr" anchorCtr="0" compatLnSpc="1">
            <a:prstTxWarp prst="textNoShape">
              <a:avLst/>
            </a:prstTxWarp>
          </a:bodyPr>
          <a:lstStyle>
            <a:lvl1pPr algn="l" rtl="0" fontAlgn="base">
              <a:lnSpc>
                <a:spcPct val="90000"/>
              </a:lnSpc>
              <a:spcBef>
                <a:spcPct val="0"/>
              </a:spcBef>
              <a:spcAft>
                <a:spcPct val="0"/>
              </a:spcAft>
              <a:defRPr sz="3000" b="1">
                <a:solidFill>
                  <a:schemeClr val="tx1"/>
                </a:solidFill>
                <a:latin typeface="+mj-lt"/>
                <a:ea typeface="+mj-ea"/>
                <a:cs typeface="+mj-cs"/>
              </a:defRPr>
            </a:lvl1pPr>
            <a:lvl2pPr algn="l" rtl="0" fontAlgn="base">
              <a:lnSpc>
                <a:spcPct val="90000"/>
              </a:lnSpc>
              <a:spcBef>
                <a:spcPct val="0"/>
              </a:spcBef>
              <a:spcAft>
                <a:spcPct val="0"/>
              </a:spcAft>
              <a:defRPr sz="3000" b="1">
                <a:solidFill>
                  <a:schemeClr val="tx1"/>
                </a:solidFill>
                <a:latin typeface="Arial" charset="0"/>
                <a:cs typeface="Arial" charset="0"/>
              </a:defRPr>
            </a:lvl2pPr>
            <a:lvl3pPr algn="l" rtl="0" fontAlgn="base">
              <a:lnSpc>
                <a:spcPct val="90000"/>
              </a:lnSpc>
              <a:spcBef>
                <a:spcPct val="0"/>
              </a:spcBef>
              <a:spcAft>
                <a:spcPct val="0"/>
              </a:spcAft>
              <a:defRPr sz="3000" b="1">
                <a:solidFill>
                  <a:schemeClr val="tx1"/>
                </a:solidFill>
                <a:latin typeface="Arial" charset="0"/>
                <a:cs typeface="Arial" charset="0"/>
              </a:defRPr>
            </a:lvl3pPr>
            <a:lvl4pPr algn="l" rtl="0" fontAlgn="base">
              <a:lnSpc>
                <a:spcPct val="90000"/>
              </a:lnSpc>
              <a:spcBef>
                <a:spcPct val="0"/>
              </a:spcBef>
              <a:spcAft>
                <a:spcPct val="0"/>
              </a:spcAft>
              <a:defRPr sz="3000" b="1">
                <a:solidFill>
                  <a:schemeClr val="tx1"/>
                </a:solidFill>
                <a:latin typeface="Arial" charset="0"/>
                <a:cs typeface="Arial" charset="0"/>
              </a:defRPr>
            </a:lvl4pPr>
            <a:lvl5pPr algn="l" rtl="0" fontAlgn="base">
              <a:lnSpc>
                <a:spcPct val="90000"/>
              </a:lnSpc>
              <a:spcBef>
                <a:spcPct val="0"/>
              </a:spcBef>
              <a:spcAft>
                <a:spcPct val="0"/>
              </a:spcAft>
              <a:defRPr sz="3000" b="1">
                <a:solidFill>
                  <a:schemeClr val="tx1"/>
                </a:solidFill>
                <a:latin typeface="Arial" charset="0"/>
                <a:cs typeface="Arial" charset="0"/>
              </a:defRPr>
            </a:lvl5pPr>
            <a:lvl6pPr marL="457200" algn="l" rtl="0" fontAlgn="base">
              <a:lnSpc>
                <a:spcPct val="90000"/>
              </a:lnSpc>
              <a:spcBef>
                <a:spcPct val="0"/>
              </a:spcBef>
              <a:spcAft>
                <a:spcPct val="0"/>
              </a:spcAft>
              <a:defRPr sz="3000" b="1">
                <a:solidFill>
                  <a:schemeClr val="tx1"/>
                </a:solidFill>
                <a:latin typeface="Arial" charset="0"/>
                <a:cs typeface="Arial" charset="0"/>
              </a:defRPr>
            </a:lvl6pPr>
            <a:lvl7pPr marL="914400" algn="l" rtl="0" fontAlgn="base">
              <a:lnSpc>
                <a:spcPct val="90000"/>
              </a:lnSpc>
              <a:spcBef>
                <a:spcPct val="0"/>
              </a:spcBef>
              <a:spcAft>
                <a:spcPct val="0"/>
              </a:spcAft>
              <a:defRPr sz="3000" b="1">
                <a:solidFill>
                  <a:schemeClr val="tx1"/>
                </a:solidFill>
                <a:latin typeface="Arial" charset="0"/>
                <a:cs typeface="Arial" charset="0"/>
              </a:defRPr>
            </a:lvl7pPr>
            <a:lvl8pPr marL="1371600" algn="l" rtl="0" fontAlgn="base">
              <a:lnSpc>
                <a:spcPct val="90000"/>
              </a:lnSpc>
              <a:spcBef>
                <a:spcPct val="0"/>
              </a:spcBef>
              <a:spcAft>
                <a:spcPct val="0"/>
              </a:spcAft>
              <a:defRPr sz="3000" b="1">
                <a:solidFill>
                  <a:schemeClr val="tx1"/>
                </a:solidFill>
                <a:latin typeface="Arial" charset="0"/>
                <a:cs typeface="Arial" charset="0"/>
              </a:defRPr>
            </a:lvl8pPr>
            <a:lvl9pPr marL="1828800" algn="l" rtl="0" fontAlgn="base">
              <a:lnSpc>
                <a:spcPct val="90000"/>
              </a:lnSpc>
              <a:spcBef>
                <a:spcPct val="0"/>
              </a:spcBef>
              <a:spcAft>
                <a:spcPct val="0"/>
              </a:spcAft>
              <a:defRPr sz="3000" b="1">
                <a:solidFill>
                  <a:schemeClr val="tx1"/>
                </a:solidFill>
                <a:latin typeface="Arial" charset="0"/>
                <a:cs typeface="Arial" charset="0"/>
              </a:defRPr>
            </a:lvl9pPr>
          </a:lstStyle>
          <a:p>
            <a:pPr algn="ctr" defTabSz="685800">
              <a:defRPr/>
            </a:pPr>
            <a:r>
              <a:rPr lang="en-US" sz="4000" u="sng" dirty="0"/>
              <a:t> Oil Circuit Breakers</a:t>
            </a:r>
            <a:endParaRPr lang="en-US" sz="4000" u="sng" noProof="1"/>
          </a:p>
        </p:txBody>
      </p:sp>
      <p:sp>
        <p:nvSpPr>
          <p:cNvPr id="7" name="Rectangle 2"/>
          <p:cNvSpPr>
            <a:spLocks noChangeArrowheads="1"/>
          </p:cNvSpPr>
          <p:nvPr/>
        </p:nvSpPr>
        <p:spPr bwMode="gray">
          <a:xfrm>
            <a:off x="4692129" y="1524000"/>
            <a:ext cx="4147071" cy="554059"/>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p>
            <a:pPr algn="ctr" defTabSz="801688" eaLnBrk="0" hangingPunct="0"/>
            <a:r>
              <a:rPr lang="en-US" sz="2800" b="1" noProof="1">
                <a:solidFill>
                  <a:schemeClr val="bg1"/>
                </a:solidFill>
                <a:latin typeface="+mj-lt"/>
              </a:rPr>
              <a:t>Disadvantages</a:t>
            </a:r>
          </a:p>
        </p:txBody>
      </p:sp>
      <p:sp>
        <p:nvSpPr>
          <p:cNvPr id="9" name="Rectangle 6"/>
          <p:cNvSpPr>
            <a:spLocks noChangeArrowheads="1"/>
          </p:cNvSpPr>
          <p:nvPr/>
        </p:nvSpPr>
        <p:spPr bwMode="gray">
          <a:xfrm>
            <a:off x="4692129" y="2062185"/>
            <a:ext cx="4147071" cy="4191000"/>
          </a:xfrm>
          <a:prstGeom prst="rect">
            <a:avLst/>
          </a:prstGeom>
          <a:gradFill rotWithShape="1">
            <a:gsLst>
              <a:gs pos="0">
                <a:srgbClr val="EAEAEA"/>
              </a:gs>
              <a:gs pos="100000">
                <a:schemeClr val="bg1"/>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p>
            <a:pPr marL="285750" lvl="0" indent="-285750" algn="just">
              <a:buClr>
                <a:srgbClr val="0070C0"/>
              </a:buClr>
              <a:buFont typeface="Arial" panose="020B0604020202020204" pitchFamily="34" charset="0"/>
              <a:buChar char="•"/>
            </a:pPr>
            <a:r>
              <a:rPr lang="en-US" noProof="1"/>
              <a:t>Slower operation, take about 20 cycle for arc quenching.</a:t>
            </a:r>
          </a:p>
          <a:p>
            <a:pPr marL="285750" lvl="0" indent="-285750" algn="just">
              <a:buClr>
                <a:srgbClr val="0070C0"/>
              </a:buClr>
              <a:buFont typeface="Arial" panose="020B0604020202020204" pitchFamily="34" charset="0"/>
              <a:buChar char="•"/>
            </a:pPr>
            <a:r>
              <a:rPr lang="en-US" noProof="1"/>
              <a:t>It is inflammable resulting risk of fire.</a:t>
            </a:r>
          </a:p>
          <a:p>
            <a:pPr marL="285750" lvl="0" indent="-285750" algn="just">
              <a:buClr>
                <a:srgbClr val="0070C0"/>
              </a:buClr>
              <a:buFont typeface="Arial" panose="020B0604020202020204" pitchFamily="34" charset="0"/>
              <a:buChar char="•"/>
            </a:pPr>
            <a:r>
              <a:rPr lang="en-US" noProof="1"/>
              <a:t>It may from an explosive mixture with air.</a:t>
            </a:r>
          </a:p>
          <a:p>
            <a:pPr marL="285750" lvl="0" indent="-285750" algn="just">
              <a:buClr>
                <a:srgbClr val="0070C0"/>
              </a:buClr>
              <a:buFont typeface="Arial" panose="020B0604020202020204" pitchFamily="34" charset="0"/>
              <a:buChar char="•"/>
            </a:pPr>
            <a:r>
              <a:rPr lang="en-US" noProof="1"/>
              <a:t>It requires maintenance.</a:t>
            </a:r>
          </a:p>
          <a:p>
            <a:pPr marL="285750" lvl="0" indent="-285750" algn="just">
              <a:buClr>
                <a:srgbClr val="0070C0"/>
              </a:buClr>
              <a:buFont typeface="Arial" panose="020B0604020202020204" pitchFamily="34" charset="0"/>
              <a:buChar char="•"/>
            </a:pPr>
            <a:r>
              <a:rPr lang="en-US" noProof="1"/>
              <a:t>Absorbs moisture, so dielectric strength reduces.</a:t>
            </a:r>
          </a:p>
          <a:p>
            <a:pPr marL="285750" lvl="0" indent="-285750" algn="just">
              <a:buClr>
                <a:srgbClr val="0070C0"/>
              </a:buClr>
              <a:buFont typeface="Arial" panose="020B0604020202020204" pitchFamily="34" charset="0"/>
              <a:buChar char="•"/>
            </a:pPr>
            <a:r>
              <a:rPr lang="en-US" noProof="1"/>
              <a:t>Oil leakage problem.</a:t>
            </a:r>
          </a:p>
          <a:p>
            <a:pPr marL="285750" lvl="0" indent="-285750" algn="just">
              <a:buClr>
                <a:srgbClr val="0070C0"/>
              </a:buClr>
              <a:buFont typeface="Arial" panose="020B0604020202020204" pitchFamily="34" charset="0"/>
              <a:buChar char="•"/>
            </a:pPr>
            <a:r>
              <a:rPr lang="en-US" noProof="1"/>
              <a:t>Oil need to be replaced after some operations because of the carbonization of coil.</a:t>
            </a:r>
          </a:p>
        </p:txBody>
      </p:sp>
      <p:sp>
        <p:nvSpPr>
          <p:cNvPr id="4" name="Slide Number Placeholder 3"/>
          <p:cNvSpPr>
            <a:spLocks noGrp="1"/>
          </p:cNvSpPr>
          <p:nvPr>
            <p:ph type="sldNum" sz="quarter" idx="12"/>
          </p:nvPr>
        </p:nvSpPr>
        <p:spPr/>
        <p:txBody>
          <a:bodyPr/>
          <a:lstStyle/>
          <a:p>
            <a:fld id="{4FFB5026-E2CF-4ED5-B8D7-045E311D61F6}" type="slidenum">
              <a:rPr lang="en-IN" smtClean="0"/>
              <a:t>11</a:t>
            </a:fld>
            <a:endParaRPr lang="en-IN" dirty="0"/>
          </a:p>
        </p:txBody>
      </p:sp>
    </p:spTree>
    <p:extLst>
      <p:ext uri="{BB962C8B-B14F-4D97-AF65-F5344CB8AC3E}">
        <p14:creationId xmlns:p14="http://schemas.microsoft.com/office/powerpoint/2010/main" val="15673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kern="0" noProof="1">
                <a:latin typeface="+mn-lt"/>
                <a:cs typeface="Arial"/>
              </a:rPr>
              <a:t>Introduction</a:t>
            </a:r>
            <a:endParaRPr lang="en-IN" altLang="en-US" sz="1800" noProof="1">
              <a:latin typeface="+mn-lt"/>
            </a:endParaRP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kern="0" noProof="1">
                <a:latin typeface="+mn-lt"/>
                <a:cs typeface="Arial"/>
              </a:rPr>
              <a:t>Working &amp; principle </a:t>
            </a:r>
            <a:endParaRPr lang="en-IN" altLang="en-US" sz="1800" noProof="1">
              <a:latin typeface="+mn-lt"/>
            </a:endParaRP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50258" y="365979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5</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15656" y="3659798"/>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SF6 Circuit Breakers - Advantages/Disadvantages</a:t>
            </a:r>
            <a:endParaRPr lang="en-IN" altLang="en-US" sz="1800" noProof="1">
              <a:latin typeface="+mn-lt"/>
            </a:endParaRP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4</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893342" y="3660897"/>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8</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15656" y="3254060"/>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lvl="0">
              <a:defRPr/>
            </a:pPr>
            <a:r>
              <a:rPr lang="en-US" sz="1800" dirty="0">
                <a:latin typeface="+mn-lt"/>
              </a:rPr>
              <a:t>Vacuum Circuit Breakers - Advantages/Disadvantages</a:t>
            </a:r>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8322"/>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IN" sz="1800" dirty="0">
                <a:latin typeface="+mn-lt"/>
              </a:rPr>
              <a:t>Type of high voltage circuit breaker</a:t>
            </a:r>
            <a:endParaRPr lang="en-IN" altLang="en-US" sz="1800" noProof="1">
              <a:latin typeface="+mn-lt"/>
            </a:endParaRPr>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0258" y="325110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699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3" name="Rectangle 76">
            <a:extLst>
              <a:ext uri="{FF2B5EF4-FFF2-40B4-BE49-F238E27FC236}">
                <a16:creationId xmlns:a16="http://schemas.microsoft.com/office/drawing/2014/main" id="{0475392A-B815-EA08-7EFC-A8B6FDC5A077}"/>
              </a:ext>
            </a:extLst>
          </p:cNvPr>
          <p:cNvSpPr>
            <a:spLocks noChangeArrowheads="1"/>
          </p:cNvSpPr>
          <p:nvPr/>
        </p:nvSpPr>
        <p:spPr bwMode="gray">
          <a:xfrm>
            <a:off x="650258" y="403558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6</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893342" y="3219018"/>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6</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5</a:t>
            </a:r>
          </a:p>
        </p:txBody>
      </p:sp>
      <p:sp>
        <p:nvSpPr>
          <p:cNvPr id="19" name="Rectangle 77">
            <a:extLst>
              <a:ext uri="{FF2B5EF4-FFF2-40B4-BE49-F238E27FC236}">
                <a16:creationId xmlns:a16="http://schemas.microsoft.com/office/drawing/2014/main" id="{0FD10A99-DB27-F2ED-971C-C94B1DF571CD}"/>
              </a:ext>
            </a:extLst>
          </p:cNvPr>
          <p:cNvSpPr>
            <a:spLocks noChangeArrowheads="1"/>
          </p:cNvSpPr>
          <p:nvPr/>
        </p:nvSpPr>
        <p:spPr bwMode="gray">
          <a:xfrm>
            <a:off x="1037930" y="4473584"/>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p>
        </p:txBody>
      </p:sp>
      <p:sp>
        <p:nvSpPr>
          <p:cNvPr id="20" name="Rectangle 77">
            <a:extLst>
              <a:ext uri="{FF2B5EF4-FFF2-40B4-BE49-F238E27FC236}">
                <a16:creationId xmlns:a16="http://schemas.microsoft.com/office/drawing/2014/main" id="{8493F095-C219-2A71-AD0C-638F2BD68F8C}"/>
              </a:ext>
            </a:extLst>
          </p:cNvPr>
          <p:cNvSpPr>
            <a:spLocks noChangeArrowheads="1"/>
          </p:cNvSpPr>
          <p:nvPr/>
        </p:nvSpPr>
        <p:spPr bwMode="gray">
          <a:xfrm>
            <a:off x="1015656" y="4069677"/>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lvl="0">
              <a:defRPr/>
            </a:pPr>
            <a:r>
              <a:rPr lang="en-US" sz="1800" dirty="0">
                <a:latin typeface="+mn-lt"/>
              </a:rPr>
              <a:t>Oil Circuit Breakers Advantages/Disadvantages</a:t>
            </a:r>
            <a:endParaRPr lang="en-US" sz="4800" kern="0" noProof="1">
              <a:latin typeface="+mn-lt"/>
              <a:cs typeface="Arial"/>
            </a:endParaRPr>
          </a:p>
        </p:txBody>
      </p:sp>
      <p:sp>
        <p:nvSpPr>
          <p:cNvPr id="28" name="Rectangle 65">
            <a:extLst>
              <a:ext uri="{FF2B5EF4-FFF2-40B4-BE49-F238E27FC236}">
                <a16:creationId xmlns:a16="http://schemas.microsoft.com/office/drawing/2014/main" id="{9BDF94B7-40E8-4E4F-CDFF-A87A4EF3A0AF}"/>
              </a:ext>
            </a:extLst>
          </p:cNvPr>
          <p:cNvSpPr>
            <a:spLocks noChangeArrowheads="1"/>
          </p:cNvSpPr>
          <p:nvPr/>
        </p:nvSpPr>
        <p:spPr bwMode="gray">
          <a:xfrm>
            <a:off x="7918836" y="4454408"/>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200" noProof="1"/>
              <a:t>#</a:t>
            </a:r>
          </a:p>
        </p:txBody>
      </p:sp>
      <p:sp>
        <p:nvSpPr>
          <p:cNvPr id="29" name="Rectangle 65">
            <a:extLst>
              <a:ext uri="{FF2B5EF4-FFF2-40B4-BE49-F238E27FC236}">
                <a16:creationId xmlns:a16="http://schemas.microsoft.com/office/drawing/2014/main" id="{B241E14F-2D6F-93EE-1AE4-6D8055B12276}"/>
              </a:ext>
            </a:extLst>
          </p:cNvPr>
          <p:cNvSpPr>
            <a:spLocks noChangeArrowheads="1"/>
          </p:cNvSpPr>
          <p:nvPr/>
        </p:nvSpPr>
        <p:spPr bwMode="gray">
          <a:xfrm>
            <a:off x="7893342" y="406458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10 </a:t>
            </a:r>
          </a:p>
        </p:txBody>
      </p:sp>
      <p:sp>
        <p:nvSpPr>
          <p:cNvPr id="31" name="Rectangle 76">
            <a:extLst>
              <a:ext uri="{FF2B5EF4-FFF2-40B4-BE49-F238E27FC236}">
                <a16:creationId xmlns:a16="http://schemas.microsoft.com/office/drawing/2014/main" id="{313718F6-4FE2-280A-B898-DCD2071CCAE6}"/>
              </a:ext>
            </a:extLst>
          </p:cNvPr>
          <p:cNvSpPr>
            <a:spLocks noChangeArrowheads="1"/>
          </p:cNvSpPr>
          <p:nvPr/>
        </p:nvSpPr>
        <p:spPr bwMode="gray">
          <a:xfrm>
            <a:off x="650258" y="4457014"/>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33400" y="685800"/>
            <a:ext cx="8001000" cy="869950"/>
          </a:xfrm>
        </p:spPr>
        <p:txBody>
          <a:bodyPr>
            <a:normAutofit/>
          </a:bodyPr>
          <a:lstStyle/>
          <a:p>
            <a:pPr lvl="0" algn="ctr" fontAlgn="base">
              <a:spcAft>
                <a:spcPct val="0"/>
              </a:spcAft>
              <a:defRPr/>
            </a:pPr>
            <a:r>
              <a:rPr lang="en-US" sz="4400" b="1" u="sng" noProof="1"/>
              <a:t>Introduction</a:t>
            </a:r>
          </a:p>
        </p:txBody>
      </p:sp>
      <p:sp>
        <p:nvSpPr>
          <p:cNvPr id="2" name="Slide Number Placeholder 1"/>
          <p:cNvSpPr>
            <a:spLocks noGrp="1"/>
          </p:cNvSpPr>
          <p:nvPr>
            <p:ph type="sldNum" sz="quarter" idx="12"/>
          </p:nvPr>
        </p:nvSpPr>
        <p:spPr/>
        <p:txBody>
          <a:bodyPr/>
          <a:lstStyle/>
          <a:p>
            <a:fld id="{4FFB5026-E2CF-4ED5-B8D7-045E311D61F6}" type="slidenum">
              <a:rPr lang="en-IN" smtClean="0"/>
              <a:t>3</a:t>
            </a:fld>
            <a:endParaRPr lang="en-IN" dirty="0"/>
          </a:p>
        </p:txBody>
      </p:sp>
      <p:sp>
        <p:nvSpPr>
          <p:cNvPr id="12" name="Rectangle 2"/>
          <p:cNvSpPr>
            <a:spLocks noChangeArrowheads="1"/>
          </p:cNvSpPr>
          <p:nvPr/>
        </p:nvSpPr>
        <p:spPr bwMode="gray">
          <a:xfrm>
            <a:off x="323850" y="1555750"/>
            <a:ext cx="8520066"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13" name="Rectangle 5"/>
          <p:cNvSpPr>
            <a:spLocks noChangeArrowheads="1"/>
          </p:cNvSpPr>
          <p:nvPr/>
        </p:nvSpPr>
        <p:spPr bwMode="gray">
          <a:xfrm>
            <a:off x="323850" y="1931988"/>
            <a:ext cx="8520066" cy="425608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IN" dirty="0">
                <a:solidFill>
                  <a:schemeClr val="accent1">
                    <a:lumMod val="75000"/>
                  </a:schemeClr>
                </a:solidFill>
                <a:latin typeface="+mn-lt"/>
              </a:rPr>
              <a:t> </a:t>
            </a:r>
            <a:r>
              <a:rPr lang="en-IN" dirty="0">
                <a:latin typeface="+mn-lt"/>
              </a:rPr>
              <a:t>Electrical Power transmission networks are protected and controlled by High   Voltage Circuit Breaker inside electrical grid substation. In substations the protection relay scheme can be complex, protecting equipment and busses from various types of overload or ground/earth fault.</a:t>
            </a:r>
          </a:p>
          <a:p>
            <a:pPr algn="just">
              <a:buClr>
                <a:srgbClr val="0070C0"/>
              </a:buClr>
            </a:pPr>
            <a:r>
              <a:rPr lang="en-IN" dirty="0">
                <a:latin typeface="+mn-lt"/>
              </a:rPr>
              <a:t> Electrical protection should be provided against the following abnormal conditions:</a:t>
            </a:r>
          </a:p>
          <a:p>
            <a:pPr lvl="1" algn="just">
              <a:buClr>
                <a:srgbClr val="0070C0"/>
              </a:buClr>
              <a:buFont typeface="Courier New" panose="02070309020205020404" pitchFamily="49" charset="0"/>
              <a:buChar char="o"/>
            </a:pPr>
            <a:r>
              <a:rPr lang="en-IN" dirty="0">
                <a:latin typeface="+mn-lt"/>
              </a:rPr>
              <a:t>overloading (excessive currents not due to faults)</a:t>
            </a:r>
          </a:p>
          <a:p>
            <a:pPr lvl="1" algn="just">
              <a:buClr>
                <a:srgbClr val="0070C0"/>
              </a:buClr>
              <a:buFont typeface="Courier New" panose="02070309020205020404" pitchFamily="49" charset="0"/>
              <a:buChar char="o"/>
            </a:pPr>
            <a:r>
              <a:rPr lang="en-IN" dirty="0">
                <a:latin typeface="+mn-lt"/>
              </a:rPr>
              <a:t>transformer faults</a:t>
            </a:r>
          </a:p>
          <a:p>
            <a:pPr lvl="1" algn="just">
              <a:buClr>
                <a:srgbClr val="0070C0"/>
              </a:buClr>
              <a:buFont typeface="Courier New" panose="02070309020205020404" pitchFamily="49" charset="0"/>
              <a:buChar char="o"/>
            </a:pPr>
            <a:r>
              <a:rPr lang="en-IN" dirty="0">
                <a:latin typeface="+mn-lt"/>
              </a:rPr>
              <a:t>short-circuit faults between phases</a:t>
            </a:r>
          </a:p>
          <a:p>
            <a:pPr lvl="1" algn="just">
              <a:buClr>
                <a:srgbClr val="0070C0"/>
              </a:buClr>
              <a:buFont typeface="Courier New" panose="02070309020205020404" pitchFamily="49" charset="0"/>
              <a:buChar char="o"/>
            </a:pPr>
            <a:r>
              <a:rPr lang="en-IN" dirty="0">
                <a:latin typeface="+mn-lt"/>
              </a:rPr>
              <a:t>short-circuit faults to earth</a:t>
            </a:r>
          </a:p>
        </p:txBody>
      </p:sp>
    </p:spTree>
    <p:extLst>
      <p:ext uri="{BB962C8B-B14F-4D97-AF65-F5344CB8AC3E}">
        <p14:creationId xmlns:p14="http://schemas.microsoft.com/office/powerpoint/2010/main" val="166404164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712788"/>
            <a:ext cx="8229600" cy="762000"/>
          </a:xfrm>
        </p:spPr>
        <p:txBody>
          <a:bodyPr>
            <a:normAutofit/>
          </a:bodyPr>
          <a:lstStyle/>
          <a:p>
            <a:pPr algn="ctr" fontAlgn="base">
              <a:spcAft>
                <a:spcPct val="0"/>
              </a:spcAft>
              <a:defRPr/>
            </a:pPr>
            <a:r>
              <a:rPr lang="en-US" sz="4000" b="1" u="sng" noProof="1"/>
              <a:t>Working &amp; Principle </a:t>
            </a:r>
          </a:p>
        </p:txBody>
      </p:sp>
      <p:sp>
        <p:nvSpPr>
          <p:cNvPr id="2" name="Slide Number Placeholder 1"/>
          <p:cNvSpPr>
            <a:spLocks noGrp="1"/>
          </p:cNvSpPr>
          <p:nvPr>
            <p:ph type="sldNum" sz="quarter" idx="12"/>
          </p:nvPr>
        </p:nvSpPr>
        <p:spPr/>
        <p:txBody>
          <a:bodyPr/>
          <a:lstStyle/>
          <a:p>
            <a:fld id="{4FFB5026-E2CF-4ED5-B8D7-045E311D61F6}" type="slidenum">
              <a:rPr lang="en-IN" smtClean="0"/>
              <a:t>4</a:t>
            </a:fld>
            <a:endParaRPr lang="en-IN" dirty="0"/>
          </a:p>
        </p:txBody>
      </p:sp>
      <p:sp>
        <p:nvSpPr>
          <p:cNvPr id="12" name="Rectangle 2"/>
          <p:cNvSpPr>
            <a:spLocks noChangeArrowheads="1"/>
          </p:cNvSpPr>
          <p:nvPr/>
        </p:nvSpPr>
        <p:spPr bwMode="gray">
          <a:xfrm>
            <a:off x="323850" y="1555750"/>
            <a:ext cx="8515350" cy="396000"/>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US" sz="2800" b="1" noProof="1">
                <a:solidFill>
                  <a:schemeClr val="bg1"/>
                </a:solidFill>
                <a:latin typeface="+mj-lt"/>
              </a:rPr>
              <a:t>What is a circuit  breaker </a:t>
            </a:r>
          </a:p>
        </p:txBody>
      </p:sp>
      <p:sp>
        <p:nvSpPr>
          <p:cNvPr id="5" name="Rectangle 2"/>
          <p:cNvSpPr>
            <a:spLocks noChangeArrowheads="1"/>
          </p:cNvSpPr>
          <p:nvPr/>
        </p:nvSpPr>
        <p:spPr bwMode="gray">
          <a:xfrm>
            <a:off x="323850" y="3917950"/>
            <a:ext cx="8538096" cy="396000"/>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US" sz="2800" b="1" noProof="1">
                <a:solidFill>
                  <a:schemeClr val="bg1"/>
                </a:solidFill>
                <a:latin typeface="+mj-lt"/>
              </a:rPr>
              <a:t>Operating principle </a:t>
            </a:r>
          </a:p>
        </p:txBody>
      </p:sp>
      <p:sp>
        <p:nvSpPr>
          <p:cNvPr id="13" name="Rectangle 5"/>
          <p:cNvSpPr>
            <a:spLocks noChangeArrowheads="1"/>
          </p:cNvSpPr>
          <p:nvPr/>
        </p:nvSpPr>
        <p:spPr bwMode="gray">
          <a:xfrm>
            <a:off x="323850" y="1951750"/>
            <a:ext cx="8515350" cy="1629650"/>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lgn="just">
              <a:buClr>
                <a:srgbClr val="0070C0"/>
              </a:buClr>
              <a:buNone/>
            </a:pPr>
            <a:r>
              <a:rPr lang="en-IN" dirty="0">
                <a:latin typeface="+mn-lt"/>
              </a:rPr>
              <a:t>A circuit breaker is an equipment that breaks a circuit either manually or automatically under all conditions at no load, full load or short circuit.</a:t>
            </a:r>
          </a:p>
        </p:txBody>
      </p:sp>
      <p:sp>
        <p:nvSpPr>
          <p:cNvPr id="6" name="Rectangle 5"/>
          <p:cNvSpPr>
            <a:spLocks noChangeArrowheads="1"/>
          </p:cNvSpPr>
          <p:nvPr/>
        </p:nvSpPr>
        <p:spPr bwMode="gray">
          <a:xfrm>
            <a:off x="323850" y="4313950"/>
            <a:ext cx="8538095" cy="1782050"/>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lgn="just">
              <a:buClr>
                <a:srgbClr val="0070C0"/>
              </a:buClr>
              <a:buNone/>
            </a:pPr>
            <a:r>
              <a:rPr lang="en-IN" dirty="0">
                <a:latin typeface="+mn-lt"/>
              </a:rPr>
              <a:t>Two contacts called electrode remains closed under operating conditions. When fault occurs on any part of the system, the trip coil of the circuit breaker get energized and contacts are sperated.</a:t>
            </a:r>
          </a:p>
        </p:txBody>
      </p:sp>
    </p:spTree>
    <p:extLst>
      <p:ext uri="{BB962C8B-B14F-4D97-AF65-F5344CB8AC3E}">
        <p14:creationId xmlns:p14="http://schemas.microsoft.com/office/powerpoint/2010/main" val="191003061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761999"/>
            <a:ext cx="8474239" cy="780731"/>
          </a:xfrm>
        </p:spPr>
        <p:txBody>
          <a:bodyPr>
            <a:normAutofit/>
          </a:bodyPr>
          <a:lstStyle/>
          <a:p>
            <a:pPr lvl="0" algn="ctr" fontAlgn="base">
              <a:lnSpc>
                <a:spcPct val="90000"/>
              </a:lnSpc>
              <a:spcAft>
                <a:spcPct val="0"/>
              </a:spcAft>
              <a:defRPr/>
            </a:pPr>
            <a:r>
              <a:rPr lang="en-IN" sz="4000" b="1" u="sng" dirty="0"/>
              <a:t>Type of high voltage circuit breaker</a:t>
            </a:r>
            <a:endParaRPr lang="en-US" sz="6000" b="1" u="sng" kern="0" noProof="1">
              <a:cs typeface="Arial"/>
            </a:endParaRPr>
          </a:p>
        </p:txBody>
      </p:sp>
      <p:sp>
        <p:nvSpPr>
          <p:cNvPr id="3" name="Slide Number Placeholder 2"/>
          <p:cNvSpPr>
            <a:spLocks noGrp="1"/>
          </p:cNvSpPr>
          <p:nvPr>
            <p:ph type="sldNum" sz="quarter" idx="12"/>
          </p:nvPr>
        </p:nvSpPr>
        <p:spPr/>
        <p:txBody>
          <a:bodyPr/>
          <a:lstStyle/>
          <a:p>
            <a:fld id="{4FFB5026-E2CF-4ED5-B8D7-045E311D61F6}" type="slidenum">
              <a:rPr lang="en-IN" smtClean="0"/>
              <a:t>5</a:t>
            </a:fld>
            <a:endParaRPr lang="en-IN" dirty="0"/>
          </a:p>
        </p:txBody>
      </p:sp>
      <p:sp>
        <p:nvSpPr>
          <p:cNvPr id="12" name="Rectangle 2"/>
          <p:cNvSpPr>
            <a:spLocks noChangeArrowheads="1"/>
          </p:cNvSpPr>
          <p:nvPr/>
        </p:nvSpPr>
        <p:spPr bwMode="gray">
          <a:xfrm>
            <a:off x="325316" y="1776069"/>
            <a:ext cx="8515349"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IN" sz="2800" b="1" dirty="0">
                <a:solidFill>
                  <a:schemeClr val="bg1"/>
                </a:solidFill>
                <a:latin typeface="+mj-lt"/>
              </a:rPr>
              <a:t>Classification</a:t>
            </a:r>
            <a:endParaRPr lang="en-US" sz="2800" b="1" noProof="1">
              <a:solidFill>
                <a:schemeClr val="bg1"/>
              </a:solidFill>
              <a:latin typeface="+mj-lt"/>
            </a:endParaRPr>
          </a:p>
        </p:txBody>
      </p:sp>
      <p:sp>
        <p:nvSpPr>
          <p:cNvPr id="13" name="Rectangle 5"/>
          <p:cNvSpPr>
            <a:spLocks noChangeArrowheads="1"/>
          </p:cNvSpPr>
          <p:nvPr/>
        </p:nvSpPr>
        <p:spPr bwMode="gray">
          <a:xfrm>
            <a:off x="323850" y="2152308"/>
            <a:ext cx="8520066" cy="4035768"/>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lgn="just">
              <a:buClr>
                <a:srgbClr val="0070C0"/>
              </a:buClr>
              <a:buNone/>
            </a:pPr>
            <a:r>
              <a:rPr lang="en-IN" dirty="0">
                <a:latin typeface="+mn-lt"/>
              </a:rPr>
              <a:t>High Voltage Circuit Breaker are available for indoor or outdoor applications and High-voltage breakers are broadly classified by as follows.</a:t>
            </a:r>
          </a:p>
          <a:p>
            <a:pPr marL="0" indent="0" algn="just">
              <a:buNone/>
            </a:pPr>
            <a:endParaRPr lang="en-IN" dirty="0"/>
          </a:p>
        </p:txBody>
      </p:sp>
      <p:pic>
        <p:nvPicPr>
          <p:cNvPr id="2" name="Picture 1"/>
          <p:cNvPicPr>
            <a:picLocks noChangeAspect="1"/>
          </p:cNvPicPr>
          <p:nvPr/>
        </p:nvPicPr>
        <p:blipFill rotWithShape="1">
          <a:blip r:embed="rId3">
            <a:clrChange>
              <a:clrFrom>
                <a:srgbClr val="DDDDDD"/>
              </a:clrFrom>
              <a:clrTo>
                <a:srgbClr val="DDDDDD">
                  <a:alpha val="0"/>
                </a:srgbClr>
              </a:clrTo>
            </a:clrChange>
            <a:extLst>
              <a:ext uri="{28A0092B-C50C-407E-A947-70E740481C1C}">
                <a14:useLocalDpi xmlns:a14="http://schemas.microsoft.com/office/drawing/2010/main" val="0"/>
              </a:ext>
            </a:extLst>
          </a:blip>
          <a:srcRect t="13958"/>
          <a:stretch/>
        </p:blipFill>
        <p:spPr>
          <a:xfrm>
            <a:off x="1173079" y="3124200"/>
            <a:ext cx="6858000" cy="2818263"/>
          </a:xfrm>
          <a:prstGeom prst="rect">
            <a:avLst/>
          </a:prstGeom>
        </p:spPr>
      </p:pic>
    </p:spTree>
    <p:extLst>
      <p:ext uri="{BB962C8B-B14F-4D97-AF65-F5344CB8AC3E}">
        <p14:creationId xmlns:p14="http://schemas.microsoft.com/office/powerpoint/2010/main" val="27020729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28650" y="609599"/>
            <a:ext cx="7886700" cy="946151"/>
          </a:xfrm>
        </p:spPr>
        <p:txBody>
          <a:bodyPr>
            <a:normAutofit/>
          </a:bodyPr>
          <a:lstStyle/>
          <a:p>
            <a:pPr algn="ctr" fontAlgn="base">
              <a:spcAft>
                <a:spcPct val="0"/>
              </a:spcAft>
              <a:defRPr/>
            </a:pPr>
            <a:r>
              <a:rPr lang="en-US" sz="4000" b="1" u="sng" dirty="0"/>
              <a:t>Vacuum Circuit Breakers</a:t>
            </a:r>
            <a:endParaRPr lang="en-US" sz="4000" b="1" u="sng" noProof="1"/>
          </a:p>
        </p:txBody>
      </p:sp>
      <p:sp>
        <p:nvSpPr>
          <p:cNvPr id="2" name="Slide Number Placeholder 1"/>
          <p:cNvSpPr>
            <a:spLocks noGrp="1"/>
          </p:cNvSpPr>
          <p:nvPr>
            <p:ph type="sldNum" sz="quarter" idx="12"/>
          </p:nvPr>
        </p:nvSpPr>
        <p:spPr/>
        <p:txBody>
          <a:bodyPr/>
          <a:lstStyle/>
          <a:p>
            <a:fld id="{4FFB5026-E2CF-4ED5-B8D7-045E311D61F6}" type="slidenum">
              <a:rPr lang="en-IN" smtClean="0"/>
              <a:t>6</a:t>
            </a:fld>
            <a:endParaRPr lang="en-IN"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IN" sz="2800" b="1" dirty="0">
                <a:solidFill>
                  <a:schemeClr val="bg1"/>
                </a:solidFill>
                <a:latin typeface="+mj-lt"/>
              </a:rPr>
              <a:t>Working</a:t>
            </a:r>
            <a:endParaRPr lang="en-US" sz="2800" b="1" noProof="1">
              <a:solidFill>
                <a:schemeClr val="bg1"/>
              </a:solidFill>
              <a:latin typeface="+mj-lt"/>
            </a:endParaRPr>
          </a:p>
        </p:txBody>
      </p:sp>
      <p:sp>
        <p:nvSpPr>
          <p:cNvPr id="13" name="Rectangle 5"/>
          <p:cNvSpPr>
            <a:spLocks noChangeArrowheads="1"/>
          </p:cNvSpPr>
          <p:nvPr/>
        </p:nvSpPr>
        <p:spPr bwMode="gray">
          <a:xfrm>
            <a:off x="323850" y="1931988"/>
            <a:ext cx="8515350" cy="425608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Font typeface="Calibri" panose="020F0502020204030204" pitchFamily="34" charset="0"/>
              <a:buChar char="‐"/>
            </a:pPr>
            <a:r>
              <a:rPr lang="en-US" dirty="0">
                <a:latin typeface="+mn-lt"/>
                <a:ea typeface="Times New Roman" panose="02020603050405020304" pitchFamily="18" charset="0"/>
                <a:cs typeface="Times New Roman" panose="02020603050405020304" pitchFamily="18" charset="0"/>
              </a:rPr>
              <a:t>Vacuum circuit breakers are commonly used for applications in the voltage range of 5-38KV. But have more recently emerged as an alternative for higher voltages due to their “environmental friendliness.”</a:t>
            </a:r>
            <a:endParaRPr lang="en-IN" dirty="0">
              <a:latin typeface="+mn-lt"/>
            </a:endParaRPr>
          </a:p>
        </p:txBody>
      </p:sp>
      <p:pic>
        <p:nvPicPr>
          <p:cNvPr id="5" name="Picture 2" descr="Image result for VCB BREAKER IMAGE"/>
          <p:cNvPicPr>
            <a:picLocks noChangeAspect="1" noChangeArrowheads="1"/>
          </p:cNvPicPr>
          <p:nvPr/>
        </p:nvPicPr>
        <p:blipFill>
          <a:blip r:embed="rId3">
            <a:clrChange>
              <a:clrFrom>
                <a:srgbClr val="F6FAFB"/>
              </a:clrFrom>
              <a:clrTo>
                <a:srgbClr val="F6FAFB">
                  <a:alpha val="0"/>
                </a:srgbClr>
              </a:clrTo>
            </a:clrChange>
            <a:extLst>
              <a:ext uri="{28A0092B-C50C-407E-A947-70E740481C1C}">
                <a14:useLocalDpi xmlns:a14="http://schemas.microsoft.com/office/drawing/2010/main" val="0"/>
              </a:ext>
            </a:extLst>
          </a:blip>
          <a:srcRect/>
          <a:stretch>
            <a:fillRect/>
          </a:stretch>
        </p:blipFill>
        <p:spPr bwMode="auto">
          <a:xfrm>
            <a:off x="2047875" y="2971800"/>
            <a:ext cx="5067300" cy="289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735992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gray">
          <a:xfrm>
            <a:off x="299691" y="1611291"/>
            <a:ext cx="4171666" cy="614384"/>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p>
            <a:pPr algn="ctr" defTabSz="801688" eaLnBrk="0" hangingPunct="0"/>
            <a:r>
              <a:rPr lang="en-US" sz="2800" b="1" noProof="1">
                <a:solidFill>
                  <a:schemeClr val="bg1"/>
                </a:solidFill>
                <a:latin typeface="+mj-lt"/>
              </a:rPr>
              <a:t>Advantages</a:t>
            </a:r>
          </a:p>
        </p:txBody>
      </p:sp>
      <p:sp>
        <p:nvSpPr>
          <p:cNvPr id="3" name="Rectangle 6"/>
          <p:cNvSpPr>
            <a:spLocks noChangeArrowheads="1"/>
          </p:cNvSpPr>
          <p:nvPr/>
        </p:nvSpPr>
        <p:spPr bwMode="gray">
          <a:xfrm>
            <a:off x="299690" y="2220891"/>
            <a:ext cx="4176712" cy="4114800"/>
          </a:xfrm>
          <a:prstGeom prst="rect">
            <a:avLst/>
          </a:prstGeom>
          <a:gradFill rotWithShape="1">
            <a:gsLst>
              <a:gs pos="0">
                <a:srgbClr val="EAEAEA"/>
              </a:gs>
              <a:gs pos="100000">
                <a:schemeClr val="bg1"/>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p>
            <a:pPr marL="285750" lvl="0" indent="-285750">
              <a:buClr>
                <a:srgbClr val="0070C0"/>
              </a:buClr>
              <a:buFont typeface="Arial" panose="020B0604020202020204" pitchFamily="34" charset="0"/>
              <a:buChar char="•"/>
            </a:pPr>
            <a:r>
              <a:rPr lang="en-US" dirty="0"/>
              <a:t>Simple construction with less components and little if any maintenance.</a:t>
            </a:r>
          </a:p>
          <a:p>
            <a:pPr marL="285750" lvl="0" indent="-285750">
              <a:buClr>
                <a:srgbClr val="0070C0"/>
              </a:buClr>
              <a:buFont typeface="Arial" panose="020B0604020202020204" pitchFamily="34" charset="0"/>
              <a:buChar char="•"/>
            </a:pPr>
            <a:r>
              <a:rPr lang="en-US" dirty="0"/>
              <a:t>Longer operational life with very high number of operating cycles relative to an SF6 breaker.</a:t>
            </a:r>
          </a:p>
          <a:p>
            <a:pPr marL="285750" lvl="0" indent="-285750">
              <a:buClr>
                <a:srgbClr val="0070C0"/>
              </a:buClr>
              <a:buFont typeface="Arial" panose="020B0604020202020204" pitchFamily="34" charset="0"/>
              <a:buChar char="•"/>
            </a:pPr>
            <a:r>
              <a:rPr lang="en-US" dirty="0"/>
              <a:t>No fire or explosion hazard.</a:t>
            </a:r>
          </a:p>
          <a:p>
            <a:pPr marL="285750" lvl="0" indent="-285750">
              <a:buClr>
                <a:srgbClr val="0070C0"/>
              </a:buClr>
              <a:buFont typeface="Arial" panose="020B0604020202020204" pitchFamily="34" charset="0"/>
              <a:buChar char="•"/>
            </a:pPr>
            <a:r>
              <a:rPr lang="en-US" dirty="0"/>
              <a:t>No environmental hazard.</a:t>
            </a:r>
          </a:p>
          <a:p>
            <a:pPr marL="285750" lvl="0" indent="-285750">
              <a:buClr>
                <a:srgbClr val="0070C0"/>
              </a:buClr>
              <a:buFont typeface="Arial" panose="020B0604020202020204" pitchFamily="34" charset="0"/>
              <a:buChar char="•"/>
            </a:pPr>
            <a:r>
              <a:rPr lang="en-US" dirty="0"/>
              <a:t>Compact construction.</a:t>
            </a:r>
          </a:p>
        </p:txBody>
      </p:sp>
      <p:sp>
        <p:nvSpPr>
          <p:cNvPr id="8" name="Rectangle 2"/>
          <p:cNvSpPr txBox="1">
            <a:spLocks noChangeArrowheads="1"/>
          </p:cNvSpPr>
          <p:nvPr/>
        </p:nvSpPr>
        <p:spPr bwMode="gray">
          <a:xfrm>
            <a:off x="383034" y="671513"/>
            <a:ext cx="8520112" cy="909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ctr" anchorCtr="0" compatLnSpc="1">
            <a:prstTxWarp prst="textNoShape">
              <a:avLst/>
            </a:prstTxWarp>
          </a:bodyPr>
          <a:lstStyle>
            <a:lvl1pPr algn="l" rtl="0" fontAlgn="base">
              <a:lnSpc>
                <a:spcPct val="90000"/>
              </a:lnSpc>
              <a:spcBef>
                <a:spcPct val="0"/>
              </a:spcBef>
              <a:spcAft>
                <a:spcPct val="0"/>
              </a:spcAft>
              <a:defRPr sz="3000" b="1">
                <a:solidFill>
                  <a:schemeClr val="tx1"/>
                </a:solidFill>
                <a:latin typeface="+mj-lt"/>
                <a:ea typeface="+mj-ea"/>
                <a:cs typeface="+mj-cs"/>
              </a:defRPr>
            </a:lvl1pPr>
            <a:lvl2pPr algn="l" rtl="0" fontAlgn="base">
              <a:lnSpc>
                <a:spcPct val="90000"/>
              </a:lnSpc>
              <a:spcBef>
                <a:spcPct val="0"/>
              </a:spcBef>
              <a:spcAft>
                <a:spcPct val="0"/>
              </a:spcAft>
              <a:defRPr sz="3000" b="1">
                <a:solidFill>
                  <a:schemeClr val="tx1"/>
                </a:solidFill>
                <a:latin typeface="Arial" charset="0"/>
                <a:cs typeface="Arial" charset="0"/>
              </a:defRPr>
            </a:lvl2pPr>
            <a:lvl3pPr algn="l" rtl="0" fontAlgn="base">
              <a:lnSpc>
                <a:spcPct val="90000"/>
              </a:lnSpc>
              <a:spcBef>
                <a:spcPct val="0"/>
              </a:spcBef>
              <a:spcAft>
                <a:spcPct val="0"/>
              </a:spcAft>
              <a:defRPr sz="3000" b="1">
                <a:solidFill>
                  <a:schemeClr val="tx1"/>
                </a:solidFill>
                <a:latin typeface="Arial" charset="0"/>
                <a:cs typeface="Arial" charset="0"/>
              </a:defRPr>
            </a:lvl3pPr>
            <a:lvl4pPr algn="l" rtl="0" fontAlgn="base">
              <a:lnSpc>
                <a:spcPct val="90000"/>
              </a:lnSpc>
              <a:spcBef>
                <a:spcPct val="0"/>
              </a:spcBef>
              <a:spcAft>
                <a:spcPct val="0"/>
              </a:spcAft>
              <a:defRPr sz="3000" b="1">
                <a:solidFill>
                  <a:schemeClr val="tx1"/>
                </a:solidFill>
                <a:latin typeface="Arial" charset="0"/>
                <a:cs typeface="Arial" charset="0"/>
              </a:defRPr>
            </a:lvl4pPr>
            <a:lvl5pPr algn="l" rtl="0" fontAlgn="base">
              <a:lnSpc>
                <a:spcPct val="90000"/>
              </a:lnSpc>
              <a:spcBef>
                <a:spcPct val="0"/>
              </a:spcBef>
              <a:spcAft>
                <a:spcPct val="0"/>
              </a:spcAft>
              <a:defRPr sz="3000" b="1">
                <a:solidFill>
                  <a:schemeClr val="tx1"/>
                </a:solidFill>
                <a:latin typeface="Arial" charset="0"/>
                <a:cs typeface="Arial" charset="0"/>
              </a:defRPr>
            </a:lvl5pPr>
            <a:lvl6pPr marL="457200" algn="l" rtl="0" fontAlgn="base">
              <a:lnSpc>
                <a:spcPct val="90000"/>
              </a:lnSpc>
              <a:spcBef>
                <a:spcPct val="0"/>
              </a:spcBef>
              <a:spcAft>
                <a:spcPct val="0"/>
              </a:spcAft>
              <a:defRPr sz="3000" b="1">
                <a:solidFill>
                  <a:schemeClr val="tx1"/>
                </a:solidFill>
                <a:latin typeface="Arial" charset="0"/>
                <a:cs typeface="Arial" charset="0"/>
              </a:defRPr>
            </a:lvl6pPr>
            <a:lvl7pPr marL="914400" algn="l" rtl="0" fontAlgn="base">
              <a:lnSpc>
                <a:spcPct val="90000"/>
              </a:lnSpc>
              <a:spcBef>
                <a:spcPct val="0"/>
              </a:spcBef>
              <a:spcAft>
                <a:spcPct val="0"/>
              </a:spcAft>
              <a:defRPr sz="3000" b="1">
                <a:solidFill>
                  <a:schemeClr val="tx1"/>
                </a:solidFill>
                <a:latin typeface="Arial" charset="0"/>
                <a:cs typeface="Arial" charset="0"/>
              </a:defRPr>
            </a:lvl7pPr>
            <a:lvl8pPr marL="1371600" algn="l" rtl="0" fontAlgn="base">
              <a:lnSpc>
                <a:spcPct val="90000"/>
              </a:lnSpc>
              <a:spcBef>
                <a:spcPct val="0"/>
              </a:spcBef>
              <a:spcAft>
                <a:spcPct val="0"/>
              </a:spcAft>
              <a:defRPr sz="3000" b="1">
                <a:solidFill>
                  <a:schemeClr val="tx1"/>
                </a:solidFill>
                <a:latin typeface="Arial" charset="0"/>
                <a:cs typeface="Arial" charset="0"/>
              </a:defRPr>
            </a:lvl8pPr>
            <a:lvl9pPr marL="1828800" algn="l" rtl="0" fontAlgn="base">
              <a:lnSpc>
                <a:spcPct val="90000"/>
              </a:lnSpc>
              <a:spcBef>
                <a:spcPct val="0"/>
              </a:spcBef>
              <a:spcAft>
                <a:spcPct val="0"/>
              </a:spcAft>
              <a:defRPr sz="3000" b="1">
                <a:solidFill>
                  <a:schemeClr val="tx1"/>
                </a:solidFill>
                <a:latin typeface="Arial" charset="0"/>
                <a:cs typeface="Arial" charset="0"/>
              </a:defRPr>
            </a:lvl9pPr>
          </a:lstStyle>
          <a:p>
            <a:pPr algn="ctr" defTabSz="685800">
              <a:defRPr/>
            </a:pPr>
            <a:r>
              <a:rPr lang="en-US" sz="4000" u="sng" dirty="0"/>
              <a:t> Vacuum Circuit Breakers</a:t>
            </a:r>
          </a:p>
        </p:txBody>
      </p:sp>
      <p:sp>
        <p:nvSpPr>
          <p:cNvPr id="7" name="Rectangle 2"/>
          <p:cNvSpPr>
            <a:spLocks noChangeArrowheads="1"/>
          </p:cNvSpPr>
          <p:nvPr/>
        </p:nvSpPr>
        <p:spPr bwMode="gray">
          <a:xfrm>
            <a:off x="4743734" y="1600200"/>
            <a:ext cx="4171666" cy="614384"/>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p>
            <a:pPr algn="ctr" defTabSz="801688" eaLnBrk="0" hangingPunct="0"/>
            <a:r>
              <a:rPr lang="en-US" sz="2800" b="1" noProof="1">
                <a:solidFill>
                  <a:schemeClr val="bg1"/>
                </a:solidFill>
                <a:latin typeface="+mj-lt"/>
              </a:rPr>
              <a:t>Disadvantages</a:t>
            </a:r>
          </a:p>
        </p:txBody>
      </p:sp>
      <p:sp>
        <p:nvSpPr>
          <p:cNvPr id="9" name="Rectangle 6"/>
          <p:cNvSpPr>
            <a:spLocks noChangeArrowheads="1"/>
          </p:cNvSpPr>
          <p:nvPr/>
        </p:nvSpPr>
        <p:spPr bwMode="gray">
          <a:xfrm>
            <a:off x="4743733" y="2209800"/>
            <a:ext cx="4167747" cy="4114800"/>
          </a:xfrm>
          <a:prstGeom prst="rect">
            <a:avLst/>
          </a:prstGeom>
          <a:gradFill rotWithShape="1">
            <a:gsLst>
              <a:gs pos="0">
                <a:srgbClr val="EAEAEA"/>
              </a:gs>
              <a:gs pos="100000">
                <a:schemeClr val="bg1"/>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p>
            <a:pPr marL="285750" lvl="0" indent="-285750">
              <a:buClr>
                <a:srgbClr val="0070C0"/>
              </a:buClr>
              <a:buFont typeface="Arial" panose="020B0604020202020204" pitchFamily="34" charset="0"/>
              <a:buChar char="•"/>
            </a:pPr>
            <a:r>
              <a:rPr lang="en-US" dirty="0"/>
              <a:t>No practical method to monitor the vacuum inside the circuit breaker.</a:t>
            </a:r>
          </a:p>
          <a:p>
            <a:pPr marL="285750" lvl="0" indent="-285750">
              <a:buClr>
                <a:srgbClr val="0070C0"/>
              </a:buClr>
              <a:buFont typeface="Arial" panose="020B0604020202020204" pitchFamily="34" charset="0"/>
              <a:buChar char="•"/>
            </a:pPr>
            <a:r>
              <a:rPr lang="en-US" dirty="0"/>
              <a:t>Can create large transient voltage spikes when interrupting faults which stresses the electrical system.</a:t>
            </a:r>
          </a:p>
          <a:p>
            <a:pPr marL="285750" indent="-285750">
              <a:buClr>
                <a:srgbClr val="0070C0"/>
              </a:buClr>
              <a:buFont typeface="Arial" panose="020B0604020202020204" pitchFamily="34" charset="0"/>
              <a:buChar char="•"/>
            </a:pPr>
            <a:r>
              <a:rPr lang="en-US" dirty="0"/>
              <a:t>Limited application above 38kV.</a:t>
            </a:r>
            <a:endParaRPr lang="en-US" noProof="1"/>
          </a:p>
        </p:txBody>
      </p:sp>
      <p:sp>
        <p:nvSpPr>
          <p:cNvPr id="4" name="Slide Number Placeholder 3"/>
          <p:cNvSpPr>
            <a:spLocks noGrp="1"/>
          </p:cNvSpPr>
          <p:nvPr>
            <p:ph type="sldNum" sz="quarter" idx="12"/>
          </p:nvPr>
        </p:nvSpPr>
        <p:spPr/>
        <p:txBody>
          <a:bodyPr/>
          <a:lstStyle/>
          <a:p>
            <a:fld id="{4FFB5026-E2CF-4ED5-B8D7-045E311D61F6}" type="slidenum">
              <a:rPr lang="en-IN" smtClean="0"/>
              <a:t>7</a:t>
            </a:fld>
            <a:endParaRPr lang="en-IN" dirty="0"/>
          </a:p>
        </p:txBody>
      </p:sp>
    </p:spTree>
    <p:extLst>
      <p:ext uri="{BB962C8B-B14F-4D97-AF65-F5344CB8AC3E}">
        <p14:creationId xmlns:p14="http://schemas.microsoft.com/office/powerpoint/2010/main" val="1893612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28650" y="685801"/>
            <a:ext cx="7886700" cy="869950"/>
          </a:xfrm>
        </p:spPr>
        <p:txBody>
          <a:bodyPr>
            <a:normAutofit/>
          </a:bodyPr>
          <a:lstStyle/>
          <a:p>
            <a:pPr lvl="0" algn="ctr">
              <a:defRPr/>
            </a:pPr>
            <a:r>
              <a:rPr lang="en-US" sz="4000" b="1" u="sng" dirty="0"/>
              <a:t>SF6 Circuit Breakers</a:t>
            </a:r>
            <a:endParaRPr lang="en-US" sz="6000" b="1" u="sng" kern="0" noProof="1">
              <a:cs typeface="Arial"/>
            </a:endParaRPr>
          </a:p>
        </p:txBody>
      </p:sp>
      <p:sp>
        <p:nvSpPr>
          <p:cNvPr id="2" name="Slide Number Placeholder 1"/>
          <p:cNvSpPr>
            <a:spLocks noGrp="1"/>
          </p:cNvSpPr>
          <p:nvPr>
            <p:ph type="sldNum" sz="quarter" idx="12"/>
          </p:nvPr>
        </p:nvSpPr>
        <p:spPr/>
        <p:txBody>
          <a:bodyPr/>
          <a:lstStyle/>
          <a:p>
            <a:fld id="{4FFB5026-E2CF-4ED5-B8D7-045E311D61F6}" type="slidenum">
              <a:rPr lang="en-IN" smtClean="0"/>
              <a:t>8</a:t>
            </a:fld>
            <a:endParaRPr lang="en-IN"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IN" sz="2800" b="1" dirty="0">
                <a:solidFill>
                  <a:schemeClr val="bg1"/>
                </a:solidFill>
                <a:latin typeface="+mj-lt"/>
              </a:rPr>
              <a:t>Working</a:t>
            </a:r>
            <a:endParaRPr lang="en-US" sz="2800" b="1" noProof="1">
              <a:solidFill>
                <a:schemeClr val="bg1"/>
              </a:solidFill>
              <a:latin typeface="+mj-lt"/>
            </a:endParaRPr>
          </a:p>
        </p:txBody>
      </p:sp>
      <p:sp>
        <p:nvSpPr>
          <p:cNvPr id="13" name="Rectangle 5"/>
          <p:cNvSpPr>
            <a:spLocks noChangeArrowheads="1"/>
          </p:cNvSpPr>
          <p:nvPr/>
        </p:nvSpPr>
        <p:spPr bwMode="gray">
          <a:xfrm>
            <a:off x="323850" y="1931988"/>
            <a:ext cx="8515350" cy="425608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Font typeface="Calibri" panose="020F0502020204030204" pitchFamily="34" charset="0"/>
              <a:buChar char="‐"/>
            </a:pPr>
            <a:r>
              <a:rPr lang="en-US" dirty="0">
                <a:latin typeface="+mj-lt"/>
                <a:ea typeface="Times New Roman" panose="02020603050405020304" pitchFamily="18" charset="0"/>
                <a:cs typeface="Times New Roman" panose="02020603050405020304" pitchFamily="18" charset="0"/>
              </a:rPr>
              <a:t>SF6 circuit breakers are the worldwide leader for application in MV installations but have recently become less popular due to environmental hazards associated with SF6 gas.</a:t>
            </a:r>
            <a:endParaRPr lang="en-IN" dirty="0">
              <a:latin typeface="+mj-lt"/>
            </a:endParaRPr>
          </a:p>
        </p:txBody>
      </p:sp>
      <p:pic>
        <p:nvPicPr>
          <p:cNvPr id="6" name="Picture 2" descr="Image result for sf6 circuit breaker image"/>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0678" y="3048000"/>
            <a:ext cx="3282644" cy="28718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345194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gray">
          <a:xfrm>
            <a:off x="304800" y="1538550"/>
            <a:ext cx="4171666" cy="554059"/>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p>
            <a:pPr algn="ctr" defTabSz="801688" eaLnBrk="0" hangingPunct="0"/>
            <a:r>
              <a:rPr lang="en-US" sz="2800" b="1" noProof="1">
                <a:solidFill>
                  <a:schemeClr val="bg1"/>
                </a:solidFill>
                <a:latin typeface="+mj-lt"/>
              </a:rPr>
              <a:t>Advantages</a:t>
            </a:r>
          </a:p>
        </p:txBody>
      </p:sp>
      <p:sp>
        <p:nvSpPr>
          <p:cNvPr id="3" name="Rectangle 6"/>
          <p:cNvSpPr>
            <a:spLocks noChangeArrowheads="1"/>
          </p:cNvSpPr>
          <p:nvPr/>
        </p:nvSpPr>
        <p:spPr bwMode="gray">
          <a:xfrm>
            <a:off x="304800" y="2057400"/>
            <a:ext cx="4176712" cy="4114800"/>
          </a:xfrm>
          <a:prstGeom prst="rect">
            <a:avLst/>
          </a:prstGeom>
          <a:gradFill rotWithShape="1">
            <a:gsLst>
              <a:gs pos="0">
                <a:srgbClr val="EAEAEA"/>
              </a:gs>
              <a:gs pos="100000">
                <a:schemeClr val="bg1"/>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p>
            <a:pPr marL="285750" lvl="0" indent="-285750" algn="just">
              <a:buClr>
                <a:srgbClr val="0070C0"/>
              </a:buClr>
              <a:buFont typeface="Arial" panose="020B0604020202020204" pitchFamily="34" charset="0"/>
              <a:buChar char="•"/>
            </a:pPr>
            <a:r>
              <a:rPr lang="en-US" dirty="0"/>
              <a:t>SF6 is a superior insulating and arc quenching medium than a vacuum.</a:t>
            </a:r>
          </a:p>
          <a:p>
            <a:pPr marL="285750" lvl="0" indent="-285750" algn="just">
              <a:buClr>
                <a:srgbClr val="0070C0"/>
              </a:buClr>
              <a:buFont typeface="Arial" panose="020B0604020202020204" pitchFamily="34" charset="0"/>
              <a:buChar char="•"/>
            </a:pPr>
            <a:r>
              <a:rPr lang="en-US" dirty="0"/>
              <a:t>“Softer” switching while interrupting of faults imposes less electrical stress on the system than vacuum breakers.</a:t>
            </a:r>
          </a:p>
          <a:p>
            <a:pPr marL="285750" lvl="0" indent="-285750" algn="just">
              <a:buClr>
                <a:srgbClr val="0070C0"/>
              </a:buClr>
              <a:buFont typeface="Arial" panose="020B0604020202020204" pitchFamily="34" charset="0"/>
              <a:buChar char="•"/>
            </a:pPr>
            <a:r>
              <a:rPr lang="en-US" dirty="0"/>
              <a:t>SF6 poses no fire or explosion hazard.</a:t>
            </a:r>
          </a:p>
          <a:p>
            <a:pPr marL="285750" lvl="0" indent="-285750" algn="just">
              <a:buClr>
                <a:srgbClr val="0070C0"/>
              </a:buClr>
              <a:buFont typeface="Arial" panose="020B0604020202020204" pitchFamily="34" charset="0"/>
              <a:buChar char="•"/>
            </a:pPr>
            <a:r>
              <a:rPr lang="en-US" dirty="0"/>
              <a:t>SF6 gas pressure can be monitored to ensure integrity of equipment.</a:t>
            </a:r>
          </a:p>
          <a:p>
            <a:pPr marL="285750" indent="-285750">
              <a:lnSpc>
                <a:spcPct val="95000"/>
              </a:lnSpc>
              <a:spcAft>
                <a:spcPct val="40000"/>
              </a:spcAft>
              <a:buClr>
                <a:schemeClr val="accent1"/>
              </a:buClr>
              <a:buFont typeface="Wingdings" panose="05000000000000000000" pitchFamily="2" charset="2"/>
              <a:buChar char="q"/>
            </a:pPr>
            <a:endParaRPr lang="en-US" noProof="1"/>
          </a:p>
        </p:txBody>
      </p:sp>
      <p:sp>
        <p:nvSpPr>
          <p:cNvPr id="7" name="Rectangle 2"/>
          <p:cNvSpPr>
            <a:spLocks noChangeArrowheads="1"/>
          </p:cNvSpPr>
          <p:nvPr/>
        </p:nvSpPr>
        <p:spPr bwMode="gray">
          <a:xfrm>
            <a:off x="4743734" y="1538550"/>
            <a:ext cx="4171666" cy="554059"/>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p>
            <a:pPr algn="ctr" defTabSz="801688" eaLnBrk="0" hangingPunct="0"/>
            <a:r>
              <a:rPr lang="en-US" sz="2800" b="1" noProof="1">
                <a:solidFill>
                  <a:schemeClr val="bg1"/>
                </a:solidFill>
                <a:latin typeface="+mj-lt"/>
              </a:rPr>
              <a:t>Disadvantages</a:t>
            </a:r>
            <a:endParaRPr lang="en-US" b="1" noProof="1">
              <a:solidFill>
                <a:schemeClr val="bg1"/>
              </a:solidFill>
              <a:latin typeface="+mj-lt"/>
            </a:endParaRPr>
          </a:p>
        </p:txBody>
      </p:sp>
      <p:sp>
        <p:nvSpPr>
          <p:cNvPr id="9" name="Rectangle 6"/>
          <p:cNvSpPr>
            <a:spLocks noChangeArrowheads="1"/>
          </p:cNvSpPr>
          <p:nvPr/>
        </p:nvSpPr>
        <p:spPr bwMode="gray">
          <a:xfrm>
            <a:off x="4743734" y="2057400"/>
            <a:ext cx="4171666" cy="4114800"/>
          </a:xfrm>
          <a:prstGeom prst="rect">
            <a:avLst/>
          </a:prstGeom>
          <a:gradFill rotWithShape="1">
            <a:gsLst>
              <a:gs pos="0">
                <a:srgbClr val="EAEAEA"/>
              </a:gs>
              <a:gs pos="100000">
                <a:schemeClr val="bg1"/>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p>
            <a:pPr marL="285750" lvl="0" indent="-285750" algn="just">
              <a:buClr>
                <a:srgbClr val="0070C0"/>
              </a:buClr>
              <a:buFont typeface="Arial" panose="020B0604020202020204" pitchFamily="34" charset="0"/>
              <a:buChar char="•"/>
            </a:pPr>
            <a:r>
              <a:rPr lang="en-US" dirty="0"/>
              <a:t>SF6 is neutral but becomes highly toxic when exposed to high temperatures (under fault condition). Equipment damaged due to a fault or fire may require special treatment prior to maintenance or disposal.</a:t>
            </a:r>
          </a:p>
          <a:p>
            <a:pPr marL="285750" lvl="0" indent="-285750" algn="just">
              <a:buClr>
                <a:srgbClr val="0070C0"/>
              </a:buClr>
              <a:buFont typeface="Arial" panose="020B0604020202020204" pitchFamily="34" charset="0"/>
              <a:buChar char="•"/>
            </a:pPr>
            <a:r>
              <a:rPr lang="en-US" dirty="0"/>
              <a:t>SF6 has recently been labeled as a major global warming gas.</a:t>
            </a:r>
          </a:p>
          <a:p>
            <a:pPr marL="285750" lvl="0" indent="-285750" algn="just">
              <a:buClr>
                <a:srgbClr val="0070C0"/>
              </a:buClr>
              <a:buFont typeface="Arial" panose="020B0604020202020204" pitchFamily="34" charset="0"/>
              <a:buChar char="•"/>
            </a:pPr>
            <a:r>
              <a:rPr lang="en-US" dirty="0"/>
              <a:t>An SF6 breaker can have up to twice as many components as a similar vacuum breaker.</a:t>
            </a:r>
          </a:p>
          <a:p>
            <a:pPr marL="285750" lvl="0" indent="-285750" algn="just">
              <a:buClr>
                <a:srgbClr val="0070C0"/>
              </a:buClr>
              <a:buFont typeface="Arial" panose="020B0604020202020204" pitchFamily="34" charset="0"/>
              <a:buChar char="•"/>
            </a:pPr>
            <a:r>
              <a:rPr lang="en-US" dirty="0"/>
              <a:t>Risk of SF6 gas leakage at the source and at breaker.</a:t>
            </a:r>
          </a:p>
          <a:p>
            <a:pPr marL="285750" indent="-285750" algn="just">
              <a:buClr>
                <a:srgbClr val="0070C0"/>
              </a:buClr>
              <a:buFont typeface="Arial" panose="020B0604020202020204" pitchFamily="34" charset="0"/>
              <a:buChar char="•"/>
            </a:pPr>
            <a:r>
              <a:rPr lang="en-US" dirty="0"/>
              <a:t>SF6 gas system must be maintained.</a:t>
            </a:r>
            <a:endParaRPr lang="en-US" noProof="1"/>
          </a:p>
          <a:p>
            <a:pPr marL="285750" indent="-285750">
              <a:lnSpc>
                <a:spcPct val="95000"/>
              </a:lnSpc>
              <a:spcAft>
                <a:spcPct val="40000"/>
              </a:spcAft>
              <a:buClr>
                <a:schemeClr val="accent1"/>
              </a:buClr>
              <a:buFont typeface="Wingdings" panose="05000000000000000000" pitchFamily="2" charset="2"/>
              <a:buChar char="q"/>
            </a:pPr>
            <a:endParaRPr lang="en-US" noProof="1"/>
          </a:p>
        </p:txBody>
      </p:sp>
      <p:sp>
        <p:nvSpPr>
          <p:cNvPr id="4" name="Slide Number Placeholder 3"/>
          <p:cNvSpPr>
            <a:spLocks noGrp="1"/>
          </p:cNvSpPr>
          <p:nvPr>
            <p:ph type="sldNum" sz="quarter" idx="12"/>
          </p:nvPr>
        </p:nvSpPr>
        <p:spPr/>
        <p:txBody>
          <a:bodyPr/>
          <a:lstStyle/>
          <a:p>
            <a:fld id="{4FFB5026-E2CF-4ED5-B8D7-045E311D61F6}" type="slidenum">
              <a:rPr lang="en-IN" smtClean="0"/>
              <a:t>9</a:t>
            </a:fld>
            <a:endParaRPr lang="en-IN" dirty="0"/>
          </a:p>
        </p:txBody>
      </p:sp>
      <p:sp>
        <p:nvSpPr>
          <p:cNvPr id="5" name="Rectangle 2">
            <a:extLst>
              <a:ext uri="{FF2B5EF4-FFF2-40B4-BE49-F238E27FC236}">
                <a16:creationId xmlns:a16="http://schemas.microsoft.com/office/drawing/2014/main" id="{B641D6EA-36E4-46BD-0D32-656E1117595F}"/>
              </a:ext>
            </a:extLst>
          </p:cNvPr>
          <p:cNvSpPr txBox="1">
            <a:spLocks noChangeArrowheads="1"/>
          </p:cNvSpPr>
          <p:nvPr/>
        </p:nvSpPr>
        <p:spPr>
          <a:xfrm>
            <a:off x="628650" y="685801"/>
            <a:ext cx="7886700" cy="869950"/>
          </a:xfrm>
          <a:prstGeom prst="rect">
            <a:avLst/>
          </a:prstGeom>
        </p:spPr>
        <p:txBody>
          <a:bodyPr>
            <a:normAutofit/>
          </a:bodyPr>
          <a:lstStyle>
            <a:lvl1pPr algn="l" defTabSz="685772" rtl="0" eaLnBrk="1" latinLnBrk="0" hangingPunct="1">
              <a:lnSpc>
                <a:spcPct val="90000"/>
              </a:lnSpc>
              <a:spcBef>
                <a:spcPct val="0"/>
              </a:spcBef>
              <a:buNone/>
              <a:defRPr sz="3300" kern="1200">
                <a:solidFill>
                  <a:schemeClr val="tx1"/>
                </a:solidFill>
                <a:latin typeface="+mj-lt"/>
                <a:ea typeface="+mj-ea"/>
                <a:cs typeface="+mj-cs"/>
              </a:defRPr>
            </a:lvl1pPr>
          </a:lstStyle>
          <a:p>
            <a:pPr algn="ctr">
              <a:defRPr/>
            </a:pPr>
            <a:r>
              <a:rPr lang="en-US" sz="4000" b="1" u="sng" dirty="0"/>
              <a:t>SF6 Circuit Breakers</a:t>
            </a:r>
            <a:endParaRPr lang="en-US" sz="6000" b="1" u="sng" kern="0" noProof="1">
              <a:cs typeface="Arial"/>
            </a:endParaRPr>
          </a:p>
        </p:txBody>
      </p:sp>
    </p:spTree>
    <p:extLst>
      <p:ext uri="{BB962C8B-B14F-4D97-AF65-F5344CB8AC3E}">
        <p14:creationId xmlns:p14="http://schemas.microsoft.com/office/powerpoint/2010/main" val="362710660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2.xml><?xml version="1.0" encoding="utf-8"?>
<ds:datastoreItem xmlns:ds="http://schemas.openxmlformats.org/officeDocument/2006/customXml" ds:itemID="{6F0180CB-08B1-436B-9799-0C76022FBD6C}">
  <ds:schemaRefs>
    <ds:schemaRef ds:uri="http://schemas.microsoft.com/office/2006/documentManagement/types"/>
    <ds:schemaRef ds:uri="http://www.w3.org/XML/1998/namespace"/>
    <ds:schemaRef ds:uri="http://purl.org/dc/terms/"/>
    <ds:schemaRef ds:uri="http://schemas.microsoft.com/sharepoint/v3/fields"/>
    <ds:schemaRef ds:uri="http://schemas.openxmlformats.org/package/2006/metadata/core-properties"/>
    <ds:schemaRef ds:uri="0f0eb950-47b7-49a7-b2b9-b0c411c9c3b8"/>
    <ds:schemaRef ds:uri="http://purl.org/dc/elements/1.1/"/>
    <ds:schemaRef ds:uri="http://schemas.microsoft.com/office/2006/metadata/properties"/>
    <ds:schemaRef ds:uri="B6023AA3-3CEE-413F-91F8-322A2644F388"/>
    <ds:schemaRef ds:uri="http://schemas.microsoft.com/office/infopath/2007/PartnerControls"/>
    <ds:schemaRef ds:uri="http://schemas.microsoft.com/sharepoint/v3"/>
    <ds:schemaRef ds:uri="http://purl.org/dc/dcmitype/"/>
  </ds:schemaRefs>
</ds:datastoreItem>
</file>

<file path=customXml/itemProps3.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4.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ES-501_BG-002</Template>
  <TotalTime>7792</TotalTime>
  <Words>700</Words>
  <Application>Microsoft Office PowerPoint</Application>
  <PresentationFormat>On-screen Show (4:3)</PresentationFormat>
  <Paragraphs>112</Paragraphs>
  <Slides>11</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Courier New</vt:lpstr>
      <vt:lpstr>Times New Roman</vt:lpstr>
      <vt:lpstr>Wingdings</vt:lpstr>
      <vt:lpstr>1_Office Theme</vt:lpstr>
      <vt:lpstr>   High Voltage Circuit Breaker</vt:lpstr>
      <vt:lpstr>PowerPoint Presentation</vt:lpstr>
      <vt:lpstr>Introduction</vt:lpstr>
      <vt:lpstr>Working &amp; Principle </vt:lpstr>
      <vt:lpstr>Type of high voltage circuit breaker</vt:lpstr>
      <vt:lpstr>Vacuum Circuit Breakers</vt:lpstr>
      <vt:lpstr>PowerPoint Presentation</vt:lpstr>
      <vt:lpstr>SF6 Circuit Breakers</vt:lpstr>
      <vt:lpstr>PowerPoint Presentation</vt:lpstr>
      <vt:lpstr>Oil Circuit Breakers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MV Breaker</dc:title>
  <dc:creator>Vikas Bhadauria</dc:creator>
  <cp:lastModifiedBy>abhinav pandey</cp:lastModifiedBy>
  <cp:revision>731</cp:revision>
  <cp:lastPrinted>2014-11-21T06:58:07Z</cp:lastPrinted>
  <dcterms:created xsi:type="dcterms:W3CDTF">2014-04-07T11:41:40Z</dcterms:created>
  <dcterms:modified xsi:type="dcterms:W3CDTF">2025-04-15T13:02:18Z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