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7" r:id="rId5"/>
  </p:sldMasterIdLst>
  <p:notesMasterIdLst>
    <p:notesMasterId r:id="rId18"/>
  </p:notesMasterIdLst>
  <p:sldIdLst>
    <p:sldId id="256" r:id="rId6"/>
    <p:sldId id="329" r:id="rId7"/>
    <p:sldId id="295" r:id="rId8"/>
    <p:sldId id="292" r:id="rId9"/>
    <p:sldId id="296" r:id="rId10"/>
    <p:sldId id="297" r:id="rId11"/>
    <p:sldId id="304" r:id="rId12"/>
    <p:sldId id="306" r:id="rId13"/>
    <p:sldId id="307" r:id="rId14"/>
    <p:sldId id="308" r:id="rId15"/>
    <p:sldId id="305" r:id="rId16"/>
    <p:sldId id="309" r:id="rId1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99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26" autoAdjust="0"/>
    <p:restoredTop sz="94255" autoAdjust="0"/>
  </p:normalViewPr>
  <p:slideViewPr>
    <p:cSldViewPr>
      <p:cViewPr varScale="1">
        <p:scale>
          <a:sx n="87" d="100"/>
          <a:sy n="87" d="100"/>
        </p:scale>
        <p:origin x="1724"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5462E2-F543-4B30-B078-C63253CE8CBB}" type="slidenum">
              <a:rPr lang="en-US" smtClean="0"/>
              <a:t>1</a:t>
            </a:fld>
            <a:endParaRPr lang="en-US" dirty="0"/>
          </a:p>
        </p:txBody>
      </p:sp>
    </p:spTree>
    <p:extLst>
      <p:ext uri="{BB962C8B-B14F-4D97-AF65-F5344CB8AC3E}">
        <p14:creationId xmlns:p14="http://schemas.microsoft.com/office/powerpoint/2010/main" val="3369438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11</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11</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8635628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573359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308382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345674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5753309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196267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1465031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412701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0070988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752433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78E3A487-A798-46E0-B5B9-9FF6FE8163A3}"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53379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23A4C3EF-F143-4718-83DF-272C3F5516D7}"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738362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379B3814-DA5A-4571-915B-8B9BD655F180}"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2552786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E7B145ED-F105-4E53-A618-1848418573FF}"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1844127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DA36584E-9AC7-4FE4-8DA4-8A22C13F73C3}"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661572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0236CD0F-264B-42B0-BE62-7976C0D697E4}"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13072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FB27FCDD-8523-411C-8792-51DE46A05D36}"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110030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DA9EB709-99D5-4674-BEB6-53C9C009E890}"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79521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a:xfrm>
            <a:off x="654776" y="1143000"/>
            <a:ext cx="7886700" cy="1325563"/>
          </a:xfrm>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C5314576-BA18-4AB7-8FDF-626ED4FA9D52}"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94888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5E5B28F7-AAD9-413B-B5A4-D1D758168A87}"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6" name="Text Placeholder 5">
            <a:extLst>
              <a:ext uri="{FF2B5EF4-FFF2-40B4-BE49-F238E27FC236}">
                <a16:creationId xmlns:a16="http://schemas.microsoft.com/office/drawing/2014/main" id="{1BC69148-CBA1-4D1A-A59E-437734798555}"/>
              </a:ext>
            </a:extLst>
          </p:cNvPr>
          <p:cNvSpPr>
            <a:spLocks noGrp="1"/>
          </p:cNvSpPr>
          <p:nvPr>
            <p:ph type="body" sz="quarter" idx="13"/>
          </p:nvPr>
        </p:nvSpPr>
        <p:spPr>
          <a:xfrm>
            <a:off x="7848600" y="6721475"/>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1937833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9297B4CA-BF33-4896-9881-613DE5AA93E2}"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72775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6055044E-51CD-4661-BB6B-71D980C8DF80}"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14177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73DCDB9-5F67-4763-9E9C-EBAFA8986288}"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8" name="Rectangle 7">
            <a:extLst>
              <a:ext uri="{FF2B5EF4-FFF2-40B4-BE49-F238E27FC236}">
                <a16:creationId xmlns:a16="http://schemas.microsoft.com/office/drawing/2014/main" id="{F701876A-00F6-4935-2E8A-969A10C7C9D1}"/>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Build World-Class Food Factories</a:t>
            </a:r>
          </a:p>
        </p:txBody>
      </p: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898641113"/>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 id="2147483869"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848600" cy="838200"/>
          </a:xfrm>
          <a:solidFill>
            <a:schemeClr val="accent1">
              <a:lumMod val="60000"/>
              <a:lumOff val="40000"/>
            </a:schemeClr>
          </a:solidFill>
        </p:spPr>
        <p:txBody>
          <a:bodyPr anchor="ctr">
            <a:normAutofit/>
          </a:bodyPr>
          <a:lstStyle/>
          <a:p>
            <a:r>
              <a:rPr lang="en-US" sz="4000" b="1" u="sng" dirty="0"/>
              <a:t>Transformer </a:t>
            </a:r>
          </a:p>
        </p:txBody>
      </p:sp>
      <p:sp>
        <p:nvSpPr>
          <p:cNvPr id="3" name="Slide Number Placeholder 2"/>
          <p:cNvSpPr>
            <a:spLocks noGrp="1"/>
          </p:cNvSpPr>
          <p:nvPr>
            <p:ph type="sldNum" sz="quarter" idx="12"/>
          </p:nvPr>
        </p:nvSpPr>
        <p:spPr/>
        <p:txBody>
          <a:bodyPr/>
          <a:lstStyle/>
          <a:p>
            <a:fld id="{7B35B823-78A6-4AA4-A0F1-2DC210CA05EA}" type="slidenum">
              <a:rPr lang="en-US" smtClean="0"/>
              <a:pPr/>
              <a:t>1</a:t>
            </a:fld>
            <a:endParaRPr lang="en-US" dirty="0"/>
          </a:p>
        </p:txBody>
      </p:sp>
      <p:pic>
        <p:nvPicPr>
          <p:cNvPr id="1026" name="Picture 2" descr="Image result for transform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174731"/>
            <a:ext cx="5334000" cy="42236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487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09600"/>
            <a:ext cx="8151813" cy="946150"/>
          </a:xfrm>
        </p:spPr>
        <p:txBody>
          <a:bodyPr>
            <a:normAutofit/>
          </a:bodyPr>
          <a:lstStyle/>
          <a:p>
            <a:pPr algn="ctr"/>
            <a:r>
              <a:rPr lang="en-US" altLang="en-US" sz="4000" b="1" u="sng" noProof="1">
                <a:cs typeface="Arial" panose="020B0604020202020204" pitchFamily="34" charset="0"/>
              </a:rPr>
              <a:t>Types of transformer</a:t>
            </a:r>
            <a:endParaRPr lang="en-US" altLang="en-US" sz="4000" b="1" u="sng" noProof="1"/>
          </a:p>
        </p:txBody>
      </p:sp>
      <p:sp>
        <p:nvSpPr>
          <p:cNvPr id="2" name="Slide Number Placeholder 1"/>
          <p:cNvSpPr>
            <a:spLocks noGrp="1"/>
          </p:cNvSpPr>
          <p:nvPr>
            <p:ph type="sldNum" sz="quarter" idx="12"/>
          </p:nvPr>
        </p:nvSpPr>
        <p:spPr/>
        <p:txBody>
          <a:bodyPr/>
          <a:lstStyle/>
          <a:p>
            <a:fld id="{7B35B823-78A6-4AA4-A0F1-2DC210CA05EA}" type="slidenum">
              <a:rPr lang="en-US" smtClean="0"/>
              <a:pPr/>
              <a:t>10</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r>
              <a:rPr lang="en-US" sz="2800" b="1" dirty="0">
                <a:solidFill>
                  <a:schemeClr val="bg1"/>
                </a:solidFill>
                <a:latin typeface="+mj-lt"/>
              </a:rPr>
              <a:t>Rectifier transformer </a:t>
            </a:r>
          </a:p>
        </p:txBody>
      </p:sp>
      <p:sp>
        <p:nvSpPr>
          <p:cNvPr id="23" name="Rectangle 5"/>
          <p:cNvSpPr>
            <a:spLocks noChangeArrowheads="1"/>
          </p:cNvSpPr>
          <p:nvPr/>
        </p:nvSpPr>
        <p:spPr bwMode="gray">
          <a:xfrm>
            <a:off x="323850" y="1931988"/>
            <a:ext cx="8515350"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lnSpc>
                <a:spcPct val="95000"/>
              </a:lnSpc>
              <a:spcBef>
                <a:spcPct val="0"/>
              </a:spcBef>
              <a:spcAft>
                <a:spcPct val="15000"/>
              </a:spcAft>
              <a:buClr>
                <a:schemeClr val="accent1"/>
              </a:buClr>
            </a:pPr>
            <a:r>
              <a:rPr lang="en-US" dirty="0"/>
              <a:t> </a:t>
            </a:r>
            <a:r>
              <a:rPr lang="en-US" dirty="0">
                <a:latin typeface="+mn-lt"/>
              </a:rPr>
              <a:t>A rectifier transformer is a transformer which includes diodes or thyristors in the same tank. Voltage regulation may also be included. Rectifier transformers are used for industrial processes which require a significant direct current (dc) supply. Typical processes would include dc traction, electrolysis, smelting operations, large variable speed drive trains, etc.</a:t>
            </a:r>
            <a:endParaRPr lang="en-US" noProof="1">
              <a:latin typeface="+mn-lt"/>
            </a:endParaRPr>
          </a:p>
        </p:txBody>
      </p:sp>
    </p:spTree>
    <p:extLst>
      <p:ext uri="{BB962C8B-B14F-4D97-AF65-F5344CB8AC3E}">
        <p14:creationId xmlns:p14="http://schemas.microsoft.com/office/powerpoint/2010/main" val="420574007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09600"/>
            <a:ext cx="8151813" cy="946150"/>
          </a:xfrm>
        </p:spPr>
        <p:txBody>
          <a:bodyPr>
            <a:normAutofit/>
          </a:bodyPr>
          <a:lstStyle/>
          <a:p>
            <a:pPr algn="ctr"/>
            <a:r>
              <a:rPr lang="en-US" altLang="en-US" sz="4000" b="1" u="sng" noProof="1">
                <a:cs typeface="Arial" panose="020B0604020202020204" pitchFamily="34" charset="0"/>
              </a:rPr>
              <a:t>Testing &amp; maintenance </a:t>
            </a:r>
            <a:endParaRPr lang="en-US" altLang="en-US" sz="4000" b="1" u="sng" noProof="1"/>
          </a:p>
        </p:txBody>
      </p:sp>
      <p:sp>
        <p:nvSpPr>
          <p:cNvPr id="2" name="Slide Number Placeholder 1"/>
          <p:cNvSpPr>
            <a:spLocks noGrp="1"/>
          </p:cNvSpPr>
          <p:nvPr>
            <p:ph type="sldNum" sz="quarter" idx="12"/>
          </p:nvPr>
        </p:nvSpPr>
        <p:spPr/>
        <p:txBody>
          <a:bodyPr/>
          <a:lstStyle/>
          <a:p>
            <a:fld id="{7B35B823-78A6-4AA4-A0F1-2DC210CA05EA}" type="slidenum">
              <a:rPr lang="en-US" smtClean="0"/>
              <a:pPr/>
              <a:t>11</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3850" y="1555750"/>
            <a:ext cx="8515350" cy="432000"/>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dirty="0">
                <a:solidFill>
                  <a:schemeClr val="bg1"/>
                </a:solidFill>
                <a:latin typeface="+mj-lt"/>
              </a:rPr>
              <a:t>Testing of transformer</a:t>
            </a:r>
            <a:r>
              <a:rPr lang="en-US" sz="2800" dirty="0">
                <a:solidFill>
                  <a:schemeClr val="bg1"/>
                </a:solidFill>
                <a:latin typeface="+mj-lt"/>
              </a:rPr>
              <a:t> </a:t>
            </a:r>
            <a:endParaRPr lang="en-US" sz="2800" noProof="1">
              <a:solidFill>
                <a:schemeClr val="bg1"/>
              </a:solidFill>
              <a:latin typeface="+mj-lt"/>
            </a:endParaRPr>
          </a:p>
        </p:txBody>
      </p:sp>
      <p:sp>
        <p:nvSpPr>
          <p:cNvPr id="23" name="Rectangle 5"/>
          <p:cNvSpPr>
            <a:spLocks noChangeArrowheads="1"/>
          </p:cNvSpPr>
          <p:nvPr/>
        </p:nvSpPr>
        <p:spPr bwMode="gray">
          <a:xfrm>
            <a:off x="323850" y="1987750"/>
            <a:ext cx="8515350" cy="4260650"/>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rPr>
              <a:t> Testing is carried out as per IS-2026 . routine, type tests &amp; special tests.</a:t>
            </a:r>
          </a:p>
          <a:p>
            <a:pPr lvl="1" algn="just">
              <a:buClr>
                <a:srgbClr val="0070C0"/>
              </a:buClr>
            </a:pPr>
            <a:r>
              <a:rPr lang="en-US" dirty="0">
                <a:latin typeface="+mn-lt"/>
              </a:rPr>
              <a:t> Measurement of winding resistance. </a:t>
            </a:r>
          </a:p>
          <a:p>
            <a:pPr lvl="1" algn="just">
              <a:buClr>
                <a:srgbClr val="0070C0"/>
              </a:buClr>
            </a:pPr>
            <a:r>
              <a:rPr lang="en-US" dirty="0">
                <a:latin typeface="+mn-lt"/>
              </a:rPr>
              <a:t> Measurement of insulation resistance. </a:t>
            </a:r>
          </a:p>
          <a:p>
            <a:pPr lvl="1" algn="just">
              <a:buClr>
                <a:srgbClr val="0070C0"/>
              </a:buClr>
            </a:pPr>
            <a:r>
              <a:rPr lang="en-US" dirty="0">
                <a:latin typeface="+mn-lt"/>
              </a:rPr>
              <a:t>Separate source voltage withstand test (High Voltage tests on HV &amp; LV)</a:t>
            </a:r>
          </a:p>
          <a:p>
            <a:pPr lvl="1" algn="just">
              <a:buClr>
                <a:srgbClr val="0070C0"/>
              </a:buClr>
            </a:pPr>
            <a:r>
              <a:rPr lang="en-US" dirty="0">
                <a:latin typeface="+mn-lt"/>
              </a:rPr>
              <a:t>Induced Over voltage Withstand test (DVDF test) </a:t>
            </a:r>
          </a:p>
          <a:p>
            <a:pPr lvl="1" algn="just">
              <a:buClr>
                <a:srgbClr val="0070C0"/>
              </a:buClr>
            </a:pPr>
            <a:r>
              <a:rPr lang="en-US" dirty="0">
                <a:latin typeface="+mn-lt"/>
              </a:rPr>
              <a:t>Measurement of voltage ratio </a:t>
            </a:r>
          </a:p>
          <a:p>
            <a:pPr lvl="1" algn="just">
              <a:buClr>
                <a:srgbClr val="0070C0"/>
              </a:buClr>
            </a:pPr>
            <a:r>
              <a:rPr lang="en-US" dirty="0">
                <a:latin typeface="+mn-lt"/>
              </a:rPr>
              <a:t>Measurement of no-load loss &amp; current.</a:t>
            </a:r>
          </a:p>
          <a:p>
            <a:pPr algn="just"/>
            <a:endParaRPr lang="en-US" dirty="0">
              <a:latin typeface="+mn-lt"/>
            </a:endParaRPr>
          </a:p>
          <a:p>
            <a:pPr algn="just">
              <a:buClr>
                <a:srgbClr val="0070C0"/>
              </a:buClr>
            </a:pPr>
            <a:r>
              <a:rPr lang="en-US" dirty="0">
                <a:latin typeface="+mn-lt"/>
              </a:rPr>
              <a:t> Indian standards on distribution transformers.</a:t>
            </a:r>
          </a:p>
          <a:p>
            <a:pPr lvl="1" algn="just">
              <a:buClr>
                <a:srgbClr val="0070C0"/>
              </a:buClr>
            </a:pPr>
            <a:r>
              <a:rPr lang="en-US" dirty="0">
                <a:latin typeface="+mn-lt"/>
              </a:rPr>
              <a:t>IS 1180 (Part 1): 2014 - Outdoor type, insulated liquid immersed Distribution Transformers upto and including 2500 kVA, 33kV (Part 1: Mineral Oil Immersed)</a:t>
            </a:r>
          </a:p>
        </p:txBody>
      </p:sp>
    </p:spTree>
    <p:extLst>
      <p:ext uri="{BB962C8B-B14F-4D97-AF65-F5344CB8AC3E}">
        <p14:creationId xmlns:p14="http://schemas.microsoft.com/office/powerpoint/2010/main" val="383504193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09600"/>
            <a:ext cx="8151813" cy="946150"/>
          </a:xfrm>
        </p:spPr>
        <p:txBody>
          <a:bodyPr>
            <a:normAutofit/>
          </a:bodyPr>
          <a:lstStyle/>
          <a:p>
            <a:pPr algn="ctr"/>
            <a:r>
              <a:rPr lang="en-US" altLang="en-US" sz="4000" b="1" u="sng" noProof="1">
                <a:cs typeface="Arial" panose="020B0604020202020204" pitchFamily="34" charset="0"/>
              </a:rPr>
              <a:t>Testing &amp; maintenance </a:t>
            </a:r>
            <a:endParaRPr lang="en-US" altLang="en-US" sz="4000" b="1" u="sng" noProof="1"/>
          </a:p>
        </p:txBody>
      </p:sp>
      <p:sp>
        <p:nvSpPr>
          <p:cNvPr id="2" name="Slide Number Placeholder 1"/>
          <p:cNvSpPr>
            <a:spLocks noGrp="1"/>
          </p:cNvSpPr>
          <p:nvPr>
            <p:ph type="sldNum" sz="quarter" idx="12"/>
          </p:nvPr>
        </p:nvSpPr>
        <p:spPr/>
        <p:txBody>
          <a:bodyPr/>
          <a:lstStyle/>
          <a:p>
            <a:fld id="{7B35B823-78A6-4AA4-A0F1-2DC210CA05EA}" type="slidenum">
              <a:rPr lang="en-US" smtClean="0"/>
              <a:pPr/>
              <a:t>12</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3850" y="1555750"/>
            <a:ext cx="8515350" cy="432000"/>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US" sz="2800" b="1" dirty="0">
                <a:solidFill>
                  <a:schemeClr val="bg1"/>
                </a:solidFill>
                <a:latin typeface="+mj-lt"/>
              </a:rPr>
              <a:t>Maintenance of transformer</a:t>
            </a:r>
            <a:endParaRPr lang="en-US" sz="2800" b="1" noProof="1">
              <a:solidFill>
                <a:schemeClr val="bg1"/>
              </a:solidFill>
              <a:latin typeface="+mj-lt"/>
            </a:endParaRPr>
          </a:p>
        </p:txBody>
      </p:sp>
      <p:sp>
        <p:nvSpPr>
          <p:cNvPr id="23" name="Rectangle 5"/>
          <p:cNvSpPr>
            <a:spLocks noChangeArrowheads="1"/>
          </p:cNvSpPr>
          <p:nvPr/>
        </p:nvSpPr>
        <p:spPr bwMode="gray">
          <a:xfrm>
            <a:off x="323850" y="1987750"/>
            <a:ext cx="8515350" cy="4260650"/>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Clr>
                <a:srgbClr val="0070C0"/>
              </a:buClr>
            </a:pPr>
            <a:r>
              <a:rPr lang="en-IN" dirty="0">
                <a:latin typeface="+mn-lt"/>
              </a:rPr>
              <a:t> Power Transformers, their materials, components and how they operate. It also emphasizes the importance of transformer management life especially for those transformers which have been in operation for 20 years and more. The course will address in detail all aspects related to transformer principles, calculations, operation, testing and maintenance.</a:t>
            </a:r>
          </a:p>
          <a:p>
            <a:pPr lvl="1">
              <a:buClr>
                <a:srgbClr val="0070C0"/>
              </a:buClr>
            </a:pPr>
            <a:r>
              <a:rPr lang="en-IN" dirty="0">
                <a:latin typeface="+mn-lt"/>
              </a:rPr>
              <a:t>Preventative maintenance</a:t>
            </a:r>
          </a:p>
          <a:p>
            <a:pPr lvl="1">
              <a:buClr>
                <a:srgbClr val="0070C0"/>
              </a:buClr>
            </a:pPr>
            <a:r>
              <a:rPr lang="en-IN" dirty="0">
                <a:latin typeface="+mn-lt"/>
              </a:rPr>
              <a:t>General condition of breathers</a:t>
            </a:r>
          </a:p>
          <a:p>
            <a:pPr lvl="1">
              <a:buClr>
                <a:srgbClr val="0070C0"/>
              </a:buClr>
            </a:pPr>
            <a:r>
              <a:rPr lang="en-IN" dirty="0">
                <a:latin typeface="+mn-lt"/>
              </a:rPr>
              <a:t>Oil analysis</a:t>
            </a:r>
          </a:p>
          <a:p>
            <a:pPr lvl="1">
              <a:buClr>
                <a:srgbClr val="0070C0"/>
              </a:buClr>
            </a:pPr>
            <a:r>
              <a:rPr lang="en-IN" dirty="0">
                <a:latin typeface="+mn-lt"/>
              </a:rPr>
              <a:t>Thermal inspection</a:t>
            </a:r>
          </a:p>
          <a:p>
            <a:pPr lvl="1">
              <a:buClr>
                <a:srgbClr val="0070C0"/>
              </a:buClr>
            </a:pPr>
            <a:r>
              <a:rPr lang="en-IN" dirty="0">
                <a:latin typeface="+mn-lt"/>
              </a:rPr>
              <a:t>Oil leaks</a:t>
            </a:r>
          </a:p>
          <a:p>
            <a:pPr lvl="1">
              <a:buClr>
                <a:srgbClr val="0070C0"/>
              </a:buClr>
            </a:pPr>
            <a:r>
              <a:rPr lang="en-IN" dirty="0">
                <a:latin typeface="+mn-lt"/>
              </a:rPr>
              <a:t>Protection relays</a:t>
            </a:r>
          </a:p>
          <a:p>
            <a:pPr lvl="1">
              <a:buClr>
                <a:srgbClr val="0070C0"/>
              </a:buClr>
            </a:pPr>
            <a:r>
              <a:rPr lang="en-IN" dirty="0">
                <a:latin typeface="+mn-lt"/>
              </a:rPr>
              <a:t>Tap changers settings</a:t>
            </a:r>
          </a:p>
          <a:p>
            <a:pPr lvl="1">
              <a:buClr>
                <a:srgbClr val="0070C0"/>
              </a:buClr>
            </a:pPr>
            <a:r>
              <a:rPr lang="en-IN" dirty="0">
                <a:latin typeface="+mn-lt"/>
              </a:rPr>
              <a:t>Earthing</a:t>
            </a:r>
          </a:p>
        </p:txBody>
      </p:sp>
    </p:spTree>
    <p:extLst>
      <p:ext uri="{BB962C8B-B14F-4D97-AF65-F5344CB8AC3E}">
        <p14:creationId xmlns:p14="http://schemas.microsoft.com/office/powerpoint/2010/main" val="332261420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800" noProof="1">
                <a:cs typeface="Arial" panose="020B0604020202020204" pitchFamily="34" charset="0"/>
              </a:rPr>
              <a:t>Transformer</a:t>
            </a:r>
            <a:r>
              <a:rPr lang="en-US" altLang="en-US" sz="1800" noProof="1">
                <a:latin typeface="Arial" panose="020B0604020202020204" pitchFamily="34" charset="0"/>
                <a:cs typeface="Arial" panose="020B0604020202020204" pitchFamily="34" charset="0"/>
              </a:rPr>
              <a:t>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800" noProof="1">
                <a:latin typeface="+mn-lt"/>
              </a:rPr>
              <a:t>Working principle</a:t>
            </a: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800" noProof="1">
                <a:latin typeface="+mn-lt"/>
              </a:rPr>
              <a:t>Testing &amp; maintenance </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893342"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12</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Types of </a:t>
            </a:r>
            <a:r>
              <a:rPr lang="en-US" altLang="en-US" sz="1800" noProof="1">
                <a:latin typeface="+mn-lt"/>
              </a:rPr>
              <a:t>transformer </a:t>
            </a: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800" noProof="1">
                <a:cs typeface="Arial" panose="020B0604020202020204" pitchFamily="34" charset="0"/>
              </a:rPr>
              <a:t>Why are </a:t>
            </a:r>
            <a:r>
              <a:rPr lang="en-US" altLang="en-US" sz="1800" noProof="1"/>
              <a:t>transformer </a:t>
            </a:r>
            <a:r>
              <a:rPr lang="en-US" altLang="en-US" sz="1800" noProof="1">
                <a:cs typeface="Arial" panose="020B0604020202020204" pitchFamily="34" charset="0"/>
              </a:rPr>
              <a:t>needed?</a:t>
            </a:r>
            <a:r>
              <a:rPr lang="en-US" altLang="en-US" sz="1800" noProof="1"/>
              <a:t> </a:t>
            </a:r>
            <a:endParaRPr lang="en-US" altLang="en-US" sz="1800" noProof="1">
              <a:cs typeface="Arial" panose="020B0604020202020204" pitchFamily="34" charset="0"/>
            </a:endParaRP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3" name="Rectangle 76">
            <a:extLst>
              <a:ext uri="{FF2B5EF4-FFF2-40B4-BE49-F238E27FC236}">
                <a16:creationId xmlns:a16="http://schemas.microsoft.com/office/drawing/2014/main" id="{0475392A-B815-EA08-7EFC-A8B6FDC5A077}"/>
              </a:ext>
            </a:extLst>
          </p:cNvPr>
          <p:cNvSpPr>
            <a:spLocks noChangeArrowheads="1"/>
          </p:cNvSpPr>
          <p:nvPr/>
        </p:nvSpPr>
        <p:spPr bwMode="gray">
          <a:xfrm>
            <a:off x="650258" y="403558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893342" y="3251105"/>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7</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6</a:t>
            </a:r>
          </a:p>
        </p:txBody>
      </p:sp>
      <p:sp>
        <p:nvSpPr>
          <p:cNvPr id="20" name="Rectangle 77">
            <a:extLst>
              <a:ext uri="{FF2B5EF4-FFF2-40B4-BE49-F238E27FC236}">
                <a16:creationId xmlns:a16="http://schemas.microsoft.com/office/drawing/2014/main" id="{8493F095-C219-2A71-AD0C-638F2BD68F8C}"/>
              </a:ext>
            </a:extLst>
          </p:cNvPr>
          <p:cNvSpPr>
            <a:spLocks noChangeArrowheads="1"/>
          </p:cNvSpPr>
          <p:nvPr/>
        </p:nvSpPr>
        <p:spPr bwMode="gray">
          <a:xfrm>
            <a:off x="1015656" y="4069677"/>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sp>
        <p:nvSpPr>
          <p:cNvPr id="29" name="Rectangle 65">
            <a:extLst>
              <a:ext uri="{FF2B5EF4-FFF2-40B4-BE49-F238E27FC236}">
                <a16:creationId xmlns:a16="http://schemas.microsoft.com/office/drawing/2014/main" id="{B241E14F-2D6F-93EE-1AE4-6D8055B12276}"/>
              </a:ext>
            </a:extLst>
          </p:cNvPr>
          <p:cNvSpPr>
            <a:spLocks noChangeArrowheads="1"/>
          </p:cNvSpPr>
          <p:nvPr/>
        </p:nvSpPr>
        <p:spPr bwMode="gray">
          <a:xfrm>
            <a:off x="7907113" y="4040993"/>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09600"/>
            <a:ext cx="8151813" cy="946150"/>
          </a:xfrm>
        </p:spPr>
        <p:txBody>
          <a:bodyPr>
            <a:normAutofit/>
          </a:bodyPr>
          <a:lstStyle/>
          <a:p>
            <a:pPr algn="ctr"/>
            <a:r>
              <a:rPr lang="en-US" sz="4000" b="1" u="sng" dirty="0"/>
              <a:t>Transformer </a:t>
            </a:r>
            <a:endParaRPr lang="en-US" altLang="en-US" sz="4000" b="1" u="sng" noProof="1"/>
          </a:p>
        </p:txBody>
      </p:sp>
      <p:sp>
        <p:nvSpPr>
          <p:cNvPr id="2" name="Slide Number Placeholder 1"/>
          <p:cNvSpPr>
            <a:spLocks noGrp="1"/>
          </p:cNvSpPr>
          <p:nvPr>
            <p:ph type="sldNum" sz="quarter" idx="12"/>
          </p:nvPr>
        </p:nvSpPr>
        <p:spPr/>
        <p:txBody>
          <a:bodyPr/>
          <a:lstStyle/>
          <a:p>
            <a:fld id="{7B35B823-78A6-4AA4-A0F1-2DC210CA05EA}" type="slidenum">
              <a:rPr lang="en-US" smtClean="0"/>
              <a:pPr/>
              <a:t>3</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sz="2800" b="1" noProof="1">
                <a:solidFill>
                  <a:schemeClr val="bg1"/>
                </a:solidFill>
                <a:latin typeface="+mj-lt"/>
              </a:rPr>
              <a:t>What is a transformer ?</a:t>
            </a:r>
          </a:p>
        </p:txBody>
      </p:sp>
      <p:sp>
        <p:nvSpPr>
          <p:cNvPr id="12" name="Rectangle 3"/>
          <p:cNvSpPr>
            <a:spLocks noChangeArrowheads="1"/>
          </p:cNvSpPr>
          <p:nvPr/>
        </p:nvSpPr>
        <p:spPr bwMode="gray">
          <a:xfrm>
            <a:off x="323850" y="3962400"/>
            <a:ext cx="8515350" cy="376237"/>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defTabSz="801688">
              <a:spcBef>
                <a:spcPct val="0"/>
              </a:spcBef>
            </a:pPr>
            <a:r>
              <a:rPr lang="en-US" sz="2800" b="1" dirty="0">
                <a:solidFill>
                  <a:schemeClr val="bg1"/>
                </a:solidFill>
                <a:latin typeface="+mj-lt"/>
                <a:cs typeface="Arial" panose="020B0604020202020204" pitchFamily="34" charset="0"/>
              </a:rPr>
              <a:t>Definition of transformer</a:t>
            </a:r>
          </a:p>
        </p:txBody>
      </p:sp>
      <p:sp>
        <p:nvSpPr>
          <p:cNvPr id="11" name="Rectangle 5"/>
          <p:cNvSpPr>
            <a:spLocks noChangeArrowheads="1"/>
          </p:cNvSpPr>
          <p:nvPr/>
        </p:nvSpPr>
        <p:spPr bwMode="gray">
          <a:xfrm>
            <a:off x="327546" y="1931988"/>
            <a:ext cx="8511654" cy="167163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lnSpc>
                <a:spcPct val="95000"/>
              </a:lnSpc>
              <a:spcBef>
                <a:spcPct val="0"/>
              </a:spcBef>
              <a:spcAft>
                <a:spcPct val="15000"/>
              </a:spcAft>
              <a:buClr>
                <a:schemeClr val="accent1"/>
              </a:buClr>
            </a:pPr>
            <a:r>
              <a:rPr lang="en-US" dirty="0">
                <a:latin typeface="+mn-lt"/>
              </a:rPr>
              <a:t> Transformer is a static device which transforms a.c. electrical power from one voltage to another voltage keeping the frequency same by electromagnetic induction</a:t>
            </a:r>
            <a:endParaRPr lang="en-US" noProof="1">
              <a:latin typeface="+mn-lt"/>
            </a:endParaRPr>
          </a:p>
        </p:txBody>
      </p:sp>
      <p:sp>
        <p:nvSpPr>
          <p:cNvPr id="13" name="Rectangle 6"/>
          <p:cNvSpPr>
            <a:spLocks noChangeArrowheads="1"/>
          </p:cNvSpPr>
          <p:nvPr/>
        </p:nvSpPr>
        <p:spPr bwMode="gray">
          <a:xfrm>
            <a:off x="323850" y="4321175"/>
            <a:ext cx="8515350" cy="1765300"/>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lnSpc>
                <a:spcPct val="95000"/>
              </a:lnSpc>
              <a:spcBef>
                <a:spcPct val="0"/>
              </a:spcBef>
              <a:spcAft>
                <a:spcPct val="15000"/>
              </a:spcAft>
              <a:buClr>
                <a:schemeClr val="accent1"/>
              </a:buClr>
            </a:pPr>
            <a:r>
              <a:rPr lang="en-US" dirty="0">
                <a:latin typeface="+mn-lt"/>
              </a:rPr>
              <a:t> Electrical power transformer is a static device which transforms electrical energy from one circuit to another without any direct electrical connection and with the help of mutual induction between two windings. It transforms power from one circuit to another without changing its frequency but may be in different voltage level.</a:t>
            </a:r>
            <a:br>
              <a:rPr lang="en-US" dirty="0"/>
            </a:br>
            <a:endParaRPr lang="en-US" noProof="1"/>
          </a:p>
        </p:txBody>
      </p:sp>
    </p:spTree>
    <p:extLst>
      <p:ext uri="{BB962C8B-B14F-4D97-AF65-F5344CB8AC3E}">
        <p14:creationId xmlns:p14="http://schemas.microsoft.com/office/powerpoint/2010/main" val="249714739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09600"/>
            <a:ext cx="8151813" cy="946150"/>
          </a:xfrm>
        </p:spPr>
        <p:txBody>
          <a:bodyPr>
            <a:normAutofit/>
          </a:bodyPr>
          <a:lstStyle/>
          <a:p>
            <a:pPr algn="ctr"/>
            <a:r>
              <a:rPr lang="en-US" altLang="en-US" sz="4000" b="1" u="sng" noProof="1"/>
              <a:t>Working principle</a:t>
            </a:r>
          </a:p>
        </p:txBody>
      </p:sp>
      <p:sp>
        <p:nvSpPr>
          <p:cNvPr id="2" name="Slide Number Placeholder 1"/>
          <p:cNvSpPr>
            <a:spLocks noGrp="1"/>
          </p:cNvSpPr>
          <p:nvPr>
            <p:ph type="sldNum" sz="quarter" idx="12"/>
          </p:nvPr>
        </p:nvSpPr>
        <p:spPr/>
        <p:txBody>
          <a:bodyPr/>
          <a:lstStyle/>
          <a:p>
            <a:fld id="{7B35B823-78A6-4AA4-A0F1-2DC210CA05EA}" type="slidenum">
              <a:rPr lang="en-US" smtClean="0"/>
              <a:pPr/>
              <a:t>4</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3850" y="1555750"/>
            <a:ext cx="8515350" cy="432000"/>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Working Principle</a:t>
            </a:r>
          </a:p>
        </p:txBody>
      </p:sp>
      <p:sp>
        <p:nvSpPr>
          <p:cNvPr id="23" name="Rectangle 5"/>
          <p:cNvSpPr>
            <a:spLocks noChangeArrowheads="1"/>
          </p:cNvSpPr>
          <p:nvPr/>
        </p:nvSpPr>
        <p:spPr bwMode="gray">
          <a:xfrm>
            <a:off x="327546" y="1987750"/>
            <a:ext cx="8511654" cy="4278111"/>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lnSpc>
                <a:spcPct val="95000"/>
              </a:lnSpc>
              <a:spcBef>
                <a:spcPct val="0"/>
              </a:spcBef>
              <a:spcAft>
                <a:spcPct val="15000"/>
              </a:spcAft>
              <a:buClr>
                <a:schemeClr val="accent1"/>
              </a:buClr>
            </a:pPr>
            <a:r>
              <a:rPr lang="en-US" dirty="0">
                <a:solidFill>
                  <a:schemeClr val="tx2">
                    <a:lumMod val="50000"/>
                  </a:schemeClr>
                </a:solidFill>
                <a:latin typeface="+mn-lt"/>
              </a:rPr>
              <a:t> The working principle of transformer is very simple. It depends upon Faraday's law of   electromagnetic induction. In actual, mutual induction between two or more winding is  responsible for transformation action in an electrical transformer.</a:t>
            </a:r>
          </a:p>
          <a:p>
            <a:pPr algn="just">
              <a:lnSpc>
                <a:spcPct val="95000"/>
              </a:lnSpc>
              <a:spcBef>
                <a:spcPct val="0"/>
              </a:spcBef>
              <a:spcAft>
                <a:spcPct val="15000"/>
              </a:spcAft>
              <a:buClr>
                <a:schemeClr val="accent1"/>
              </a:buClr>
            </a:pPr>
            <a:r>
              <a:rPr lang="en-US" dirty="0">
                <a:latin typeface="+mn-lt"/>
              </a:rPr>
              <a:t> Main Constructional Parts of Transformer</a:t>
            </a:r>
          </a:p>
          <a:p>
            <a:pPr lvl="1" algn="just">
              <a:lnSpc>
                <a:spcPct val="95000"/>
              </a:lnSpc>
              <a:spcBef>
                <a:spcPct val="0"/>
              </a:spcBef>
              <a:spcAft>
                <a:spcPct val="15000"/>
              </a:spcAft>
              <a:buClr>
                <a:schemeClr val="accent1"/>
              </a:buClr>
            </a:pPr>
            <a:r>
              <a:rPr lang="en-US" dirty="0">
                <a:latin typeface="+mn-lt"/>
              </a:rPr>
              <a:t>The three main parts of a transformer are, Primary Winding of Transformer-</a:t>
            </a:r>
            <a:br>
              <a:rPr lang="en-US" dirty="0">
                <a:latin typeface="+mn-lt"/>
              </a:rPr>
            </a:br>
            <a:r>
              <a:rPr lang="en-US" dirty="0">
                <a:latin typeface="+mn-lt"/>
              </a:rPr>
              <a:t>Which produces magnetic flux when it is connected to electrical source.</a:t>
            </a:r>
          </a:p>
          <a:p>
            <a:pPr algn="just">
              <a:lnSpc>
                <a:spcPct val="95000"/>
              </a:lnSpc>
              <a:spcBef>
                <a:spcPct val="0"/>
              </a:spcBef>
              <a:spcAft>
                <a:spcPct val="15000"/>
              </a:spcAft>
              <a:buClr>
                <a:schemeClr val="accent1"/>
              </a:buClr>
            </a:pPr>
            <a:r>
              <a:rPr lang="en-US" dirty="0">
                <a:latin typeface="+mn-lt"/>
              </a:rPr>
              <a:t> Magnetic Core of Transformer-</a:t>
            </a:r>
          </a:p>
          <a:p>
            <a:pPr lvl="1" algn="just">
              <a:lnSpc>
                <a:spcPct val="95000"/>
              </a:lnSpc>
              <a:spcBef>
                <a:spcPct val="0"/>
              </a:spcBef>
              <a:spcAft>
                <a:spcPct val="15000"/>
              </a:spcAft>
              <a:buClr>
                <a:schemeClr val="accent1"/>
              </a:buClr>
            </a:pPr>
            <a:r>
              <a:rPr lang="en-US" dirty="0">
                <a:latin typeface="+mn-lt"/>
              </a:rPr>
              <a:t>The magnetic flux produced by the primary winding, that will pass through this low reluctance path linked with secondary winding and create a closed magnetic circuit.</a:t>
            </a:r>
          </a:p>
          <a:p>
            <a:pPr algn="just">
              <a:lnSpc>
                <a:spcPct val="95000"/>
              </a:lnSpc>
              <a:spcBef>
                <a:spcPct val="0"/>
              </a:spcBef>
              <a:spcAft>
                <a:spcPct val="15000"/>
              </a:spcAft>
              <a:buClr>
                <a:schemeClr val="accent1"/>
              </a:buClr>
            </a:pPr>
            <a:r>
              <a:rPr lang="en-US" dirty="0">
                <a:latin typeface="+mn-lt"/>
              </a:rPr>
              <a:t> Secondary Winding of Transformer: The flux, produced by primary winding, passes through the core, will link with the secondary winding. This winding also wounds on the same core and gives the desired output of the transformer. </a:t>
            </a:r>
          </a:p>
          <a:p>
            <a:pPr marL="0" indent="0" algn="just">
              <a:lnSpc>
                <a:spcPct val="95000"/>
              </a:lnSpc>
              <a:spcBef>
                <a:spcPct val="0"/>
              </a:spcBef>
              <a:spcAft>
                <a:spcPct val="15000"/>
              </a:spcAft>
              <a:buClr>
                <a:schemeClr val="accent1"/>
              </a:buClr>
              <a:buNone/>
            </a:pPr>
            <a:br>
              <a:rPr lang="en-US" dirty="0"/>
            </a:br>
            <a:endParaRPr lang="en-US" noProof="1">
              <a:solidFill>
                <a:schemeClr val="tx2">
                  <a:lumMod val="50000"/>
                </a:schemeClr>
              </a:solidFill>
            </a:endParaRPr>
          </a:p>
        </p:txBody>
      </p:sp>
    </p:spTree>
    <p:extLst>
      <p:ext uri="{BB962C8B-B14F-4D97-AF65-F5344CB8AC3E}">
        <p14:creationId xmlns:p14="http://schemas.microsoft.com/office/powerpoint/2010/main" val="290968605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09600"/>
            <a:ext cx="8151813" cy="946150"/>
          </a:xfrm>
        </p:spPr>
        <p:txBody>
          <a:bodyPr>
            <a:normAutofit/>
          </a:bodyPr>
          <a:lstStyle/>
          <a:p>
            <a:pPr algn="ctr"/>
            <a:r>
              <a:rPr lang="en-US" altLang="en-US" sz="4000" b="1" u="sng" noProof="1">
                <a:cs typeface="Arial" panose="020B0604020202020204" pitchFamily="34" charset="0"/>
              </a:rPr>
              <a:t>Why are transformer needed?</a:t>
            </a:r>
            <a:endParaRPr lang="en-US" altLang="en-US" sz="4000" b="1" u="sng" noProof="1"/>
          </a:p>
        </p:txBody>
      </p:sp>
      <p:sp>
        <p:nvSpPr>
          <p:cNvPr id="2" name="Slide Number Placeholder 1"/>
          <p:cNvSpPr>
            <a:spLocks noGrp="1"/>
          </p:cNvSpPr>
          <p:nvPr>
            <p:ph type="sldNum" sz="quarter" idx="12"/>
          </p:nvPr>
        </p:nvSpPr>
        <p:spPr/>
        <p:txBody>
          <a:bodyPr/>
          <a:lstStyle/>
          <a:p>
            <a:fld id="{7B35B823-78A6-4AA4-A0F1-2DC210CA05EA}" type="slidenum">
              <a:rPr lang="en-US" smtClean="0"/>
              <a:pPr/>
              <a:t>5</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427829" y="1626393"/>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b="1" noProof="1">
              <a:solidFill>
                <a:srgbClr val="FFFFFF"/>
              </a:solidFill>
            </a:endParaRPr>
          </a:p>
        </p:txBody>
      </p:sp>
      <p:sp>
        <p:nvSpPr>
          <p:cNvPr id="23" name="Rectangle 5"/>
          <p:cNvSpPr>
            <a:spLocks noChangeArrowheads="1"/>
          </p:cNvSpPr>
          <p:nvPr/>
        </p:nvSpPr>
        <p:spPr bwMode="gray">
          <a:xfrm>
            <a:off x="427830" y="2008188"/>
            <a:ext cx="8515350" cy="4187030"/>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lnSpc>
                <a:spcPct val="95000"/>
              </a:lnSpc>
              <a:spcBef>
                <a:spcPct val="0"/>
              </a:spcBef>
              <a:spcAft>
                <a:spcPct val="15000"/>
              </a:spcAft>
              <a:buClr>
                <a:schemeClr val="accent1"/>
              </a:buClr>
            </a:pPr>
            <a:r>
              <a:rPr lang="en-US" dirty="0">
                <a:latin typeface="+mn-lt"/>
              </a:rPr>
              <a:t> A substation is a part of an electrical generation, transmission and distribution system. Substations transform voltage from high to low, or the reverse, or perform any of several other important functions. Between the generating station and consumer, electric power may flow through several substations at different voltage levels. </a:t>
            </a:r>
          </a:p>
          <a:p>
            <a:pPr algn="just">
              <a:lnSpc>
                <a:spcPct val="95000"/>
              </a:lnSpc>
              <a:spcBef>
                <a:spcPct val="0"/>
              </a:spcBef>
              <a:spcAft>
                <a:spcPct val="15000"/>
              </a:spcAft>
              <a:buClr>
                <a:schemeClr val="accent1"/>
              </a:buClr>
            </a:pPr>
            <a:r>
              <a:rPr lang="en-US" dirty="0">
                <a:latin typeface="+mn-lt"/>
              </a:rPr>
              <a:t>A substation may include transformers to change voltage levels between high transmission voltages and lower distribution voltages, or at the interconnection of two different transmission voltages.</a:t>
            </a:r>
          </a:p>
          <a:p>
            <a:pPr marL="0" indent="0" algn="just">
              <a:lnSpc>
                <a:spcPct val="95000"/>
              </a:lnSpc>
              <a:spcBef>
                <a:spcPct val="0"/>
              </a:spcBef>
              <a:spcAft>
                <a:spcPct val="15000"/>
              </a:spcAft>
              <a:buClr>
                <a:schemeClr val="accent1"/>
              </a:buClr>
              <a:buNone/>
            </a:pPr>
            <a:br>
              <a:rPr lang="en-US" dirty="0">
                <a:latin typeface="+mn-lt"/>
              </a:rPr>
            </a:br>
            <a:endParaRPr lang="en-US" noProof="1">
              <a:latin typeface="+mn-lt"/>
            </a:endParaRPr>
          </a:p>
        </p:txBody>
      </p:sp>
    </p:spTree>
    <p:extLst>
      <p:ext uri="{BB962C8B-B14F-4D97-AF65-F5344CB8AC3E}">
        <p14:creationId xmlns:p14="http://schemas.microsoft.com/office/powerpoint/2010/main" val="122251936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09600"/>
            <a:ext cx="8151813" cy="946150"/>
          </a:xfrm>
        </p:spPr>
        <p:txBody>
          <a:bodyPr>
            <a:normAutofit/>
          </a:bodyPr>
          <a:lstStyle/>
          <a:p>
            <a:pPr algn="ctr"/>
            <a:r>
              <a:rPr lang="en-US" altLang="en-US" sz="4000" b="1" u="sng" noProof="1">
                <a:cs typeface="Arial" panose="020B0604020202020204" pitchFamily="34" charset="0"/>
              </a:rPr>
              <a:t>Types of transformer</a:t>
            </a:r>
            <a:endParaRPr lang="en-US" altLang="en-US" sz="4000" b="1" u="sng" noProof="1"/>
          </a:p>
        </p:txBody>
      </p:sp>
      <p:sp>
        <p:nvSpPr>
          <p:cNvPr id="2" name="Slide Number Placeholder 1"/>
          <p:cNvSpPr>
            <a:spLocks noGrp="1"/>
          </p:cNvSpPr>
          <p:nvPr>
            <p:ph type="sldNum" sz="quarter" idx="12"/>
          </p:nvPr>
        </p:nvSpPr>
        <p:spPr/>
        <p:txBody>
          <a:bodyPr/>
          <a:lstStyle/>
          <a:p>
            <a:fld id="{7B35B823-78A6-4AA4-A0F1-2DC210CA05EA}" type="slidenum">
              <a:rPr lang="en-US" smtClean="0"/>
              <a:pPr/>
              <a:t>6</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dirty="0">
                <a:solidFill>
                  <a:schemeClr val="bg1"/>
                </a:solidFill>
                <a:latin typeface="+mj-lt"/>
              </a:rPr>
              <a:t>Types of transformer by application</a:t>
            </a:r>
            <a:endParaRPr lang="en-US" sz="2800" b="1" noProof="1">
              <a:solidFill>
                <a:schemeClr val="bg1"/>
              </a:solidFill>
              <a:latin typeface="+mj-lt"/>
            </a:endParaRPr>
          </a:p>
        </p:txBody>
      </p:sp>
      <p:sp>
        <p:nvSpPr>
          <p:cNvPr id="23" name="Rectangle 5"/>
          <p:cNvSpPr>
            <a:spLocks noChangeArrowheads="1"/>
          </p:cNvSpPr>
          <p:nvPr/>
        </p:nvSpPr>
        <p:spPr bwMode="gray">
          <a:xfrm>
            <a:off x="323850" y="1930400"/>
            <a:ext cx="8515350" cy="43164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rPr>
              <a:t> Distribution transformer </a:t>
            </a:r>
          </a:p>
          <a:p>
            <a:pPr algn="just">
              <a:buClr>
                <a:srgbClr val="0070C0"/>
              </a:buClr>
            </a:pPr>
            <a:r>
              <a:rPr lang="en-US" dirty="0">
                <a:latin typeface="+mn-lt"/>
              </a:rPr>
              <a:t> Power transformer </a:t>
            </a:r>
          </a:p>
          <a:p>
            <a:pPr algn="just">
              <a:buClr>
                <a:srgbClr val="0070C0"/>
              </a:buClr>
            </a:pPr>
            <a:r>
              <a:rPr lang="en-US" dirty="0">
                <a:latin typeface="+mn-lt"/>
              </a:rPr>
              <a:t> Current transformer </a:t>
            </a:r>
          </a:p>
          <a:p>
            <a:pPr algn="just">
              <a:buClr>
                <a:srgbClr val="0070C0"/>
              </a:buClr>
            </a:pPr>
            <a:r>
              <a:rPr lang="en-US" dirty="0">
                <a:latin typeface="+mn-lt"/>
              </a:rPr>
              <a:t> Potential transformer </a:t>
            </a:r>
          </a:p>
          <a:p>
            <a:pPr algn="just">
              <a:buClr>
                <a:srgbClr val="0070C0"/>
              </a:buClr>
            </a:pPr>
            <a:r>
              <a:rPr lang="en-US" dirty="0">
                <a:latin typeface="+mn-lt"/>
              </a:rPr>
              <a:t> Furnace transformer </a:t>
            </a:r>
          </a:p>
          <a:p>
            <a:pPr algn="just">
              <a:buClr>
                <a:srgbClr val="0070C0"/>
              </a:buClr>
            </a:pPr>
            <a:r>
              <a:rPr lang="en-US" dirty="0">
                <a:latin typeface="+mn-lt"/>
              </a:rPr>
              <a:t> Booster transformer </a:t>
            </a:r>
          </a:p>
          <a:p>
            <a:pPr algn="just">
              <a:buClr>
                <a:srgbClr val="0070C0"/>
              </a:buClr>
            </a:pPr>
            <a:r>
              <a:rPr lang="en-US" dirty="0">
                <a:latin typeface="+mn-lt"/>
              </a:rPr>
              <a:t> Rectifier transformer </a:t>
            </a:r>
          </a:p>
        </p:txBody>
      </p:sp>
    </p:spTree>
    <p:extLst>
      <p:ext uri="{BB962C8B-B14F-4D97-AF65-F5344CB8AC3E}">
        <p14:creationId xmlns:p14="http://schemas.microsoft.com/office/powerpoint/2010/main" val="92443530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09600"/>
            <a:ext cx="8151813" cy="879784"/>
          </a:xfrm>
        </p:spPr>
        <p:txBody>
          <a:bodyPr>
            <a:normAutofit/>
          </a:bodyPr>
          <a:lstStyle/>
          <a:p>
            <a:pPr algn="ctr"/>
            <a:r>
              <a:rPr lang="en-US" altLang="en-US" sz="4000" b="1" u="sng" noProof="1">
                <a:cs typeface="Arial" panose="020B0604020202020204" pitchFamily="34" charset="0"/>
              </a:rPr>
              <a:t>Types of transformer</a:t>
            </a:r>
            <a:endParaRPr lang="en-US" altLang="en-US" sz="4000" b="1" u="sng" noProof="1"/>
          </a:p>
        </p:txBody>
      </p:sp>
      <p:sp>
        <p:nvSpPr>
          <p:cNvPr id="2" name="Slide Number Placeholder 1"/>
          <p:cNvSpPr>
            <a:spLocks noGrp="1"/>
          </p:cNvSpPr>
          <p:nvPr>
            <p:ph type="sldNum" sz="quarter" idx="12"/>
          </p:nvPr>
        </p:nvSpPr>
        <p:spPr/>
        <p:txBody>
          <a:bodyPr/>
          <a:lstStyle/>
          <a:p>
            <a:fld id="{7B35B823-78A6-4AA4-A0F1-2DC210CA05EA}" type="slidenum">
              <a:rPr lang="en-US" smtClean="0"/>
              <a:pPr/>
              <a:t>7</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nSpc>
                <a:spcPct val="95000"/>
              </a:lnSpc>
              <a:spcBef>
                <a:spcPct val="0"/>
              </a:spcBef>
              <a:spcAft>
                <a:spcPct val="15000"/>
              </a:spcAft>
              <a:buClr>
                <a:schemeClr val="accent1"/>
              </a:buClr>
            </a:pPr>
            <a:r>
              <a:rPr lang="en-US" sz="2800" b="1" dirty="0">
                <a:solidFill>
                  <a:schemeClr val="bg1"/>
                </a:solidFill>
                <a:latin typeface="+mj-lt"/>
              </a:rPr>
              <a:t>Distribution transformer</a:t>
            </a:r>
          </a:p>
        </p:txBody>
      </p:sp>
      <p:sp>
        <p:nvSpPr>
          <p:cNvPr id="13" name="Rectangle 2"/>
          <p:cNvSpPr>
            <a:spLocks noChangeArrowheads="1"/>
          </p:cNvSpPr>
          <p:nvPr/>
        </p:nvSpPr>
        <p:spPr bwMode="gray">
          <a:xfrm>
            <a:off x="327546" y="3890962"/>
            <a:ext cx="8530704"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defTabSz="801688">
              <a:lnSpc>
                <a:spcPct val="95000"/>
              </a:lnSpc>
              <a:spcBef>
                <a:spcPct val="0"/>
              </a:spcBef>
              <a:spcAft>
                <a:spcPct val="15000"/>
              </a:spcAft>
              <a:buClr>
                <a:schemeClr val="accent1"/>
              </a:buClr>
              <a:buFont typeface="Wingdings" panose="05000000000000000000" pitchFamily="2" charset="2"/>
              <a:buChar char="§"/>
            </a:pPr>
            <a:r>
              <a:rPr lang="en-US" sz="2800" b="1" dirty="0">
                <a:solidFill>
                  <a:schemeClr val="bg1"/>
                </a:solidFill>
                <a:latin typeface="+mj-lt"/>
                <a:cs typeface="Arial" panose="020B0604020202020204" pitchFamily="34" charset="0"/>
              </a:rPr>
              <a:t>Power transformer</a:t>
            </a:r>
            <a:endParaRPr lang="en-US" sz="2800" b="1" noProof="1">
              <a:solidFill>
                <a:schemeClr val="bg1"/>
              </a:solidFill>
              <a:latin typeface="+mj-lt"/>
              <a:cs typeface="Arial" panose="020B0604020202020204" pitchFamily="34" charset="0"/>
            </a:endParaRPr>
          </a:p>
        </p:txBody>
      </p:sp>
      <p:sp>
        <p:nvSpPr>
          <p:cNvPr id="14" name="Rectangle 5"/>
          <p:cNvSpPr>
            <a:spLocks noChangeArrowheads="1"/>
          </p:cNvSpPr>
          <p:nvPr/>
        </p:nvSpPr>
        <p:spPr bwMode="gray">
          <a:xfrm>
            <a:off x="323850" y="4241491"/>
            <a:ext cx="8534400" cy="17256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lnSpc>
                <a:spcPct val="95000"/>
              </a:lnSpc>
              <a:spcBef>
                <a:spcPct val="0"/>
              </a:spcBef>
              <a:spcAft>
                <a:spcPct val="15000"/>
              </a:spcAft>
              <a:buClr>
                <a:schemeClr val="accent1"/>
              </a:buClr>
            </a:pPr>
            <a:r>
              <a:rPr lang="en-US" dirty="0">
                <a:latin typeface="+mn-lt"/>
              </a:rPr>
              <a:t> A transformer is a static machine used for transforming power from one circuit to another without changing frequency. This is a very basic definition of transformer. Since there is no rotating or moving part so transformer is a static device. Transformer operates on ac supply. Transformer works on the principle of mutual induction.</a:t>
            </a:r>
            <a:endParaRPr lang="en-US" noProof="1">
              <a:latin typeface="+mn-lt"/>
            </a:endParaRPr>
          </a:p>
        </p:txBody>
      </p:sp>
      <p:sp>
        <p:nvSpPr>
          <p:cNvPr id="23" name="Rectangle 5"/>
          <p:cNvSpPr>
            <a:spLocks noChangeArrowheads="1"/>
          </p:cNvSpPr>
          <p:nvPr/>
        </p:nvSpPr>
        <p:spPr bwMode="gray">
          <a:xfrm>
            <a:off x="323850" y="1931988"/>
            <a:ext cx="8515350" cy="1530658"/>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lnSpc>
                <a:spcPct val="95000"/>
              </a:lnSpc>
              <a:spcBef>
                <a:spcPct val="0"/>
              </a:spcBef>
              <a:spcAft>
                <a:spcPct val="15000"/>
              </a:spcAft>
              <a:buClr>
                <a:schemeClr val="accent1"/>
              </a:buClr>
            </a:pPr>
            <a:r>
              <a:rPr lang="en-US" dirty="0">
                <a:latin typeface="+mn-lt"/>
              </a:rPr>
              <a:t> The step-down transformers used for electric power distribution purpose are referred as distribution transformer. There are several types of transformer used in the distribution system. Such as single-phase transformer, three phase transformer, pole mounted transformer, pad mounted transformer, and underground transformer. </a:t>
            </a:r>
            <a:endParaRPr lang="en-US" noProof="1">
              <a:latin typeface="+mn-lt"/>
            </a:endParaRPr>
          </a:p>
        </p:txBody>
      </p:sp>
    </p:spTree>
    <p:extLst>
      <p:ext uri="{BB962C8B-B14F-4D97-AF65-F5344CB8AC3E}">
        <p14:creationId xmlns:p14="http://schemas.microsoft.com/office/powerpoint/2010/main" val="218898669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09600"/>
            <a:ext cx="8151813" cy="925512"/>
          </a:xfrm>
        </p:spPr>
        <p:txBody>
          <a:bodyPr>
            <a:normAutofit/>
          </a:bodyPr>
          <a:lstStyle/>
          <a:p>
            <a:pPr algn="ctr"/>
            <a:r>
              <a:rPr lang="en-US" altLang="en-US" sz="4000" b="1" u="sng" noProof="1">
                <a:cs typeface="Arial" panose="020B0604020202020204" pitchFamily="34" charset="0"/>
              </a:rPr>
              <a:t>Types of transformer</a:t>
            </a:r>
            <a:endParaRPr lang="en-US" altLang="en-US" sz="4000" b="1" u="sng" noProof="1"/>
          </a:p>
        </p:txBody>
      </p:sp>
      <p:sp>
        <p:nvSpPr>
          <p:cNvPr id="2" name="Slide Number Placeholder 1"/>
          <p:cNvSpPr>
            <a:spLocks noGrp="1"/>
          </p:cNvSpPr>
          <p:nvPr>
            <p:ph type="sldNum" sz="quarter" idx="12"/>
          </p:nvPr>
        </p:nvSpPr>
        <p:spPr/>
        <p:txBody>
          <a:bodyPr/>
          <a:lstStyle/>
          <a:p>
            <a:fld id="{7B35B823-78A6-4AA4-A0F1-2DC210CA05EA}" type="slidenum">
              <a:rPr lang="en-US" smtClean="0"/>
              <a:pPr/>
              <a:t>8</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r>
              <a:rPr lang="en-US" sz="2800" b="1" dirty="0">
                <a:solidFill>
                  <a:schemeClr val="bg1"/>
                </a:solidFill>
                <a:latin typeface="+mj-lt"/>
              </a:rPr>
              <a:t>Current transformer </a:t>
            </a:r>
          </a:p>
        </p:txBody>
      </p:sp>
      <p:sp>
        <p:nvSpPr>
          <p:cNvPr id="13" name="Rectangle 2"/>
          <p:cNvSpPr>
            <a:spLocks noChangeArrowheads="1"/>
          </p:cNvSpPr>
          <p:nvPr/>
        </p:nvSpPr>
        <p:spPr bwMode="gray">
          <a:xfrm>
            <a:off x="342900" y="4096059"/>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defTabSz="801688">
              <a:spcBef>
                <a:spcPct val="20000"/>
              </a:spcBef>
              <a:buFont typeface="Wingdings" panose="05000000000000000000" pitchFamily="2" charset="2"/>
              <a:buNone/>
            </a:pPr>
            <a:r>
              <a:rPr lang="en-US" sz="2800" b="1" dirty="0">
                <a:solidFill>
                  <a:schemeClr val="bg1"/>
                </a:solidFill>
                <a:latin typeface="+mj-lt"/>
                <a:cs typeface="Arial" panose="020B0604020202020204" pitchFamily="34" charset="0"/>
              </a:rPr>
              <a:t>Potential transformer </a:t>
            </a:r>
          </a:p>
        </p:txBody>
      </p:sp>
      <p:sp>
        <p:nvSpPr>
          <p:cNvPr id="23" name="Rectangle 5"/>
          <p:cNvSpPr>
            <a:spLocks noChangeArrowheads="1"/>
          </p:cNvSpPr>
          <p:nvPr/>
        </p:nvSpPr>
        <p:spPr bwMode="gray">
          <a:xfrm>
            <a:off x="327546" y="1931987"/>
            <a:ext cx="8511654" cy="1855788"/>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lnSpc>
                <a:spcPct val="95000"/>
              </a:lnSpc>
              <a:spcBef>
                <a:spcPct val="0"/>
              </a:spcBef>
              <a:spcAft>
                <a:spcPct val="15000"/>
              </a:spcAft>
              <a:buClr>
                <a:schemeClr val="accent1"/>
              </a:buClr>
            </a:pPr>
            <a:r>
              <a:rPr lang="en-US" dirty="0">
                <a:latin typeface="+mn-lt"/>
              </a:rPr>
              <a:t> The Current Transformer ( C.T. ), is a type of “instrument transformer” that is designed to produce an alternating current in its secondary winding which is proportional to the current being measured in its primary. Based on the function performed by the current transformer, it can be classified is follows:</a:t>
            </a:r>
          </a:p>
          <a:p>
            <a:pPr lvl="1" algn="just">
              <a:lnSpc>
                <a:spcPct val="95000"/>
              </a:lnSpc>
              <a:spcBef>
                <a:spcPct val="0"/>
              </a:spcBef>
              <a:spcAft>
                <a:spcPct val="15000"/>
              </a:spcAft>
              <a:buClr>
                <a:schemeClr val="accent1"/>
              </a:buClr>
            </a:pPr>
            <a:r>
              <a:rPr lang="en-US" dirty="0">
                <a:latin typeface="+mn-lt"/>
              </a:rPr>
              <a:t>Measuring current transformers.</a:t>
            </a:r>
          </a:p>
          <a:p>
            <a:pPr lvl="1" algn="just">
              <a:lnSpc>
                <a:spcPct val="95000"/>
              </a:lnSpc>
              <a:spcBef>
                <a:spcPct val="0"/>
              </a:spcBef>
              <a:spcAft>
                <a:spcPct val="15000"/>
              </a:spcAft>
              <a:buClr>
                <a:schemeClr val="accent1"/>
              </a:buClr>
            </a:pPr>
            <a:r>
              <a:rPr lang="en-US" dirty="0">
                <a:latin typeface="+mn-lt"/>
              </a:rPr>
              <a:t>Protective current transformers. </a:t>
            </a:r>
            <a:endParaRPr lang="en-US" noProof="1">
              <a:latin typeface="+mn-lt"/>
            </a:endParaRPr>
          </a:p>
        </p:txBody>
      </p:sp>
      <p:sp>
        <p:nvSpPr>
          <p:cNvPr id="14" name="Rectangle 5"/>
          <p:cNvSpPr>
            <a:spLocks noChangeArrowheads="1"/>
          </p:cNvSpPr>
          <p:nvPr/>
        </p:nvSpPr>
        <p:spPr bwMode="gray">
          <a:xfrm>
            <a:off x="342900" y="4446588"/>
            <a:ext cx="8515350" cy="17256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lnSpc>
                <a:spcPct val="95000"/>
              </a:lnSpc>
              <a:spcBef>
                <a:spcPct val="0"/>
              </a:spcBef>
              <a:spcAft>
                <a:spcPct val="15000"/>
              </a:spcAft>
              <a:buClr>
                <a:schemeClr val="accent1"/>
              </a:buClr>
            </a:pPr>
            <a:r>
              <a:rPr lang="en-US" dirty="0"/>
              <a:t> </a:t>
            </a:r>
            <a:r>
              <a:rPr lang="en-US" dirty="0">
                <a:latin typeface="+mn-lt"/>
              </a:rPr>
              <a:t>Potential transformer or voltage transformer gets used in electrical power system for stepping down the system voltage to a safe value which can be fed to low ratings meters and relays. Commercially available relays and meters used for protection and metering, are designed for low voltage</a:t>
            </a:r>
            <a:endParaRPr lang="en-US" noProof="1">
              <a:latin typeface="+mn-lt"/>
            </a:endParaRPr>
          </a:p>
        </p:txBody>
      </p:sp>
    </p:spTree>
    <p:extLst>
      <p:ext uri="{BB962C8B-B14F-4D97-AF65-F5344CB8AC3E}">
        <p14:creationId xmlns:p14="http://schemas.microsoft.com/office/powerpoint/2010/main" val="412507238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09600"/>
            <a:ext cx="8151813" cy="946150"/>
          </a:xfrm>
        </p:spPr>
        <p:txBody>
          <a:bodyPr>
            <a:normAutofit/>
          </a:bodyPr>
          <a:lstStyle/>
          <a:p>
            <a:pPr algn="ctr"/>
            <a:r>
              <a:rPr lang="en-US" altLang="en-US" sz="3200" noProof="1">
                <a:latin typeface="+mn-lt"/>
                <a:cs typeface="Arial" panose="020B0604020202020204" pitchFamily="34" charset="0"/>
              </a:rPr>
              <a:t>TYPES OF TRANSFORMER</a:t>
            </a:r>
            <a:endParaRPr lang="en-US" altLang="en-US" sz="3200" noProof="1">
              <a:latin typeface="+mn-lt"/>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9</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None/>
            </a:pPr>
            <a:r>
              <a:rPr lang="en-US" sz="2800" b="1" dirty="0">
                <a:solidFill>
                  <a:schemeClr val="bg1"/>
                </a:solidFill>
                <a:latin typeface="+mj-lt"/>
              </a:rPr>
              <a:t>Furnace transformer</a:t>
            </a:r>
            <a:endParaRPr lang="en-US" sz="2400" b="1" dirty="0">
              <a:solidFill>
                <a:schemeClr val="bg1"/>
              </a:solidFill>
              <a:latin typeface="+mj-lt"/>
            </a:endParaRPr>
          </a:p>
        </p:txBody>
      </p:sp>
      <p:sp>
        <p:nvSpPr>
          <p:cNvPr id="13" name="Rectangle 2"/>
          <p:cNvSpPr>
            <a:spLocks noChangeArrowheads="1"/>
          </p:cNvSpPr>
          <p:nvPr/>
        </p:nvSpPr>
        <p:spPr bwMode="gray">
          <a:xfrm>
            <a:off x="342900" y="3943659"/>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defTabSz="801688">
              <a:spcBef>
                <a:spcPct val="20000"/>
              </a:spcBef>
              <a:buFont typeface="Wingdings" panose="05000000000000000000" pitchFamily="2" charset="2"/>
              <a:buNone/>
            </a:pPr>
            <a:r>
              <a:rPr lang="en-US" sz="2800" b="1" dirty="0">
                <a:solidFill>
                  <a:schemeClr val="bg1"/>
                </a:solidFill>
                <a:latin typeface="+mj-lt"/>
                <a:cs typeface="Arial" panose="020B0604020202020204" pitchFamily="34" charset="0"/>
              </a:rPr>
              <a:t>Booster transformer</a:t>
            </a:r>
          </a:p>
        </p:txBody>
      </p:sp>
      <p:sp>
        <p:nvSpPr>
          <p:cNvPr id="23" name="Rectangle 5"/>
          <p:cNvSpPr>
            <a:spLocks noChangeArrowheads="1"/>
          </p:cNvSpPr>
          <p:nvPr/>
        </p:nvSpPr>
        <p:spPr bwMode="gray">
          <a:xfrm>
            <a:off x="323850" y="1931988"/>
            <a:ext cx="8515350" cy="17256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lnSpc>
                <a:spcPct val="95000"/>
              </a:lnSpc>
              <a:spcBef>
                <a:spcPct val="0"/>
              </a:spcBef>
              <a:spcAft>
                <a:spcPct val="15000"/>
              </a:spcAft>
              <a:buClr>
                <a:schemeClr val="accent1"/>
              </a:buClr>
            </a:pPr>
            <a:r>
              <a:rPr lang="en-US" dirty="0"/>
              <a:t> </a:t>
            </a:r>
            <a:r>
              <a:rPr lang="en-US" dirty="0">
                <a:latin typeface="+mn-lt"/>
              </a:rPr>
              <a:t>An electric arc furnace the transformer has heavy copper bus for the low voltage winding, which can be rated for tens of thousands of amperes. They are immersed in oil for cooling and insulation and are designed to survive frequent short circuits.</a:t>
            </a:r>
            <a:endParaRPr lang="en-US" noProof="1">
              <a:latin typeface="+mn-lt"/>
            </a:endParaRPr>
          </a:p>
        </p:txBody>
      </p:sp>
      <p:sp>
        <p:nvSpPr>
          <p:cNvPr id="14" name="Rectangle 5"/>
          <p:cNvSpPr>
            <a:spLocks noChangeArrowheads="1"/>
          </p:cNvSpPr>
          <p:nvPr/>
        </p:nvSpPr>
        <p:spPr bwMode="gray">
          <a:xfrm>
            <a:off x="341194" y="4294188"/>
            <a:ext cx="8517056" cy="17256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nSpc>
                <a:spcPct val="95000"/>
              </a:lnSpc>
              <a:spcBef>
                <a:spcPct val="0"/>
              </a:spcBef>
              <a:spcAft>
                <a:spcPct val="15000"/>
              </a:spcAft>
              <a:buClr>
                <a:schemeClr val="accent1"/>
              </a:buClr>
            </a:pPr>
            <a:r>
              <a:rPr lang="en-US" dirty="0"/>
              <a:t> </a:t>
            </a:r>
            <a:r>
              <a:rPr lang="en-US" dirty="0">
                <a:latin typeface="+mn-lt"/>
              </a:rPr>
              <a:t>Booster transformer is one which is often used towards the end of a power line to raise the voltage to the desired value. It is used for controlling the voltage of a feeder at a point far away from the main transformer.</a:t>
            </a:r>
            <a:br>
              <a:rPr lang="en-US" dirty="0"/>
            </a:br>
            <a:br>
              <a:rPr lang="en-US" dirty="0"/>
            </a:br>
            <a:endParaRPr lang="en-US" noProof="1"/>
          </a:p>
        </p:txBody>
      </p:sp>
    </p:spTree>
    <p:extLst>
      <p:ext uri="{BB962C8B-B14F-4D97-AF65-F5344CB8AC3E}">
        <p14:creationId xmlns:p14="http://schemas.microsoft.com/office/powerpoint/2010/main" val="1278077341"/>
      </p:ext>
    </p:extLst>
  </p:cSld>
  <p:clrMapOvr>
    <a:masterClrMapping/>
  </p:clrMapOvr>
  <p:transition/>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3.xml><?xml version="1.0" encoding="utf-8"?>
<ds:datastoreItem xmlns:ds="http://schemas.openxmlformats.org/officeDocument/2006/customXml" ds:itemID="{6F0180CB-08B1-436B-9799-0C76022FBD6C}">
  <ds:schemaRefs>
    <ds:schemaRef ds:uri="http://www.w3.org/XML/1998/namespace"/>
    <ds:schemaRef ds:uri="0f0eb950-47b7-49a7-b2b9-b0c411c9c3b8"/>
    <ds:schemaRef ds:uri="http://schemas.microsoft.com/office/2006/metadata/properties"/>
    <ds:schemaRef ds:uri="http://schemas.microsoft.com/sharepoint/v3/fields"/>
    <ds:schemaRef ds:uri="http://schemas.microsoft.com/office/2006/documentManagement/types"/>
    <ds:schemaRef ds:uri="B6023AA3-3CEE-413F-91F8-322A2644F388"/>
    <ds:schemaRef ds:uri="http://purl.org/dc/terms/"/>
    <ds:schemaRef ds:uri="http://purl.org/dc/elements/1.1/"/>
    <ds:schemaRef ds:uri="http://schemas.microsoft.com/office/infopath/2007/PartnerControls"/>
    <ds:schemaRef ds:uri="http://schemas.openxmlformats.org/package/2006/metadata/core-properties"/>
    <ds:schemaRef ds:uri="http://schemas.microsoft.com/sharepoint/v3"/>
    <ds:schemaRef ds:uri="http://purl.org/dc/dcmitype/"/>
  </ds:schemaRefs>
</ds:datastoreItem>
</file>

<file path=customXml/itemProps4.xml><?xml version="1.0" encoding="utf-8"?>
<ds:datastoreItem xmlns:ds="http://schemas.openxmlformats.org/officeDocument/2006/customXml" ds:itemID="{576FB07F-DD47-4C62-89FB-E79CBDA6693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ES-501_BG-002</Template>
  <TotalTime>9853</TotalTime>
  <Words>1024</Words>
  <Application>Microsoft Office PowerPoint</Application>
  <PresentationFormat>On-screen Show (4:3)</PresentationFormat>
  <Paragraphs>123</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2_Office Theme</vt:lpstr>
      <vt:lpstr>Transformer </vt:lpstr>
      <vt:lpstr>PowerPoint Presentation</vt:lpstr>
      <vt:lpstr>Transformer </vt:lpstr>
      <vt:lpstr>Working principle</vt:lpstr>
      <vt:lpstr>Why are transformer needed?</vt:lpstr>
      <vt:lpstr>Types of transformer</vt:lpstr>
      <vt:lpstr>Types of transformer</vt:lpstr>
      <vt:lpstr>Types of transformer</vt:lpstr>
      <vt:lpstr>TYPES OF TRANSFORMER</vt:lpstr>
      <vt:lpstr>Types of transformer</vt:lpstr>
      <vt:lpstr>Testing &amp; maintenance </vt:lpstr>
      <vt:lpstr>Testing &amp; maintenance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Transformer &amp; Operation of maintenance</dc:title>
  <dc:creator>Vikas Bhadauria</dc:creator>
  <cp:lastModifiedBy>abhinav pandey</cp:lastModifiedBy>
  <cp:revision>813</cp:revision>
  <cp:lastPrinted>2014-11-21T06:58:07Z</cp:lastPrinted>
  <dcterms:created xsi:type="dcterms:W3CDTF">2014-04-07T11:41:40Z</dcterms:created>
  <dcterms:modified xsi:type="dcterms:W3CDTF">2025-04-15T13:02:41Z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