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2" r:id="rId5"/>
  </p:sldMasterIdLst>
  <p:notesMasterIdLst>
    <p:notesMasterId r:id="rId18"/>
  </p:notesMasterIdLst>
  <p:sldIdLst>
    <p:sldId id="256" r:id="rId6"/>
    <p:sldId id="329" r:id="rId7"/>
    <p:sldId id="301" r:id="rId8"/>
    <p:sldId id="294" r:id="rId9"/>
    <p:sldId id="295" r:id="rId10"/>
    <p:sldId id="296" r:id="rId11"/>
    <p:sldId id="302" r:id="rId12"/>
    <p:sldId id="303" r:id="rId13"/>
    <p:sldId id="304" r:id="rId14"/>
    <p:sldId id="305" r:id="rId15"/>
    <p:sldId id="306" r:id="rId16"/>
    <p:sldId id="307"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79322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08667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76720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70587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16374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25460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8141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33256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72780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656493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0088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78E3A487-A798-46E0-B5B9-9FF6FE8163A3}"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15729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23A4C3EF-F143-4718-83DF-272C3F5516D7}"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7279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79B3814-DA5A-4571-915B-8B9BD655F180}"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43573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E7B145ED-F105-4E53-A618-1848418573FF}"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10144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DA36584E-9AC7-4FE4-8DA4-8A22C13F73C3}"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00208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0236CD0F-264B-42B0-BE62-7976C0D697E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7731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FB27FCDD-8523-411C-8792-51DE46A05D36}"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8886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DA9EB709-99D5-4674-BEB6-53C9C009E890}"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885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a:xfrm>
            <a:off x="654776" y="1143000"/>
            <a:ext cx="7886700" cy="1325563"/>
          </a:xfr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C5314576-BA18-4AB7-8FDF-626ED4FA9D52}"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7995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215873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9297B4CA-BF33-4896-9881-613DE5AA93E2}"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5668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6055044E-51CD-4661-BB6B-71D980C8DF80}"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8279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73DCDB9-5F67-4763-9E9C-EBAFA8986288}"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Build World-Class Food Factories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04252006"/>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77370"/>
            <a:ext cx="8077200" cy="732430"/>
          </a:xfrm>
          <a:solidFill>
            <a:schemeClr val="accent1">
              <a:lumMod val="60000"/>
              <a:lumOff val="40000"/>
            </a:schemeClr>
          </a:solidFill>
        </p:spPr>
        <p:txBody>
          <a:bodyPr anchor="ctr">
            <a:normAutofit/>
          </a:bodyPr>
          <a:lstStyle/>
          <a:p>
            <a:pPr algn="ctr">
              <a:defRPr/>
            </a:pPr>
            <a:r>
              <a:rPr lang="en-US" altLang="ar-EG" sz="4000" b="1" dirty="0"/>
              <a:t>Grounding systems</a:t>
            </a:r>
          </a:p>
        </p:txBody>
      </p:sp>
      <p:sp>
        <p:nvSpPr>
          <p:cNvPr id="3" name="Slide Number Placeholder 2"/>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1026" name="Picture 2" descr="Image result"/>
          <p:cNvPicPr>
            <a:picLocks noChangeAspect="1" noChangeArrowheads="1"/>
          </p:cNvPicPr>
          <p:nvPr/>
        </p:nvPicPr>
        <p:blipFill rotWithShape="1">
          <a:blip r:embed="rId3">
            <a:extLst>
              <a:ext uri="{28A0092B-C50C-407E-A947-70E740481C1C}">
                <a14:useLocalDpi xmlns:a14="http://schemas.microsoft.com/office/drawing/2010/main" val="0"/>
              </a:ext>
            </a:extLst>
          </a:blip>
          <a:srcRect l="952" r="3810"/>
          <a:stretch/>
        </p:blipFill>
        <p:spPr bwMode="auto">
          <a:xfrm>
            <a:off x="609600" y="2634390"/>
            <a:ext cx="8077200" cy="359083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defRPr/>
            </a:pPr>
            <a:r>
              <a:rPr lang="en-US" altLang="ar-EG" sz="4000" b="1" u="sng" dirty="0"/>
              <a:t>Soil characteristics</a:t>
            </a:r>
          </a:p>
        </p:txBody>
      </p:sp>
      <p:sp>
        <p:nvSpPr>
          <p:cNvPr id="4" name="Slide Number Placeholder 3"/>
          <p:cNvSpPr>
            <a:spLocks noGrp="1"/>
          </p:cNvSpPr>
          <p:nvPr>
            <p:ph type="sldNum" sz="quarter" idx="12"/>
          </p:nvPr>
        </p:nvSpPr>
        <p:spPr/>
        <p:txBody>
          <a:bodyPr/>
          <a:lstStyle/>
          <a:p>
            <a:fld id="{7B35B823-78A6-4AA4-A0F1-2DC210CA05EA}" type="slidenum">
              <a:rPr lang="en-US" smtClean="0"/>
              <a:pPr/>
              <a:t>10</a:t>
            </a:fld>
            <a:endParaRPr lang="en-US" dirty="0"/>
          </a:p>
        </p:txBody>
      </p:sp>
      <p:sp>
        <p:nvSpPr>
          <p:cNvPr id="13" name="Rectangle 5"/>
          <p:cNvSpPr>
            <a:spLocks noChangeArrowheads="1"/>
          </p:cNvSpPr>
          <p:nvPr/>
        </p:nvSpPr>
        <p:spPr bwMode="gray">
          <a:xfrm>
            <a:off x="354842" y="1931989"/>
            <a:ext cx="8484357" cy="4451667"/>
          </a:xfrm>
          <a:prstGeom prst="rect">
            <a:avLst/>
          </a:prstGeom>
          <a:gradFill rotWithShape="1">
            <a:gsLst>
              <a:gs pos="0">
                <a:srgbClr val="F0F0F0"/>
              </a:gs>
              <a:gs pos="100000">
                <a:srgbClr val="FFFFFF"/>
              </a:gs>
            </a:gsLst>
            <a:lin ang="5400000" scaled="1"/>
          </a:gradFill>
          <a:ln w="19050">
            <a:solidFill>
              <a:srgbClr val="EAEAEA"/>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None/>
              <a:defRPr/>
            </a:pPr>
            <a:endParaRPr lang="en-US" altLang="ar-EG" sz="2200" dirty="0">
              <a:solidFill>
                <a:schemeClr val="bg2">
                  <a:lumMod val="10000"/>
                </a:schemeClr>
              </a:solidFill>
            </a:endParaRPr>
          </a:p>
        </p:txBody>
      </p:sp>
      <p:sp>
        <p:nvSpPr>
          <p:cNvPr id="12" name="Rectangle 2"/>
          <p:cNvSpPr>
            <a:spLocks noChangeArrowheads="1"/>
          </p:cNvSpPr>
          <p:nvPr/>
        </p:nvSpPr>
        <p:spPr bwMode="gray">
          <a:xfrm>
            <a:off x="323850" y="1555750"/>
            <a:ext cx="8528998"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GB" altLang="ar-EG" dirty="0">
              <a:solidFill>
                <a:schemeClr val="bg1"/>
              </a:solidFill>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3035" r="3747"/>
          <a:stretch/>
        </p:blipFill>
        <p:spPr>
          <a:xfrm>
            <a:off x="603397" y="1933576"/>
            <a:ext cx="8074025" cy="4450080"/>
          </a:xfrm>
          <a:prstGeom prst="rect">
            <a:avLst/>
          </a:prstGeom>
          <a:noFill/>
          <a:ln>
            <a:solidFill>
              <a:schemeClr val="bg1"/>
            </a:solidFill>
          </a:ln>
        </p:spPr>
      </p:pic>
    </p:spTree>
    <p:extLst>
      <p:ext uri="{BB962C8B-B14F-4D97-AF65-F5344CB8AC3E}">
        <p14:creationId xmlns:p14="http://schemas.microsoft.com/office/powerpoint/2010/main" val="3389684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defRPr/>
            </a:pPr>
            <a:r>
              <a:rPr lang="en-US" altLang="ar-EG" sz="4000" b="1" u="sng" dirty="0"/>
              <a:t>Earthing test </a:t>
            </a:r>
          </a:p>
        </p:txBody>
      </p:sp>
      <p:sp>
        <p:nvSpPr>
          <p:cNvPr id="4" name="Slide Number Placeholder 3"/>
          <p:cNvSpPr>
            <a:spLocks noGrp="1"/>
          </p:cNvSpPr>
          <p:nvPr>
            <p:ph type="sldNum" sz="quarter" idx="12"/>
          </p:nvPr>
        </p:nvSpPr>
        <p:spPr/>
        <p:txBody>
          <a:bodyPr/>
          <a:lstStyle/>
          <a:p>
            <a:fld id="{7B35B823-78A6-4AA4-A0F1-2DC210CA05EA}" type="slidenum">
              <a:rPr lang="en-US" smtClean="0"/>
              <a:pPr/>
              <a:t>11</a:t>
            </a:fld>
            <a:endParaRPr lang="en-US" dirty="0"/>
          </a:p>
        </p:txBody>
      </p:sp>
      <p:sp>
        <p:nvSpPr>
          <p:cNvPr id="12" name="Rectangle 2"/>
          <p:cNvSpPr>
            <a:spLocks noChangeArrowheads="1"/>
          </p:cNvSpPr>
          <p:nvPr/>
        </p:nvSpPr>
        <p:spPr bwMode="gray">
          <a:xfrm>
            <a:off x="323850" y="1555750"/>
            <a:ext cx="8515349"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GB" altLang="ar-EG" sz="2800" b="1" dirty="0">
                <a:solidFill>
                  <a:schemeClr val="bg1"/>
                </a:solidFill>
                <a:latin typeface="+mj-lt"/>
              </a:rPr>
              <a:t>Lightning arrestor earthing clamp tester</a:t>
            </a: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23850" y="1931990"/>
            <a:ext cx="8515349" cy="425608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None/>
              <a:defRPr/>
            </a:pPr>
            <a:endParaRPr lang="en-US" altLang="ar-EG" sz="2200" dirty="0">
              <a:solidFill>
                <a:schemeClr val="bg2">
                  <a:lumMod val="10000"/>
                </a:schemeClr>
              </a:solidFill>
            </a:endParaRPr>
          </a:p>
        </p:txBody>
      </p:sp>
      <p:grpSp>
        <p:nvGrpSpPr>
          <p:cNvPr id="40" name="Group 2"/>
          <p:cNvGrpSpPr>
            <a:grpSpLocks/>
          </p:cNvGrpSpPr>
          <p:nvPr/>
        </p:nvGrpSpPr>
        <p:grpSpPr bwMode="auto">
          <a:xfrm>
            <a:off x="1088172" y="2614612"/>
            <a:ext cx="6303228" cy="3405188"/>
            <a:chOff x="432" y="768"/>
            <a:chExt cx="4176" cy="2928"/>
          </a:xfrm>
        </p:grpSpPr>
        <p:sp>
          <p:nvSpPr>
            <p:cNvPr id="41" name="Rectangle 3"/>
            <p:cNvSpPr>
              <a:spLocks noChangeArrowheads="1"/>
            </p:cNvSpPr>
            <p:nvPr/>
          </p:nvSpPr>
          <p:spPr bwMode="auto">
            <a:xfrm>
              <a:off x="432" y="768"/>
              <a:ext cx="1200" cy="19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2" name="Oval 4"/>
            <p:cNvSpPr>
              <a:spLocks noChangeArrowheads="1"/>
            </p:cNvSpPr>
            <p:nvPr/>
          </p:nvSpPr>
          <p:spPr bwMode="auto">
            <a:xfrm>
              <a:off x="528" y="826"/>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3" name="Oval 5"/>
            <p:cNvSpPr>
              <a:spLocks noChangeArrowheads="1"/>
            </p:cNvSpPr>
            <p:nvPr/>
          </p:nvSpPr>
          <p:spPr bwMode="auto">
            <a:xfrm>
              <a:off x="762" y="828"/>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4" name="Oval 6"/>
            <p:cNvSpPr>
              <a:spLocks noChangeArrowheads="1"/>
            </p:cNvSpPr>
            <p:nvPr/>
          </p:nvSpPr>
          <p:spPr bwMode="auto">
            <a:xfrm>
              <a:off x="1002" y="828"/>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5" name="Oval 7"/>
            <p:cNvSpPr>
              <a:spLocks noChangeArrowheads="1"/>
            </p:cNvSpPr>
            <p:nvPr/>
          </p:nvSpPr>
          <p:spPr bwMode="auto">
            <a:xfrm>
              <a:off x="1392" y="828"/>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6" name="Oval 8"/>
            <p:cNvSpPr>
              <a:spLocks noChangeArrowheads="1"/>
            </p:cNvSpPr>
            <p:nvPr/>
          </p:nvSpPr>
          <p:spPr bwMode="auto">
            <a:xfrm>
              <a:off x="1200" y="828"/>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7" name="Line 9"/>
            <p:cNvSpPr>
              <a:spLocks noChangeShapeType="1"/>
            </p:cNvSpPr>
            <p:nvPr/>
          </p:nvSpPr>
          <p:spPr bwMode="auto">
            <a:xfrm>
              <a:off x="4512" y="1296"/>
              <a:ext cx="0" cy="24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Rectangle 10"/>
            <p:cNvSpPr>
              <a:spLocks noChangeArrowheads="1"/>
            </p:cNvSpPr>
            <p:nvPr/>
          </p:nvSpPr>
          <p:spPr bwMode="auto">
            <a:xfrm>
              <a:off x="4440" y="2448"/>
              <a:ext cx="144" cy="24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49" name="Line 11"/>
            <p:cNvSpPr>
              <a:spLocks noChangeShapeType="1"/>
            </p:cNvSpPr>
            <p:nvPr/>
          </p:nvSpPr>
          <p:spPr bwMode="auto">
            <a:xfrm>
              <a:off x="1416" y="864"/>
              <a:ext cx="0" cy="2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Line 12"/>
            <p:cNvSpPr>
              <a:spLocks noChangeShapeType="1"/>
            </p:cNvSpPr>
            <p:nvPr/>
          </p:nvSpPr>
          <p:spPr bwMode="auto">
            <a:xfrm>
              <a:off x="1416" y="1056"/>
              <a:ext cx="3072"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Line 13"/>
            <p:cNvSpPr>
              <a:spLocks noChangeShapeType="1"/>
            </p:cNvSpPr>
            <p:nvPr/>
          </p:nvSpPr>
          <p:spPr bwMode="auto">
            <a:xfrm>
              <a:off x="4464" y="1056"/>
              <a:ext cx="0" cy="48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Rectangle 14"/>
            <p:cNvSpPr>
              <a:spLocks noChangeArrowheads="1"/>
            </p:cNvSpPr>
            <p:nvPr/>
          </p:nvSpPr>
          <p:spPr bwMode="auto">
            <a:xfrm>
              <a:off x="4320" y="1344"/>
              <a:ext cx="28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ar-EG" altLang="ar-EG" sz="1800"/>
            </a:p>
          </p:txBody>
        </p:sp>
        <p:sp>
          <p:nvSpPr>
            <p:cNvPr id="53" name="Line 15"/>
            <p:cNvSpPr>
              <a:spLocks noChangeShapeType="1"/>
            </p:cNvSpPr>
            <p:nvPr/>
          </p:nvSpPr>
          <p:spPr bwMode="auto">
            <a:xfrm>
              <a:off x="4224" y="1368"/>
              <a:ext cx="144"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4" name="Text Box 16"/>
          <p:cNvSpPr txBox="1">
            <a:spLocks noChangeArrowheads="1"/>
          </p:cNvSpPr>
          <p:nvPr/>
        </p:nvSpPr>
        <p:spPr bwMode="auto">
          <a:xfrm>
            <a:off x="601417" y="3539322"/>
            <a:ext cx="13357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ar-EG" sz="1800" dirty="0">
                <a:latin typeface="+mn-lt"/>
              </a:rPr>
              <a:t>Test link</a:t>
            </a:r>
          </a:p>
        </p:txBody>
      </p:sp>
      <p:sp>
        <p:nvSpPr>
          <p:cNvPr id="55" name="Line 17"/>
          <p:cNvSpPr>
            <a:spLocks noChangeShapeType="1"/>
          </p:cNvSpPr>
          <p:nvPr/>
        </p:nvSpPr>
        <p:spPr bwMode="auto">
          <a:xfrm flipV="1">
            <a:off x="1179551" y="2863621"/>
            <a:ext cx="72451" cy="72569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Text Box 18"/>
          <p:cNvSpPr txBox="1">
            <a:spLocks noChangeArrowheads="1"/>
          </p:cNvSpPr>
          <p:nvPr/>
        </p:nvSpPr>
        <p:spPr bwMode="auto">
          <a:xfrm>
            <a:off x="3391735" y="2170400"/>
            <a:ext cx="36225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ar-EG" sz="1800" dirty="0">
                <a:latin typeface="+mn-lt"/>
              </a:rPr>
              <a:t>Cable(Earthing conductor)</a:t>
            </a:r>
          </a:p>
        </p:txBody>
      </p:sp>
      <p:sp>
        <p:nvSpPr>
          <p:cNvPr id="57" name="Line 19"/>
          <p:cNvSpPr>
            <a:spLocks noChangeShapeType="1"/>
          </p:cNvSpPr>
          <p:nvPr/>
        </p:nvSpPr>
        <p:spPr bwMode="auto">
          <a:xfrm>
            <a:off x="4953001" y="2583421"/>
            <a:ext cx="685322" cy="29402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 name="Text Box 20"/>
          <p:cNvSpPr txBox="1">
            <a:spLocks noChangeArrowheads="1"/>
          </p:cNvSpPr>
          <p:nvPr/>
        </p:nvSpPr>
        <p:spPr bwMode="auto">
          <a:xfrm>
            <a:off x="5246387" y="3109977"/>
            <a:ext cx="8954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ar-EG" sz="1800" dirty="0">
                <a:latin typeface="+mn-lt"/>
              </a:rPr>
              <a:t>Clamp</a:t>
            </a:r>
            <a:endParaRPr lang="en-US" altLang="ar-EG" sz="2000" dirty="0">
              <a:latin typeface="+mn-lt"/>
            </a:endParaRPr>
          </a:p>
        </p:txBody>
      </p:sp>
      <p:sp>
        <p:nvSpPr>
          <p:cNvPr id="59" name="Line 21"/>
          <p:cNvSpPr>
            <a:spLocks noChangeShapeType="1"/>
          </p:cNvSpPr>
          <p:nvPr/>
        </p:nvSpPr>
        <p:spPr bwMode="auto">
          <a:xfrm>
            <a:off x="6014833" y="3312396"/>
            <a:ext cx="79696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 name="Text Box 22"/>
          <p:cNvSpPr txBox="1">
            <a:spLocks noChangeArrowheads="1"/>
          </p:cNvSpPr>
          <p:nvPr/>
        </p:nvSpPr>
        <p:spPr bwMode="auto">
          <a:xfrm>
            <a:off x="3737113" y="3723988"/>
            <a:ext cx="27398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ar-EG" sz="1800" dirty="0">
                <a:latin typeface="+mn-lt"/>
              </a:rPr>
              <a:t>Rod(Earthing electrode)</a:t>
            </a:r>
          </a:p>
        </p:txBody>
      </p:sp>
      <p:sp>
        <p:nvSpPr>
          <p:cNvPr id="61" name="Line 23"/>
          <p:cNvSpPr>
            <a:spLocks noChangeShapeType="1"/>
          </p:cNvSpPr>
          <p:nvPr/>
        </p:nvSpPr>
        <p:spPr bwMode="auto">
          <a:xfrm>
            <a:off x="6051058" y="3962400"/>
            <a:ext cx="115921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 name="Text Box 24"/>
          <p:cNvSpPr txBox="1">
            <a:spLocks noChangeArrowheads="1"/>
          </p:cNvSpPr>
          <p:nvPr/>
        </p:nvSpPr>
        <p:spPr bwMode="auto">
          <a:xfrm>
            <a:off x="4419600" y="4459448"/>
            <a:ext cx="13740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ar-EG" sz="1800" dirty="0">
                <a:latin typeface="+mn-lt"/>
              </a:rPr>
              <a:t>Rod coupler</a:t>
            </a:r>
          </a:p>
        </p:txBody>
      </p:sp>
      <p:sp>
        <p:nvSpPr>
          <p:cNvPr id="63" name="Line 25"/>
          <p:cNvSpPr>
            <a:spLocks noChangeShapeType="1"/>
          </p:cNvSpPr>
          <p:nvPr/>
        </p:nvSpPr>
        <p:spPr bwMode="auto">
          <a:xfrm>
            <a:off x="5631302" y="4707965"/>
            <a:ext cx="1470295" cy="3159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85465895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defRPr/>
            </a:pPr>
            <a:r>
              <a:rPr lang="en-US" altLang="ar-EG" sz="4000" b="1" u="sng" dirty="0"/>
              <a:t>Earthing tester</a:t>
            </a:r>
          </a:p>
        </p:txBody>
      </p:sp>
      <p:sp>
        <p:nvSpPr>
          <p:cNvPr id="4" name="Slide Number Placeholder 3"/>
          <p:cNvSpPr>
            <a:spLocks noGrp="1"/>
          </p:cNvSpPr>
          <p:nvPr>
            <p:ph type="sldNum" sz="quarter" idx="12"/>
          </p:nvPr>
        </p:nvSpPr>
        <p:spPr/>
        <p:txBody>
          <a:bodyPr/>
          <a:lstStyle/>
          <a:p>
            <a:fld id="{7B35B823-78A6-4AA4-A0F1-2DC210CA05EA}" type="slidenum">
              <a:rPr lang="en-US" smtClean="0"/>
              <a:pPr/>
              <a:t>12</a:t>
            </a:fld>
            <a:endParaRPr lang="en-US" dirty="0"/>
          </a:p>
        </p:txBody>
      </p:sp>
      <p:sp>
        <p:nvSpPr>
          <p:cNvPr id="12" name="Rectangle 2"/>
          <p:cNvSpPr>
            <a:spLocks noChangeArrowheads="1"/>
          </p:cNvSpPr>
          <p:nvPr/>
        </p:nvSpPr>
        <p:spPr bwMode="gray">
          <a:xfrm>
            <a:off x="323850" y="1555750"/>
            <a:ext cx="8515349"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GB" altLang="ar-EG" sz="2800" b="1" dirty="0">
                <a:solidFill>
                  <a:schemeClr val="bg1"/>
                </a:solidFill>
                <a:latin typeface="+mj-lt"/>
              </a:rPr>
              <a:t>Resistivity measurement (wenner method)</a:t>
            </a: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36527" y="1931988"/>
            <a:ext cx="8502672"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defRPr/>
            </a:pPr>
            <a:r>
              <a:rPr lang="en-GB" altLang="ar-EG" dirty="0">
                <a:latin typeface="+mn-lt"/>
              </a:rPr>
              <a:t> Resistivity measurements are performed by using a four wired method</a:t>
            </a:r>
            <a:r>
              <a:rPr lang="en-GB" altLang="ar-EG" dirty="0">
                <a:solidFill>
                  <a:srgbClr val="F6F9FF"/>
                </a:solidFill>
                <a:latin typeface="+mn-lt"/>
              </a:rPr>
              <a:t>.</a:t>
            </a:r>
          </a:p>
          <a:p>
            <a:pPr lvl="1">
              <a:buClr>
                <a:srgbClr val="0070C0"/>
              </a:buClr>
              <a:defRPr/>
            </a:pPr>
            <a:r>
              <a:rPr lang="en-GB" altLang="ar-EG" dirty="0">
                <a:solidFill>
                  <a:schemeClr val="bg2">
                    <a:lumMod val="10000"/>
                  </a:schemeClr>
                </a:solidFill>
                <a:latin typeface="+mn-lt"/>
              </a:rPr>
              <a:t>Used to determine which kind of earthing should be                                                    used, so before placing earth stakes.</a:t>
            </a:r>
            <a:endParaRPr lang="de-DE" altLang="ar-EG" dirty="0">
              <a:solidFill>
                <a:schemeClr val="bg2">
                  <a:lumMod val="10000"/>
                </a:schemeClr>
              </a:solidFill>
              <a:latin typeface="+mn-lt"/>
            </a:endParaRPr>
          </a:p>
          <a:p>
            <a:pPr marL="0" indent="0">
              <a:buNone/>
              <a:defRPr/>
            </a:pPr>
            <a:endParaRPr lang="en-GB" altLang="ar-EG" sz="2000" dirty="0">
              <a:solidFill>
                <a:schemeClr val="bg2">
                  <a:lumMod val="10000"/>
                </a:schemeClr>
              </a:solidFill>
            </a:endParaRPr>
          </a:p>
        </p:txBody>
      </p:sp>
      <p:pic>
        <p:nvPicPr>
          <p:cNvPr id="31" name="Picture 7" descr="Soil resistivity copy"/>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87479" y="3292474"/>
            <a:ext cx="5029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008178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cs typeface="Arial" panose="020B0604020202020204" pitchFamily="34" charset="0"/>
              </a:rPr>
              <a:t>Introduction</a:t>
            </a:r>
            <a:endParaRPr lang="en-US" altLang="en-US" sz="1800" noProof="1">
              <a:cs typeface="Arial" panose="020B0604020202020204" pitchFamily="34" charset="0"/>
            </a:endParaRP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Working principle</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Soil Characterstics &amp; </a:t>
            </a:r>
            <a:r>
              <a:rPr lang="en-GB" altLang="ar-EG" sz="1800" dirty="0">
                <a:latin typeface="+mn-lt"/>
              </a:rPr>
              <a:t>Resistivity Measurement (</a:t>
            </a:r>
            <a:r>
              <a:rPr lang="en-GB" altLang="ar-EG" sz="1800" dirty="0" err="1">
                <a:latin typeface="+mn-lt"/>
              </a:rPr>
              <a:t>Wenner</a:t>
            </a:r>
            <a:r>
              <a:rPr lang="en-GB" altLang="ar-EG" sz="1800" dirty="0">
                <a:latin typeface="+mn-lt"/>
              </a:rPr>
              <a:t> method)</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12</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Types of </a:t>
            </a:r>
            <a:r>
              <a:rPr lang="en-US" altLang="ar-EG" sz="1800" dirty="0">
                <a:latin typeface="+mn-lt"/>
              </a:rPr>
              <a:t>Grounding systems</a:t>
            </a:r>
            <a:r>
              <a:rPr lang="en-US" altLang="ar-EG" sz="1800" noProof="1">
                <a:latin typeface="+mn-lt"/>
              </a:rPr>
              <a:t> </a:t>
            </a:r>
            <a:endParaRPr lang="en-US" altLang="en-US" sz="1800" noProof="1">
              <a:latin typeface="+mn-lt"/>
            </a:endParaRP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cs typeface="Arial" panose="020B0604020202020204" pitchFamily="34" charset="0"/>
              </a:rPr>
              <a:t>Why are </a:t>
            </a:r>
            <a:r>
              <a:rPr lang="en-US" altLang="ar-EG" sz="1800" dirty="0">
                <a:cs typeface="Arial" panose="020B0604020202020204" pitchFamily="34" charset="0"/>
              </a:rPr>
              <a:t>Grounding systems</a:t>
            </a:r>
            <a:r>
              <a:rPr lang="en-US" altLang="ar-EG" sz="1800" noProof="1">
                <a:cs typeface="Arial" panose="020B0604020202020204" pitchFamily="34" charset="0"/>
              </a:rPr>
              <a:t> </a:t>
            </a:r>
            <a:r>
              <a:rPr lang="en-US" altLang="en-US" sz="1800" noProof="1">
                <a:cs typeface="Arial" panose="020B0604020202020204" pitchFamily="34" charset="0"/>
              </a:rPr>
              <a:t>needed?</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51105"/>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907113" y="404099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42047" y="627796"/>
            <a:ext cx="8478956" cy="820003"/>
          </a:xfrm>
        </p:spPr>
        <p:txBody>
          <a:bodyPr>
            <a:normAutofit/>
          </a:bodyPr>
          <a:lstStyle/>
          <a:p>
            <a:pPr lvl="0" algn="ctr">
              <a:defRPr/>
            </a:pPr>
            <a:r>
              <a:rPr lang="en-IN" altLang="en-US" sz="4000" b="1" u="sng" noProof="1">
                <a:cs typeface="Arial" panose="020B0604020202020204" pitchFamily="34" charset="0"/>
              </a:rPr>
              <a:t>Introduction</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
        <p:nvSpPr>
          <p:cNvPr id="1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Grounding system</a:t>
            </a:r>
          </a:p>
        </p:txBody>
      </p:sp>
      <p:sp>
        <p:nvSpPr>
          <p:cNvPr id="13" name="Rectangle 5"/>
          <p:cNvSpPr>
            <a:spLocks noChangeArrowheads="1"/>
          </p:cNvSpPr>
          <p:nvPr/>
        </p:nvSpPr>
        <p:spPr bwMode="gray">
          <a:xfrm>
            <a:off x="323850" y="1987750"/>
            <a:ext cx="8515350" cy="441146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defRPr/>
            </a:pPr>
            <a:r>
              <a:rPr lang="en-US" altLang="ar-EG" dirty="0"/>
              <a:t> </a:t>
            </a:r>
            <a:r>
              <a:rPr lang="en-US" dirty="0">
                <a:latin typeface="+mn-lt"/>
              </a:rPr>
              <a:t>Distribution power systems may be solidly grounded, with one circuit conductor directly connected to an earth grounding electrode system. Alternatively, some amount of electrical impedance may be connected between the distribution system and ground, to limit the current that can flow to earth.</a:t>
            </a:r>
          </a:p>
          <a:p>
            <a:pPr algn="just">
              <a:buClr>
                <a:srgbClr val="0070C0"/>
              </a:buClr>
              <a:defRPr/>
            </a:pPr>
            <a:r>
              <a:rPr lang="en-US" altLang="ar-EG" b="1" dirty="0">
                <a:latin typeface="+mn-lt"/>
              </a:rPr>
              <a:t>The objective of a grounding system are:</a:t>
            </a:r>
          </a:p>
          <a:p>
            <a:pPr lvl="1" algn="just">
              <a:buClr>
                <a:srgbClr val="0070C0"/>
              </a:buClr>
              <a:defRPr/>
            </a:pPr>
            <a:r>
              <a:rPr lang="en-US" altLang="ar-EG" dirty="0">
                <a:latin typeface="+mn-lt"/>
              </a:rPr>
              <a:t>To provide safety to personnel during normal and fault conditions by limiting step and touch potential.</a:t>
            </a:r>
          </a:p>
          <a:p>
            <a:pPr lvl="1" algn="just">
              <a:buClr>
                <a:srgbClr val="0070C0"/>
              </a:buClr>
              <a:defRPr/>
            </a:pPr>
            <a:r>
              <a:rPr lang="en-US" altLang="ar-EG" dirty="0">
                <a:latin typeface="+mn-lt"/>
              </a:rPr>
              <a:t>  To assure correct operation of electrical/electronic devices.</a:t>
            </a:r>
          </a:p>
          <a:p>
            <a:pPr lvl="1" algn="just">
              <a:buClr>
                <a:srgbClr val="0070C0"/>
              </a:buClr>
              <a:defRPr/>
            </a:pPr>
            <a:r>
              <a:rPr lang="en-US" altLang="ar-EG" dirty="0">
                <a:latin typeface="+mn-lt"/>
              </a:rPr>
              <a:t>  To prevent damage to electrical/electronic apparatus.</a:t>
            </a:r>
          </a:p>
          <a:p>
            <a:pPr lvl="1" algn="just">
              <a:buClr>
                <a:srgbClr val="0070C0"/>
              </a:buClr>
              <a:defRPr/>
            </a:pPr>
            <a:r>
              <a:rPr lang="en-US" altLang="ar-EG" dirty="0">
                <a:latin typeface="+mn-lt"/>
              </a:rPr>
              <a:t>  To dissipate lightning strokes.</a:t>
            </a:r>
          </a:p>
          <a:p>
            <a:pPr lvl="1" algn="just">
              <a:buClr>
                <a:srgbClr val="0070C0"/>
              </a:buClr>
              <a:defRPr/>
            </a:pPr>
            <a:r>
              <a:rPr lang="en-US" altLang="ar-EG" dirty="0">
                <a:latin typeface="+mn-lt"/>
              </a:rPr>
              <a:t>  To stabilize voltage during transient conditions and to minimize the probability of flashover during transients.</a:t>
            </a:r>
          </a:p>
          <a:p>
            <a:pPr lvl="1" algn="just">
              <a:buClr>
                <a:srgbClr val="0070C0"/>
              </a:buClr>
              <a:defRPr/>
            </a:pPr>
            <a:r>
              <a:rPr lang="en-US" altLang="ar-EG" dirty="0">
                <a:latin typeface="+mn-lt"/>
              </a:rPr>
              <a:t>  To divert stray RF energy from sensitive audio, video, control, and computer equipment.</a:t>
            </a:r>
          </a:p>
          <a:p>
            <a:pPr algn="just">
              <a:lnSpc>
                <a:spcPct val="95000"/>
              </a:lnSpc>
              <a:spcBef>
                <a:spcPct val="0"/>
              </a:spcBef>
              <a:spcAft>
                <a:spcPct val="15000"/>
              </a:spcAft>
              <a:buClr>
                <a:schemeClr val="accent1"/>
              </a:buClr>
              <a:tabLst>
                <a:tab pos="118745" algn="l"/>
                <a:tab pos="228600" algn="l"/>
              </a:tabLst>
            </a:pPr>
            <a:endParaRPr lang="en-US" dirty="0"/>
          </a:p>
          <a:p>
            <a:pPr algn="just">
              <a:lnSpc>
                <a:spcPct val="95000"/>
              </a:lnSpc>
              <a:spcBef>
                <a:spcPct val="0"/>
              </a:spcBef>
              <a:spcAft>
                <a:spcPct val="15000"/>
              </a:spcAft>
              <a:buClr>
                <a:schemeClr val="accent1"/>
              </a:buClr>
              <a:tabLst>
                <a:tab pos="118745" algn="l"/>
                <a:tab pos="228600" algn="l"/>
              </a:tabLst>
            </a:pPr>
            <a:endParaRPr lang="en-US" dirty="0"/>
          </a:p>
          <a:p>
            <a:pPr algn="just">
              <a:lnSpc>
                <a:spcPct val="95000"/>
              </a:lnSpc>
              <a:spcBef>
                <a:spcPct val="0"/>
              </a:spcBef>
              <a:spcAft>
                <a:spcPct val="15000"/>
              </a:spcAft>
              <a:buClr>
                <a:schemeClr val="accent1"/>
              </a:buClr>
              <a:tabLst>
                <a:tab pos="118745" algn="l"/>
                <a:tab pos="228600" algn="l"/>
              </a:tabLst>
            </a:pPr>
            <a:endParaRPr lang="en-US" dirty="0"/>
          </a:p>
          <a:p>
            <a:pPr algn="just">
              <a:lnSpc>
                <a:spcPct val="95000"/>
              </a:lnSpc>
              <a:spcBef>
                <a:spcPct val="0"/>
              </a:spcBef>
              <a:spcAft>
                <a:spcPct val="15000"/>
              </a:spcAft>
              <a:buClr>
                <a:schemeClr val="accent1"/>
              </a:buClr>
              <a:tabLst>
                <a:tab pos="118745" algn="l"/>
                <a:tab pos="228600" algn="l"/>
              </a:tabLst>
            </a:pPr>
            <a:endParaRPr lang="en-US" dirty="0"/>
          </a:p>
          <a:p>
            <a:pPr algn="just">
              <a:lnSpc>
                <a:spcPct val="95000"/>
              </a:lnSpc>
              <a:spcBef>
                <a:spcPct val="0"/>
              </a:spcBef>
              <a:spcAft>
                <a:spcPct val="15000"/>
              </a:spcAft>
              <a:buClr>
                <a:schemeClr val="accent1"/>
              </a:buClr>
              <a:tabLst>
                <a:tab pos="118745" algn="l"/>
                <a:tab pos="228600" algn="l"/>
              </a:tabLst>
            </a:pPr>
            <a:endParaRPr lang="en-US" dirty="0"/>
          </a:p>
          <a:p>
            <a:pPr algn="just">
              <a:lnSpc>
                <a:spcPct val="95000"/>
              </a:lnSpc>
              <a:spcBef>
                <a:spcPct val="0"/>
              </a:spcBef>
              <a:spcAft>
                <a:spcPct val="15000"/>
              </a:spcAft>
              <a:buClr>
                <a:schemeClr val="accent1"/>
              </a:buClr>
              <a:tabLst>
                <a:tab pos="118745" algn="l"/>
                <a:tab pos="228600" algn="l"/>
              </a:tabLst>
            </a:pPr>
            <a:endParaRPr lang="en-IN" dirty="0"/>
          </a:p>
          <a:p>
            <a:pPr algn="just">
              <a:lnSpc>
                <a:spcPct val="95000"/>
              </a:lnSpc>
              <a:spcBef>
                <a:spcPct val="0"/>
              </a:spcBef>
              <a:spcAft>
                <a:spcPct val="15000"/>
              </a:spcAft>
              <a:buClr>
                <a:schemeClr val="accent1"/>
              </a:buClr>
            </a:pPr>
            <a:endParaRPr lang="en-US" noProof="1">
              <a:latin typeface="+mn-lt"/>
            </a:endParaRPr>
          </a:p>
        </p:txBody>
      </p:sp>
    </p:spTree>
    <p:extLst>
      <p:ext uri="{BB962C8B-B14F-4D97-AF65-F5344CB8AC3E}">
        <p14:creationId xmlns:p14="http://schemas.microsoft.com/office/powerpoint/2010/main" val="115815078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52450" y="679284"/>
            <a:ext cx="8474239" cy="762000"/>
          </a:xfrm>
        </p:spPr>
        <p:txBody>
          <a:bodyPr>
            <a:normAutofit/>
          </a:bodyPr>
          <a:lstStyle/>
          <a:p>
            <a:pPr algn="ctr">
              <a:spcAft>
                <a:spcPct val="20000"/>
              </a:spcAft>
            </a:pPr>
            <a:r>
              <a:rPr lang="en-US" altLang="en-US" sz="4000" b="1" u="sng" noProof="1"/>
              <a:t>Working principle</a:t>
            </a: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
        <p:nvSpPr>
          <p:cNvPr id="1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609600" indent="-609600">
              <a:buNone/>
            </a:pPr>
            <a:r>
              <a:rPr lang="en-US" altLang="ar-EG" sz="2800" b="1" dirty="0">
                <a:solidFill>
                  <a:schemeClr val="bg1"/>
                </a:solidFill>
                <a:latin typeface="+mj-lt"/>
              </a:rPr>
              <a:t>A safe grounding design has two objectives</a:t>
            </a:r>
          </a:p>
        </p:txBody>
      </p:sp>
      <p:sp>
        <p:nvSpPr>
          <p:cNvPr id="7" name="Rectangle 2"/>
          <p:cNvSpPr>
            <a:spLocks noChangeArrowheads="1"/>
          </p:cNvSpPr>
          <p:nvPr/>
        </p:nvSpPr>
        <p:spPr bwMode="gray">
          <a:xfrm>
            <a:off x="344404" y="396240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marL="609600" indent="-609600" defTabSz="801688">
              <a:spcBef>
                <a:spcPct val="20000"/>
              </a:spcBef>
              <a:buFont typeface="Wingdings" panose="05000000000000000000" pitchFamily="2" charset="2"/>
              <a:buNone/>
            </a:pPr>
            <a:r>
              <a:rPr lang="en-US" altLang="ar-EG" sz="2800" b="1" dirty="0">
                <a:solidFill>
                  <a:schemeClr val="bg1"/>
                </a:solidFill>
                <a:latin typeface="+mj-lt"/>
                <a:cs typeface="Arial" panose="020B0604020202020204" pitchFamily="34" charset="0"/>
              </a:rPr>
              <a:t>Why ground at all?</a:t>
            </a:r>
          </a:p>
        </p:txBody>
      </p:sp>
      <p:sp>
        <p:nvSpPr>
          <p:cNvPr id="13" name="Rectangle 5"/>
          <p:cNvSpPr>
            <a:spLocks noChangeArrowheads="1"/>
          </p:cNvSpPr>
          <p:nvPr/>
        </p:nvSpPr>
        <p:spPr bwMode="gray">
          <a:xfrm>
            <a:off x="323850" y="1987750"/>
            <a:ext cx="8515349" cy="1577846"/>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pPr>
            <a:r>
              <a:rPr lang="en-US" altLang="ar-EG" dirty="0">
                <a:latin typeface="+mn-lt"/>
              </a:rPr>
              <a:t> To provide means to carry electric currents into  the  earth   under   normal and       fault  conditions without exceeding any operating and equipment limits or adversely  affecting continuity of service.</a:t>
            </a:r>
          </a:p>
          <a:p>
            <a:pPr>
              <a:buClr>
                <a:srgbClr val="0070C0"/>
              </a:buClr>
            </a:pPr>
            <a:r>
              <a:rPr lang="en-US" altLang="ar-EG" dirty="0">
                <a:latin typeface="+mn-lt"/>
              </a:rPr>
              <a:t> To assure that a person in the vicinity of grounded facilities is not exposed to the danger of critical electric shock.</a:t>
            </a:r>
          </a:p>
        </p:txBody>
      </p:sp>
      <p:sp>
        <p:nvSpPr>
          <p:cNvPr id="6" name="Rectangle 5"/>
          <p:cNvSpPr>
            <a:spLocks noChangeArrowheads="1"/>
          </p:cNvSpPr>
          <p:nvPr/>
        </p:nvSpPr>
        <p:spPr bwMode="gray">
          <a:xfrm>
            <a:off x="341194" y="4338638"/>
            <a:ext cx="8518560" cy="168116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defRPr/>
            </a:pPr>
            <a:r>
              <a:rPr lang="en-US" altLang="ar-EG" dirty="0">
                <a:latin typeface="+mn-lt"/>
              </a:rPr>
              <a:t> Personnel safety first</a:t>
            </a:r>
          </a:p>
          <a:p>
            <a:pPr>
              <a:buClr>
                <a:srgbClr val="0070C0"/>
              </a:buClr>
              <a:defRPr/>
            </a:pPr>
            <a:r>
              <a:rPr lang="en-US" altLang="ar-EG" dirty="0">
                <a:latin typeface="+mn-lt"/>
              </a:rPr>
              <a:t> Equipment protection second</a:t>
            </a:r>
          </a:p>
        </p:txBody>
      </p:sp>
    </p:spTree>
    <p:extLst>
      <p:ext uri="{BB962C8B-B14F-4D97-AF65-F5344CB8AC3E}">
        <p14:creationId xmlns:p14="http://schemas.microsoft.com/office/powerpoint/2010/main" val="322071804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85799"/>
            <a:ext cx="8474239" cy="775891"/>
          </a:xfrm>
        </p:spPr>
        <p:txBody>
          <a:bodyPr>
            <a:normAutofit/>
          </a:bodyPr>
          <a:lstStyle/>
          <a:p>
            <a:pPr algn="ctr">
              <a:spcAft>
                <a:spcPct val="20000"/>
              </a:spcAft>
            </a:pPr>
            <a:r>
              <a:rPr lang="en-US" altLang="en-US" sz="4000" b="1" u="sng" noProof="1"/>
              <a:t>Why are </a:t>
            </a:r>
            <a:r>
              <a:rPr lang="en-US" altLang="ar-EG" sz="4000" b="1" u="sng" dirty="0"/>
              <a:t>grounding systems</a:t>
            </a:r>
            <a:r>
              <a:rPr lang="en-US" altLang="ar-EG" sz="4000" b="1" u="sng" noProof="1"/>
              <a:t> </a:t>
            </a:r>
            <a:r>
              <a:rPr lang="en-US" altLang="en-US" sz="4000" b="1" u="sng" noProof="1"/>
              <a:t>needed ?</a:t>
            </a:r>
            <a:endParaRPr lang="en-IN" altLang="en-US" sz="4000" b="1" u="sng" noProof="1">
              <a:cs typeface="Arial" panose="020B0604020202020204" pitchFamily="34" charset="0"/>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20000"/>
              </a:spcAft>
              <a:buNone/>
            </a:pPr>
            <a:r>
              <a:rPr lang="en-US" altLang="en-US" sz="2800" b="1" noProof="1">
                <a:solidFill>
                  <a:schemeClr val="bg1"/>
                </a:solidFill>
                <a:latin typeface="+mj-lt"/>
              </a:rPr>
              <a:t>Why are </a:t>
            </a:r>
            <a:r>
              <a:rPr lang="en-US" altLang="ar-EG" sz="2800" b="1" dirty="0">
                <a:solidFill>
                  <a:schemeClr val="bg1"/>
                </a:solidFill>
                <a:latin typeface="+mj-lt"/>
              </a:rPr>
              <a:t>grounding systems</a:t>
            </a:r>
            <a:r>
              <a:rPr lang="en-US" altLang="ar-EG" sz="2800" b="1" noProof="1">
                <a:solidFill>
                  <a:schemeClr val="bg1"/>
                </a:solidFill>
                <a:latin typeface="+mj-lt"/>
              </a:rPr>
              <a:t> </a:t>
            </a:r>
            <a:r>
              <a:rPr lang="en-US" altLang="en-US" sz="2800" b="1" noProof="1">
                <a:solidFill>
                  <a:schemeClr val="bg1"/>
                </a:solidFill>
                <a:latin typeface="+mj-lt"/>
              </a:rPr>
              <a:t>needed ?</a:t>
            </a:r>
          </a:p>
        </p:txBody>
      </p:sp>
      <p:sp>
        <p:nvSpPr>
          <p:cNvPr id="5" name="Rectangle 2"/>
          <p:cNvSpPr>
            <a:spLocks noChangeArrowheads="1"/>
          </p:cNvSpPr>
          <p:nvPr/>
        </p:nvSpPr>
        <p:spPr bwMode="gray">
          <a:xfrm>
            <a:off x="386401" y="3888443"/>
            <a:ext cx="8478956"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spcBef>
                <a:spcPct val="20000"/>
              </a:spcBef>
              <a:spcAft>
                <a:spcPct val="20000"/>
              </a:spcAft>
              <a:buFont typeface="Wingdings" panose="05000000000000000000" pitchFamily="2" charset="2"/>
              <a:buNone/>
            </a:pPr>
            <a:r>
              <a:rPr lang="en-US" altLang="ar-EG" sz="2800" b="1" dirty="0">
                <a:solidFill>
                  <a:schemeClr val="bg1"/>
                </a:solidFill>
                <a:latin typeface="+mj-lt"/>
                <a:cs typeface="Arial" panose="020B0604020202020204" pitchFamily="34" charset="0"/>
              </a:rPr>
              <a:t>What are the three main types of grounding ?</a:t>
            </a:r>
          </a:p>
        </p:txBody>
      </p:sp>
      <p:sp>
        <p:nvSpPr>
          <p:cNvPr id="13" name="Rectangle 5"/>
          <p:cNvSpPr>
            <a:spLocks noChangeArrowheads="1"/>
          </p:cNvSpPr>
          <p:nvPr/>
        </p:nvSpPr>
        <p:spPr bwMode="gray">
          <a:xfrm>
            <a:off x="323850" y="1931989"/>
            <a:ext cx="8515349" cy="1497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dirty="0"/>
              <a:t> </a:t>
            </a:r>
            <a:r>
              <a:rPr lang="en-US" dirty="0">
                <a:latin typeface="+mn-lt"/>
              </a:rPr>
              <a:t>One of the most important reasons for grounding electrical currents is that it protects your appliances, your home and everyone in it from surges in electricity. If lightning was to strike or the power was to surge at your place for whatever reason, this produces dangerously high voltages of electricity in your system.</a:t>
            </a:r>
            <a:endParaRPr lang="en-US" noProof="1">
              <a:latin typeface="+mn-lt"/>
            </a:endParaRPr>
          </a:p>
        </p:txBody>
      </p:sp>
      <p:sp>
        <p:nvSpPr>
          <p:cNvPr id="6" name="Rectangle 5"/>
          <p:cNvSpPr>
            <a:spLocks noChangeArrowheads="1"/>
          </p:cNvSpPr>
          <p:nvPr/>
        </p:nvSpPr>
        <p:spPr bwMode="gray">
          <a:xfrm>
            <a:off x="386401" y="4264682"/>
            <a:ext cx="8478956" cy="167891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defRPr/>
            </a:pPr>
            <a:r>
              <a:rPr lang="en-US" altLang="ar-EG" dirty="0"/>
              <a:t> </a:t>
            </a:r>
            <a:r>
              <a:rPr lang="en-US" altLang="ar-EG" dirty="0">
                <a:latin typeface="+mn-lt"/>
              </a:rPr>
              <a:t>The three main types are:</a:t>
            </a:r>
          </a:p>
          <a:p>
            <a:pPr lvl="1">
              <a:buClr>
                <a:srgbClr val="0070C0"/>
              </a:buClr>
              <a:defRPr/>
            </a:pPr>
            <a:r>
              <a:rPr lang="en-US" altLang="ar-EG" dirty="0">
                <a:latin typeface="+mn-lt"/>
              </a:rPr>
              <a:t>Equipment grounding (safety)</a:t>
            </a:r>
          </a:p>
          <a:p>
            <a:pPr lvl="1">
              <a:buClr>
                <a:srgbClr val="0070C0"/>
              </a:buClr>
              <a:defRPr/>
            </a:pPr>
            <a:r>
              <a:rPr lang="en-US" altLang="ar-EG" dirty="0">
                <a:latin typeface="+mn-lt"/>
              </a:rPr>
              <a:t>System grounding</a:t>
            </a:r>
          </a:p>
          <a:p>
            <a:pPr lvl="1">
              <a:buClr>
                <a:srgbClr val="0070C0"/>
              </a:buClr>
              <a:defRPr/>
            </a:pPr>
            <a:r>
              <a:rPr lang="en-US" altLang="ar-EG" dirty="0">
                <a:latin typeface="+mn-lt"/>
              </a:rPr>
              <a:t>Lightning/surge grounding</a:t>
            </a:r>
          </a:p>
        </p:txBody>
      </p:sp>
    </p:spTree>
    <p:extLst>
      <p:ext uri="{BB962C8B-B14F-4D97-AF65-F5344CB8AC3E}">
        <p14:creationId xmlns:p14="http://schemas.microsoft.com/office/powerpoint/2010/main" val="418628527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GB" altLang="ar-EG" sz="4000" b="1" u="sng" dirty="0"/>
              <a:t>Types of grounding systems</a:t>
            </a:r>
          </a:p>
        </p:txBody>
      </p:sp>
      <p:sp>
        <p:nvSpPr>
          <p:cNvPr id="4" name="Slide Number Placeholder 3"/>
          <p:cNvSpPr>
            <a:spLocks noGrp="1"/>
          </p:cNvSpPr>
          <p:nvPr>
            <p:ph type="sldNum" sz="quarter" idx="12"/>
          </p:nvPr>
        </p:nvSpPr>
        <p:spPr/>
        <p:txBody>
          <a:bodyPr/>
          <a:lstStyle/>
          <a:p>
            <a:fld id="{7B35B823-78A6-4AA4-A0F1-2DC210CA05EA}" type="slidenum">
              <a:rPr lang="en-US" smtClean="0"/>
              <a:pPr/>
              <a:t>6</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GB" altLang="ar-EG" sz="2800" b="1" dirty="0">
                <a:solidFill>
                  <a:schemeClr val="bg1"/>
                </a:solidFill>
                <a:latin typeface="+mj-lt"/>
              </a:rPr>
              <a:t>Earth / ground basics</a:t>
            </a: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31811" y="1937675"/>
            <a:ext cx="8507389" cy="429935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Clr>
                <a:srgbClr val="0070C0"/>
              </a:buClr>
            </a:pPr>
            <a:r>
              <a:rPr lang="en-GB" altLang="ar-EG" dirty="0">
                <a:solidFill>
                  <a:schemeClr val="tx1">
                    <a:lumMod val="95000"/>
                    <a:lumOff val="5000"/>
                  </a:schemeClr>
                </a:solidFill>
              </a:rPr>
              <a:t> </a:t>
            </a:r>
            <a:r>
              <a:rPr lang="en-GB" altLang="ar-EG" dirty="0">
                <a:solidFill>
                  <a:schemeClr val="tx1">
                    <a:lumMod val="95000"/>
                    <a:lumOff val="5000"/>
                  </a:schemeClr>
                </a:solidFill>
                <a:latin typeface="+mn-lt"/>
              </a:rPr>
              <a:t>Types of Grounding Systems</a:t>
            </a:r>
          </a:p>
          <a:p>
            <a:pPr lvl="1">
              <a:buClr>
                <a:srgbClr val="0070C0"/>
              </a:buClr>
              <a:defRPr/>
            </a:pPr>
            <a:r>
              <a:rPr lang="en-US" altLang="ar-EG" dirty="0">
                <a:latin typeface="+mn-lt"/>
              </a:rPr>
              <a:t>Many different types available</a:t>
            </a:r>
          </a:p>
          <a:p>
            <a:pPr lvl="1">
              <a:buClr>
                <a:srgbClr val="0070C0"/>
              </a:buClr>
              <a:defRPr/>
            </a:pPr>
            <a:r>
              <a:rPr lang="en-US" altLang="ar-EG" dirty="0">
                <a:latin typeface="+mn-lt"/>
              </a:rPr>
              <a:t>Choice depends on local conditions and required function</a:t>
            </a:r>
          </a:p>
          <a:p>
            <a:pPr lvl="1">
              <a:buClr>
                <a:srgbClr val="0070C0"/>
              </a:buClr>
              <a:defRPr/>
            </a:pPr>
            <a:r>
              <a:rPr lang="en-US" altLang="ar-EG" dirty="0">
                <a:latin typeface="+mn-lt"/>
              </a:rPr>
              <a:t>Simplest form is a single stake</a:t>
            </a:r>
          </a:p>
          <a:p>
            <a:pPr>
              <a:defRPr/>
            </a:pPr>
            <a:endParaRPr lang="en-US" altLang="ar-EG" sz="2200" dirty="0">
              <a:latin typeface="+mn-lt"/>
            </a:endParaRPr>
          </a:p>
          <a:p>
            <a:pPr>
              <a:spcBef>
                <a:spcPct val="0"/>
              </a:spcBef>
              <a:buClr>
                <a:srgbClr val="0070C0"/>
              </a:buClr>
              <a:defRPr/>
            </a:pPr>
            <a:r>
              <a:rPr lang="en-US" altLang="ar-EG" dirty="0">
                <a:solidFill>
                  <a:schemeClr val="tx1">
                    <a:lumMod val="95000"/>
                    <a:lumOff val="5000"/>
                  </a:schemeClr>
                </a:solidFill>
                <a:latin typeface="+mn-lt"/>
              </a:rPr>
              <a:t> Mostly used for:</a:t>
            </a:r>
          </a:p>
          <a:p>
            <a:pPr lvl="1">
              <a:buClr>
                <a:srgbClr val="0070C0"/>
              </a:buClr>
              <a:defRPr/>
            </a:pPr>
            <a:r>
              <a:rPr lang="en-US" altLang="ar-EG" dirty="0">
                <a:latin typeface="+mn-lt"/>
              </a:rPr>
              <a:t>Lightning protection</a:t>
            </a:r>
          </a:p>
          <a:p>
            <a:pPr lvl="1">
              <a:buClr>
                <a:srgbClr val="0070C0"/>
              </a:buClr>
              <a:defRPr/>
            </a:pPr>
            <a:r>
              <a:rPr lang="en-US" altLang="ar-EG" dirty="0">
                <a:latin typeface="+mn-lt"/>
              </a:rPr>
              <a:t>Stand alone structures</a:t>
            </a:r>
          </a:p>
          <a:p>
            <a:pPr lvl="1">
              <a:buClr>
                <a:srgbClr val="0070C0"/>
              </a:buClr>
              <a:defRPr/>
            </a:pPr>
            <a:r>
              <a:rPr lang="en-US" altLang="ar-EG" dirty="0">
                <a:latin typeface="+mn-lt"/>
              </a:rPr>
              <a:t>Back-up for utility ground</a:t>
            </a:r>
          </a:p>
        </p:txBody>
      </p:sp>
      <p:pic>
        <p:nvPicPr>
          <p:cNvPr id="9" name="Picture 1031" descr="Ground Systems - Ro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725" y="3380096"/>
            <a:ext cx="425767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036"/>
          <p:cNvSpPr txBox="1">
            <a:spLocks noChangeArrowheads="1"/>
          </p:cNvSpPr>
          <p:nvPr/>
        </p:nvSpPr>
        <p:spPr bwMode="auto">
          <a:xfrm>
            <a:off x="4276725" y="5438633"/>
            <a:ext cx="425767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GB" altLang="ar-EG" sz="1800" b="1" u="sng" dirty="0">
                <a:solidFill>
                  <a:schemeClr val="tx1">
                    <a:lumMod val="95000"/>
                    <a:lumOff val="5000"/>
                  </a:schemeClr>
                </a:solidFill>
                <a:latin typeface="+mn-lt"/>
              </a:rPr>
              <a:t>Ground rod</a:t>
            </a:r>
          </a:p>
        </p:txBody>
      </p:sp>
    </p:spTree>
    <p:extLst>
      <p:ext uri="{BB962C8B-B14F-4D97-AF65-F5344CB8AC3E}">
        <p14:creationId xmlns:p14="http://schemas.microsoft.com/office/powerpoint/2010/main" val="32412516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GB" altLang="ar-EG" sz="4000" b="1" u="sng" dirty="0"/>
              <a:t>Types of grounding systems</a:t>
            </a:r>
            <a:endParaRPr lang="en-IN" altLang="en-US" sz="4000" b="1" u="sng" noProof="1">
              <a:cs typeface="Arial" panose="020B0604020202020204" pitchFamily="34" charset="0"/>
            </a:endParaRPr>
          </a:p>
        </p:txBody>
      </p:sp>
      <p:sp>
        <p:nvSpPr>
          <p:cNvPr id="4" name="Slide Number Placeholder 3"/>
          <p:cNvSpPr>
            <a:spLocks noGrp="1"/>
          </p:cNvSpPr>
          <p:nvPr>
            <p:ph type="sldNum" sz="quarter" idx="12"/>
          </p:nvPr>
        </p:nvSpPr>
        <p:spPr/>
        <p:txBody>
          <a:bodyPr/>
          <a:lstStyle/>
          <a:p>
            <a:fld id="{7B35B823-78A6-4AA4-A0F1-2DC210CA05EA}" type="slidenum">
              <a:rPr lang="en-US" smtClean="0"/>
              <a:pPr/>
              <a:t>7</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GB" altLang="ar-EG" sz="2800" b="1" dirty="0">
                <a:solidFill>
                  <a:schemeClr val="bg1"/>
                </a:solidFill>
                <a:latin typeface="+mj-lt"/>
              </a:rPr>
              <a:t>Earth / ground basics</a:t>
            </a: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31811" y="1937675"/>
            <a:ext cx="8507389" cy="431300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defRPr/>
            </a:pPr>
            <a:r>
              <a:rPr lang="en-GB" altLang="ar-EG" dirty="0">
                <a:solidFill>
                  <a:schemeClr val="tx1">
                    <a:lumMod val="95000"/>
                    <a:lumOff val="5000"/>
                  </a:schemeClr>
                </a:solidFill>
                <a:latin typeface="+mn-lt"/>
              </a:rPr>
              <a:t> Ground rod group</a:t>
            </a:r>
          </a:p>
          <a:p>
            <a:pPr>
              <a:buClr>
                <a:srgbClr val="0070C0"/>
              </a:buClr>
              <a:defRPr/>
            </a:pPr>
            <a:r>
              <a:rPr lang="en-GB" altLang="ar-EG" dirty="0">
                <a:solidFill>
                  <a:schemeClr val="tx1">
                    <a:lumMod val="95000"/>
                    <a:lumOff val="5000"/>
                  </a:schemeClr>
                </a:solidFill>
                <a:latin typeface="+mn-lt"/>
              </a:rPr>
              <a:t> Typically for lightning protection on larger structures or protection around potential hotspots such as substations.</a:t>
            </a:r>
            <a:endParaRPr lang="en-US" altLang="ar-EG" dirty="0">
              <a:solidFill>
                <a:schemeClr val="tx1">
                  <a:lumMod val="95000"/>
                  <a:lumOff val="5000"/>
                </a:schemeClr>
              </a:solidFill>
              <a:latin typeface="+mn-lt"/>
            </a:endParaRPr>
          </a:p>
        </p:txBody>
      </p:sp>
      <p:pic>
        <p:nvPicPr>
          <p:cNvPr id="11" name="Picture 1034" descr="Ground Systems - Rod Gro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175000"/>
            <a:ext cx="4572000"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035"/>
          <p:cNvSpPr txBox="1">
            <a:spLocks noChangeArrowheads="1"/>
          </p:cNvSpPr>
          <p:nvPr/>
        </p:nvSpPr>
        <p:spPr bwMode="auto">
          <a:xfrm>
            <a:off x="2133600" y="5284882"/>
            <a:ext cx="4572000" cy="369332"/>
          </a:xfrm>
          <a:prstGeom prst="rect">
            <a:avLst/>
          </a:prstGeom>
          <a:noFill/>
          <a:ln>
            <a:noFill/>
          </a:ln>
          <a:effectLst/>
          <a:extLst>
            <a:ext uri="{909E8E84-426E-40DD-AFC4-6F175D3DCCD1}">
              <a14:hiddenFill xmlns:a14="http://schemas.microsoft.com/office/drawing/2010/main">
                <a:solidFill>
                  <a:srgbClr val="0066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GB" altLang="ar-EG" sz="1800" b="1" u="sng" dirty="0">
                <a:solidFill>
                  <a:schemeClr val="tx1">
                    <a:lumMod val="95000"/>
                    <a:lumOff val="5000"/>
                  </a:schemeClr>
                </a:solidFill>
                <a:latin typeface="+mn-lt"/>
              </a:rPr>
              <a:t>Ground rod group</a:t>
            </a:r>
          </a:p>
        </p:txBody>
      </p:sp>
    </p:spTree>
    <p:extLst>
      <p:ext uri="{BB962C8B-B14F-4D97-AF65-F5344CB8AC3E}">
        <p14:creationId xmlns:p14="http://schemas.microsoft.com/office/powerpoint/2010/main" val="382974508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GB" altLang="ar-EG" sz="4000" b="1" u="sng" dirty="0"/>
              <a:t>Types of grounding systems</a:t>
            </a:r>
            <a:endParaRPr lang="en-IN" altLang="en-US" sz="4000" b="1" u="sng" noProof="1">
              <a:cs typeface="Arial" panose="020B0604020202020204" pitchFamily="34" charset="0"/>
            </a:endParaRPr>
          </a:p>
        </p:txBody>
      </p:sp>
      <p:sp>
        <p:nvSpPr>
          <p:cNvPr id="4" name="Slide Number Placeholder 3"/>
          <p:cNvSpPr>
            <a:spLocks noGrp="1"/>
          </p:cNvSpPr>
          <p:nvPr>
            <p:ph type="sldNum" sz="quarter" idx="12"/>
          </p:nvPr>
        </p:nvSpPr>
        <p:spPr/>
        <p:txBody>
          <a:bodyPr/>
          <a:lstStyle/>
          <a:p>
            <a:fld id="{7B35B823-78A6-4AA4-A0F1-2DC210CA05EA}" type="slidenum">
              <a:rPr lang="en-US" smtClean="0"/>
              <a:pPr/>
              <a:t>8</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GB" altLang="ar-EG" sz="2800" b="1" dirty="0">
                <a:solidFill>
                  <a:schemeClr val="bg1"/>
                </a:solidFill>
                <a:latin typeface="+mj-lt"/>
              </a:rPr>
              <a:t>Earth / ground basics</a:t>
            </a: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27547" y="1931990"/>
            <a:ext cx="8511653" cy="4256086"/>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defRPr/>
            </a:pPr>
            <a:r>
              <a:rPr lang="en-GB" altLang="ar-EG" dirty="0">
                <a:solidFill>
                  <a:schemeClr val="tx1">
                    <a:lumMod val="95000"/>
                    <a:lumOff val="5000"/>
                  </a:schemeClr>
                </a:solidFill>
                <a:latin typeface="+mn-lt"/>
              </a:rPr>
              <a:t> For areas where there is rock (or other poor conducting material) fairly closed to the surface ground plates are preferred as they are more effective</a:t>
            </a:r>
            <a:endParaRPr lang="en-US" altLang="ar-EG" dirty="0">
              <a:solidFill>
                <a:schemeClr val="tx1">
                  <a:lumMod val="95000"/>
                  <a:lumOff val="5000"/>
                </a:schemeClr>
              </a:solidFill>
              <a:latin typeface="+mn-lt"/>
            </a:endParaRPr>
          </a:p>
          <a:p>
            <a:pPr algn="just">
              <a:defRPr/>
            </a:pPr>
            <a:endParaRPr lang="en-US" altLang="ar-EG" sz="2200" dirty="0">
              <a:solidFill>
                <a:schemeClr val="tx1">
                  <a:lumMod val="95000"/>
                  <a:lumOff val="5000"/>
                </a:schemeClr>
              </a:solidFill>
            </a:endParaRPr>
          </a:p>
        </p:txBody>
      </p:sp>
      <p:pic>
        <p:nvPicPr>
          <p:cNvPr id="9" name="Picture 3079" descr="Ground Systems - Pla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5525" y="3280982"/>
            <a:ext cx="4572000" cy="2346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3078"/>
          <p:cNvSpPr txBox="1">
            <a:spLocks noChangeArrowheads="1"/>
          </p:cNvSpPr>
          <p:nvPr/>
        </p:nvSpPr>
        <p:spPr bwMode="auto">
          <a:xfrm>
            <a:off x="2295525" y="5715000"/>
            <a:ext cx="4572000" cy="369332"/>
          </a:xfrm>
          <a:prstGeom prst="rect">
            <a:avLst/>
          </a:prstGeom>
          <a:noFill/>
          <a:ln>
            <a:noFill/>
          </a:ln>
          <a:effectLst/>
          <a:extLst>
            <a:ext uri="{909E8E84-426E-40DD-AFC4-6F175D3DCCD1}">
              <a14:hiddenFill xmlns:a14="http://schemas.microsoft.com/office/drawing/2010/main">
                <a:solidFill>
                  <a:srgbClr val="0066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GB" altLang="ar-EG" sz="1800" b="1" u="sng" dirty="0">
                <a:solidFill>
                  <a:schemeClr val="tx1">
                    <a:lumMod val="95000"/>
                    <a:lumOff val="5000"/>
                  </a:schemeClr>
                </a:solidFill>
                <a:latin typeface="+mn-lt"/>
              </a:rPr>
              <a:t>Ground plate</a:t>
            </a:r>
          </a:p>
        </p:txBody>
      </p:sp>
    </p:spTree>
    <p:extLst>
      <p:ext uri="{BB962C8B-B14F-4D97-AF65-F5344CB8AC3E}">
        <p14:creationId xmlns:p14="http://schemas.microsoft.com/office/powerpoint/2010/main" val="64431027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46945" cy="762000"/>
          </a:xfrm>
        </p:spPr>
        <p:txBody>
          <a:bodyPr>
            <a:normAutofit/>
          </a:bodyPr>
          <a:lstStyle/>
          <a:p>
            <a:pPr algn="ctr">
              <a:spcAft>
                <a:spcPct val="20000"/>
              </a:spcAft>
              <a:defRPr/>
            </a:pPr>
            <a:r>
              <a:rPr lang="en-US" altLang="ar-EG" sz="4000" b="1" u="sng" dirty="0"/>
              <a:t>Soil characteristics</a:t>
            </a:r>
          </a:p>
        </p:txBody>
      </p:sp>
      <p:sp>
        <p:nvSpPr>
          <p:cNvPr id="4" name="Slide Number Placeholder 3"/>
          <p:cNvSpPr>
            <a:spLocks noGrp="1"/>
          </p:cNvSpPr>
          <p:nvPr>
            <p:ph type="sldNum" sz="quarter" idx="12"/>
          </p:nvPr>
        </p:nvSpPr>
        <p:spPr/>
        <p:txBody>
          <a:bodyPr/>
          <a:lstStyle/>
          <a:p>
            <a:fld id="{7B35B823-78A6-4AA4-A0F1-2DC210CA05EA}" type="slidenum">
              <a:rPr lang="en-US" smtClean="0"/>
              <a:pPr/>
              <a:t>9</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GB" altLang="ar-EG" dirty="0">
              <a:solidFill>
                <a:schemeClr val="bg1"/>
              </a:solidFill>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23850" y="1931989"/>
            <a:ext cx="8515350" cy="4236799"/>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defRPr/>
            </a:pPr>
            <a:r>
              <a:rPr lang="en-US" altLang="ar-EG" b="1" dirty="0">
                <a:solidFill>
                  <a:schemeClr val="bg2">
                    <a:lumMod val="10000"/>
                  </a:schemeClr>
                </a:solidFill>
                <a:latin typeface="+mn-lt"/>
              </a:rPr>
              <a:t> Soil type</a:t>
            </a:r>
            <a:r>
              <a:rPr lang="en-US" altLang="ar-EG" dirty="0">
                <a:solidFill>
                  <a:schemeClr val="bg2">
                    <a:lumMod val="10000"/>
                  </a:schemeClr>
                </a:solidFill>
                <a:latin typeface="+mn-lt"/>
              </a:rPr>
              <a:t>. Soil resistivity varies widely depending on soil type, from as low as 1 ohmmeter for moist loamy topsoil to almost 10,000 ohm-meters for surface limestone.</a:t>
            </a:r>
          </a:p>
          <a:p>
            <a:pPr algn="just">
              <a:buClr>
                <a:srgbClr val="0070C0"/>
              </a:buClr>
              <a:defRPr/>
            </a:pPr>
            <a:r>
              <a:rPr lang="en-US" altLang="ar-EG" b="1" dirty="0">
                <a:solidFill>
                  <a:schemeClr val="bg2">
                    <a:lumMod val="10000"/>
                  </a:schemeClr>
                </a:solidFill>
                <a:latin typeface="+mn-lt"/>
              </a:rPr>
              <a:t> Moisture content </a:t>
            </a:r>
            <a:r>
              <a:rPr lang="en-US" altLang="ar-EG" dirty="0">
                <a:solidFill>
                  <a:schemeClr val="bg2">
                    <a:lumMod val="10000"/>
                  </a:schemeClr>
                </a:solidFill>
                <a:latin typeface="+mn-lt"/>
              </a:rPr>
              <a:t>is one of the controlling factors in earth resistance because electrical conduction in soil is essentially electrolytic.</a:t>
            </a:r>
          </a:p>
        </p:txBody>
      </p:sp>
    </p:spTree>
    <p:extLst>
      <p:ext uri="{BB962C8B-B14F-4D97-AF65-F5344CB8AC3E}">
        <p14:creationId xmlns:p14="http://schemas.microsoft.com/office/powerpoint/2010/main" val="888136058"/>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6F0180CB-08B1-436B-9799-0C76022FBD6C}">
  <ds:schemaRefs>
    <ds:schemaRef ds:uri="http://www.w3.org/XML/1998/namespace"/>
    <ds:schemaRef ds:uri="http://schemas.microsoft.com/office/infopath/2007/PartnerControls"/>
    <ds:schemaRef ds:uri="http://schemas.microsoft.com/sharepoint/v3/fields"/>
    <ds:schemaRef ds:uri="http://purl.org/dc/terms/"/>
    <ds:schemaRef ds:uri="http://schemas.microsoft.com/office/2006/documentManagement/types"/>
    <ds:schemaRef ds:uri="0f0eb950-47b7-49a7-b2b9-b0c411c9c3b8"/>
    <ds:schemaRef ds:uri="http://schemas.microsoft.com/office/2006/metadata/properties"/>
    <ds:schemaRef ds:uri="http://purl.org/dc/elements/1.1/"/>
    <ds:schemaRef ds:uri="http://schemas.microsoft.com/sharepoint/v3"/>
    <ds:schemaRef ds:uri="http://purl.org/dc/dcmitype/"/>
    <ds:schemaRef ds:uri="http://schemas.openxmlformats.org/package/2006/metadata/core-properties"/>
    <ds:schemaRef ds:uri="B6023AA3-3CEE-413F-91F8-322A2644F388"/>
  </ds:schemaRefs>
</ds:datastoreItem>
</file>

<file path=docProps/app.xml><?xml version="1.0" encoding="utf-8"?>
<Properties xmlns="http://schemas.openxmlformats.org/officeDocument/2006/extended-properties" xmlns:vt="http://schemas.openxmlformats.org/officeDocument/2006/docPropsVTypes">
  <Template>ES-501_BG-002</Template>
  <TotalTime>8150</TotalTime>
  <Words>621</Words>
  <Application>Microsoft Office PowerPoint</Application>
  <PresentationFormat>On-screen Show (4:3)</PresentationFormat>
  <Paragraphs>119</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2_Office Theme</vt:lpstr>
      <vt:lpstr>Grounding systems</vt:lpstr>
      <vt:lpstr>PowerPoint Presentation</vt:lpstr>
      <vt:lpstr>Introduction</vt:lpstr>
      <vt:lpstr>Working principle</vt:lpstr>
      <vt:lpstr>Why are grounding systems needed ?</vt:lpstr>
      <vt:lpstr>Types of grounding systems</vt:lpstr>
      <vt:lpstr>Types of grounding systems</vt:lpstr>
      <vt:lpstr>Types of grounding systems</vt:lpstr>
      <vt:lpstr>Soil characteristics</vt:lpstr>
      <vt:lpstr>Soil characteristics</vt:lpstr>
      <vt:lpstr>Earthing test </vt:lpstr>
      <vt:lpstr>Earthing tester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Grounding system</dc:title>
  <dc:creator>Vikas Bhadauria</dc:creator>
  <cp:lastModifiedBy>abhinav pandey</cp:lastModifiedBy>
  <cp:revision>767</cp:revision>
  <cp:lastPrinted>2014-11-21T06:58:07Z</cp:lastPrinted>
  <dcterms:created xsi:type="dcterms:W3CDTF">2014-04-07T11:41:40Z</dcterms:created>
  <dcterms:modified xsi:type="dcterms:W3CDTF">2025-04-15T13:03:58Z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