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6" r:id="rId5"/>
  </p:sldMasterIdLst>
  <p:notesMasterIdLst>
    <p:notesMasterId r:id="rId20"/>
  </p:notesMasterIdLst>
  <p:sldIdLst>
    <p:sldId id="256" r:id="rId6"/>
    <p:sldId id="329" r:id="rId7"/>
    <p:sldId id="295" r:id="rId8"/>
    <p:sldId id="292" r:id="rId9"/>
    <p:sldId id="296" r:id="rId10"/>
    <p:sldId id="297" r:id="rId11"/>
    <p:sldId id="298" r:id="rId12"/>
    <p:sldId id="299" r:id="rId13"/>
    <p:sldId id="300" r:id="rId14"/>
    <p:sldId id="301" r:id="rId15"/>
    <p:sldId id="302" r:id="rId16"/>
    <p:sldId id="303" r:id="rId17"/>
    <p:sldId id="304" r:id="rId18"/>
    <p:sldId id="305" r:id="rId19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F99CC"/>
    <a:srgbClr val="FFCCFF"/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688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34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D8B4CB-620C-44DC-9CC9-701675A36E1E}" type="datetimeFigureOut">
              <a:rPr lang="en-US" smtClean="0"/>
              <a:t>4/15/2025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5462E2-F543-4B30-B078-C63253CE8CB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11249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5462E2-F543-4B30-B078-C63253CE8CBB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73955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2D257A8-4FA8-460F-9CF5-2A7B7646FBA1}" type="slidenum">
              <a:rPr altLang="en-US"/>
              <a:pPr/>
              <a:t>11</a:t>
            </a:fld>
            <a:endParaRPr lang="en-US" altLang="en-US"/>
          </a:p>
        </p:txBody>
      </p:sp>
      <p:sp>
        <p:nvSpPr>
          <p:cNvPr id="5123" name="Rectangle 7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 anchor="b"/>
          <a:lstStyle>
            <a:lvl1pPr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4110BE61-4897-4F63-9629-779AB7587365}" type="slidenum">
              <a:rPr lang="en-GB" altLang="en-US" sz="1300"/>
              <a:pPr algn="r" eaLnBrk="1" hangingPunct="1"/>
              <a:t>11</a:t>
            </a:fld>
            <a:endParaRPr lang="en-GB" altLang="en-US" sz="1300"/>
          </a:p>
        </p:txBody>
      </p:sp>
      <p:sp>
        <p:nvSpPr>
          <p:cNvPr id="512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512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 lIns="94824" tIns="47416" rIns="94824" bIns="47416"/>
          <a:lstStyle/>
          <a:p>
            <a:pPr eaLnBrk="1" hangingPunct="1"/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28199657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2D257A8-4FA8-460F-9CF5-2A7B7646FBA1}" type="slidenum">
              <a:rPr altLang="en-US"/>
              <a:pPr/>
              <a:t>12</a:t>
            </a:fld>
            <a:endParaRPr lang="en-US" altLang="en-US"/>
          </a:p>
        </p:txBody>
      </p:sp>
      <p:sp>
        <p:nvSpPr>
          <p:cNvPr id="5123" name="Rectangle 7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 anchor="b"/>
          <a:lstStyle>
            <a:lvl1pPr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4110BE61-4897-4F63-9629-779AB7587365}" type="slidenum">
              <a:rPr lang="en-GB" altLang="en-US" sz="1300"/>
              <a:pPr algn="r" eaLnBrk="1" hangingPunct="1"/>
              <a:t>12</a:t>
            </a:fld>
            <a:endParaRPr lang="en-GB" altLang="en-US" sz="1300"/>
          </a:p>
        </p:txBody>
      </p:sp>
      <p:sp>
        <p:nvSpPr>
          <p:cNvPr id="512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512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 lIns="94824" tIns="47416" rIns="94824" bIns="47416"/>
          <a:lstStyle/>
          <a:p>
            <a:pPr eaLnBrk="1" hangingPunct="1"/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15364072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2D257A8-4FA8-460F-9CF5-2A7B7646FBA1}" type="slidenum">
              <a:rPr altLang="en-US"/>
              <a:pPr/>
              <a:t>13</a:t>
            </a:fld>
            <a:endParaRPr lang="en-US" altLang="en-US"/>
          </a:p>
        </p:txBody>
      </p:sp>
      <p:sp>
        <p:nvSpPr>
          <p:cNvPr id="5123" name="Rectangle 7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 anchor="b"/>
          <a:lstStyle>
            <a:lvl1pPr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4110BE61-4897-4F63-9629-779AB7587365}" type="slidenum">
              <a:rPr lang="en-GB" altLang="en-US" sz="1300"/>
              <a:pPr algn="r" eaLnBrk="1" hangingPunct="1"/>
              <a:t>13</a:t>
            </a:fld>
            <a:endParaRPr lang="en-GB" altLang="en-US" sz="1300"/>
          </a:p>
        </p:txBody>
      </p:sp>
      <p:sp>
        <p:nvSpPr>
          <p:cNvPr id="512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512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 lIns="94824" tIns="47416" rIns="94824" bIns="47416"/>
          <a:lstStyle/>
          <a:p>
            <a:pPr eaLnBrk="1" hangingPunct="1"/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21465031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2D257A8-4FA8-460F-9CF5-2A7B7646FBA1}" type="slidenum">
              <a:rPr altLang="en-US"/>
              <a:pPr/>
              <a:t>14</a:t>
            </a:fld>
            <a:endParaRPr lang="en-US" altLang="en-US"/>
          </a:p>
        </p:txBody>
      </p:sp>
      <p:sp>
        <p:nvSpPr>
          <p:cNvPr id="5123" name="Rectangle 7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 anchor="b"/>
          <a:lstStyle>
            <a:lvl1pPr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4110BE61-4897-4F63-9629-779AB7587365}" type="slidenum">
              <a:rPr lang="en-GB" altLang="en-US" sz="1300"/>
              <a:pPr algn="r" eaLnBrk="1" hangingPunct="1"/>
              <a:t>14</a:t>
            </a:fld>
            <a:endParaRPr lang="en-GB" altLang="en-US" sz="1300"/>
          </a:p>
        </p:txBody>
      </p:sp>
      <p:sp>
        <p:nvSpPr>
          <p:cNvPr id="512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512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 lIns="94824" tIns="47416" rIns="94824" bIns="47416"/>
          <a:lstStyle/>
          <a:p>
            <a:pPr eaLnBrk="1" hangingPunct="1"/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18635628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2D257A8-4FA8-460F-9CF5-2A7B7646FBA1}" type="slidenum">
              <a:rPr altLang="en-US"/>
              <a:pPr/>
              <a:t>3</a:t>
            </a:fld>
            <a:endParaRPr lang="en-US" altLang="en-US"/>
          </a:p>
        </p:txBody>
      </p:sp>
      <p:sp>
        <p:nvSpPr>
          <p:cNvPr id="5123" name="Rectangle 7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 anchor="b"/>
          <a:lstStyle>
            <a:lvl1pPr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4110BE61-4897-4F63-9629-779AB7587365}" type="slidenum">
              <a:rPr lang="en-GB" altLang="en-US" sz="1300"/>
              <a:pPr algn="r" eaLnBrk="1" hangingPunct="1"/>
              <a:t>3</a:t>
            </a:fld>
            <a:endParaRPr lang="en-GB" altLang="en-US" sz="1300"/>
          </a:p>
        </p:txBody>
      </p:sp>
      <p:sp>
        <p:nvSpPr>
          <p:cNvPr id="512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512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 lIns="94824" tIns="47416" rIns="94824" bIns="47416"/>
          <a:lstStyle/>
          <a:p>
            <a:pPr eaLnBrk="1" hangingPunct="1"/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33083820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2D257A8-4FA8-460F-9CF5-2A7B7646FBA1}" type="slidenum">
              <a:rPr altLang="en-US"/>
              <a:pPr/>
              <a:t>4</a:t>
            </a:fld>
            <a:endParaRPr lang="en-US" altLang="en-US"/>
          </a:p>
        </p:txBody>
      </p:sp>
      <p:sp>
        <p:nvSpPr>
          <p:cNvPr id="5123" name="Rectangle 7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 anchor="b"/>
          <a:lstStyle>
            <a:lvl1pPr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4110BE61-4897-4F63-9629-779AB7587365}" type="slidenum">
              <a:rPr lang="en-GB" altLang="en-US" sz="1300"/>
              <a:pPr algn="r" eaLnBrk="1" hangingPunct="1"/>
              <a:t>4</a:t>
            </a:fld>
            <a:endParaRPr lang="en-GB" altLang="en-US" sz="1300"/>
          </a:p>
        </p:txBody>
      </p:sp>
      <p:sp>
        <p:nvSpPr>
          <p:cNvPr id="512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512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 lIns="94824" tIns="47416" rIns="94824" bIns="47416"/>
          <a:lstStyle/>
          <a:p>
            <a:pPr eaLnBrk="1" hangingPunct="1"/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33456743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2D257A8-4FA8-460F-9CF5-2A7B7646FBA1}" type="slidenum">
              <a:rPr altLang="en-US"/>
              <a:pPr/>
              <a:t>5</a:t>
            </a:fld>
            <a:endParaRPr lang="en-US" altLang="en-US"/>
          </a:p>
        </p:txBody>
      </p:sp>
      <p:sp>
        <p:nvSpPr>
          <p:cNvPr id="5123" name="Rectangle 7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 anchor="b"/>
          <a:lstStyle>
            <a:lvl1pPr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4110BE61-4897-4F63-9629-779AB7587365}" type="slidenum">
              <a:rPr lang="en-GB" altLang="en-US" sz="1300"/>
              <a:pPr algn="r" eaLnBrk="1" hangingPunct="1"/>
              <a:t>5</a:t>
            </a:fld>
            <a:endParaRPr lang="en-GB" altLang="en-US" sz="1300"/>
          </a:p>
        </p:txBody>
      </p:sp>
      <p:sp>
        <p:nvSpPr>
          <p:cNvPr id="512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512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 lIns="94824" tIns="47416" rIns="94824" bIns="47416"/>
          <a:lstStyle/>
          <a:p>
            <a:pPr eaLnBrk="1" hangingPunct="1"/>
            <a:endParaRPr lang="de-DE" altLang="en-US" dirty="0"/>
          </a:p>
        </p:txBody>
      </p:sp>
    </p:spTree>
    <p:extLst>
      <p:ext uri="{BB962C8B-B14F-4D97-AF65-F5344CB8AC3E}">
        <p14:creationId xmlns:p14="http://schemas.microsoft.com/office/powerpoint/2010/main" val="35753309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2D257A8-4FA8-460F-9CF5-2A7B7646FBA1}" type="slidenum">
              <a:rPr altLang="en-US"/>
              <a:pPr/>
              <a:t>6</a:t>
            </a:fld>
            <a:endParaRPr lang="en-US" altLang="en-US"/>
          </a:p>
        </p:txBody>
      </p:sp>
      <p:sp>
        <p:nvSpPr>
          <p:cNvPr id="5123" name="Rectangle 7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 anchor="b"/>
          <a:lstStyle>
            <a:lvl1pPr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4110BE61-4897-4F63-9629-779AB7587365}" type="slidenum">
              <a:rPr lang="en-GB" altLang="en-US" sz="1300"/>
              <a:pPr algn="r" eaLnBrk="1" hangingPunct="1"/>
              <a:t>6</a:t>
            </a:fld>
            <a:endParaRPr lang="en-GB" altLang="en-US" sz="1300"/>
          </a:p>
        </p:txBody>
      </p:sp>
      <p:sp>
        <p:nvSpPr>
          <p:cNvPr id="512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512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 lIns="94824" tIns="47416" rIns="94824" bIns="47416"/>
          <a:lstStyle/>
          <a:p>
            <a:pPr eaLnBrk="1" hangingPunct="1"/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21962671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2D257A8-4FA8-460F-9CF5-2A7B7646FBA1}" type="slidenum">
              <a:rPr altLang="en-US"/>
              <a:pPr/>
              <a:t>7</a:t>
            </a:fld>
            <a:endParaRPr lang="en-US" altLang="en-US"/>
          </a:p>
        </p:txBody>
      </p:sp>
      <p:sp>
        <p:nvSpPr>
          <p:cNvPr id="5123" name="Rectangle 7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 anchor="b"/>
          <a:lstStyle>
            <a:lvl1pPr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4110BE61-4897-4F63-9629-779AB7587365}" type="slidenum">
              <a:rPr lang="en-GB" altLang="en-US" sz="1300"/>
              <a:pPr algn="r" eaLnBrk="1" hangingPunct="1"/>
              <a:t>7</a:t>
            </a:fld>
            <a:endParaRPr lang="en-GB" altLang="en-US" sz="1300"/>
          </a:p>
        </p:txBody>
      </p:sp>
      <p:sp>
        <p:nvSpPr>
          <p:cNvPr id="512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512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 lIns="94824" tIns="47416" rIns="94824" bIns="47416"/>
          <a:lstStyle/>
          <a:p>
            <a:pPr eaLnBrk="1" hangingPunct="1"/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10162689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2D257A8-4FA8-460F-9CF5-2A7B7646FBA1}" type="slidenum">
              <a:rPr altLang="en-US"/>
              <a:pPr/>
              <a:t>8</a:t>
            </a:fld>
            <a:endParaRPr lang="en-US" altLang="en-US"/>
          </a:p>
        </p:txBody>
      </p:sp>
      <p:sp>
        <p:nvSpPr>
          <p:cNvPr id="5123" name="Rectangle 7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 anchor="b"/>
          <a:lstStyle>
            <a:lvl1pPr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4110BE61-4897-4F63-9629-779AB7587365}" type="slidenum">
              <a:rPr lang="en-GB" altLang="en-US" sz="1300"/>
              <a:pPr algn="r" eaLnBrk="1" hangingPunct="1"/>
              <a:t>8</a:t>
            </a:fld>
            <a:endParaRPr lang="en-GB" altLang="en-US" sz="1300"/>
          </a:p>
        </p:txBody>
      </p:sp>
      <p:sp>
        <p:nvSpPr>
          <p:cNvPr id="512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512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 lIns="94824" tIns="47416" rIns="94824" bIns="47416"/>
          <a:lstStyle/>
          <a:p>
            <a:pPr eaLnBrk="1" hangingPunct="1"/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38948865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2D257A8-4FA8-460F-9CF5-2A7B7646FBA1}" type="slidenum">
              <a:rPr altLang="en-US"/>
              <a:pPr/>
              <a:t>9</a:t>
            </a:fld>
            <a:endParaRPr lang="en-US" altLang="en-US"/>
          </a:p>
        </p:txBody>
      </p:sp>
      <p:sp>
        <p:nvSpPr>
          <p:cNvPr id="5123" name="Rectangle 7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 anchor="b"/>
          <a:lstStyle>
            <a:lvl1pPr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4110BE61-4897-4F63-9629-779AB7587365}" type="slidenum">
              <a:rPr lang="en-GB" altLang="en-US" sz="1300"/>
              <a:pPr algn="r" eaLnBrk="1" hangingPunct="1"/>
              <a:t>9</a:t>
            </a:fld>
            <a:endParaRPr lang="en-GB" altLang="en-US" sz="1300"/>
          </a:p>
        </p:txBody>
      </p:sp>
      <p:sp>
        <p:nvSpPr>
          <p:cNvPr id="512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512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 lIns="94824" tIns="47416" rIns="94824" bIns="47416"/>
          <a:lstStyle/>
          <a:p>
            <a:pPr eaLnBrk="1" hangingPunct="1"/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23391455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2D257A8-4FA8-460F-9CF5-2A7B7646FBA1}" type="slidenum">
              <a:rPr altLang="en-US"/>
              <a:pPr/>
              <a:t>10</a:t>
            </a:fld>
            <a:endParaRPr lang="en-US" altLang="en-US"/>
          </a:p>
        </p:txBody>
      </p:sp>
      <p:sp>
        <p:nvSpPr>
          <p:cNvPr id="5123" name="Rectangle 7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 anchor="b"/>
          <a:lstStyle>
            <a:lvl1pPr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4110BE61-4897-4F63-9629-779AB7587365}" type="slidenum">
              <a:rPr lang="en-GB" altLang="en-US" sz="1300"/>
              <a:pPr algn="r" eaLnBrk="1" hangingPunct="1"/>
              <a:t>10</a:t>
            </a:fld>
            <a:endParaRPr lang="en-GB" altLang="en-US" sz="1300"/>
          </a:p>
        </p:txBody>
      </p:sp>
      <p:sp>
        <p:nvSpPr>
          <p:cNvPr id="512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512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 lIns="94824" tIns="47416" rIns="94824" bIns="47416"/>
          <a:lstStyle/>
          <a:p>
            <a:pPr eaLnBrk="1" hangingPunct="1"/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41050290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D1820E-78B6-3383-2CF2-5221DF80E5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2871D8-87CB-D392-9FEE-781F960BFC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86" indent="0" algn="ctr">
              <a:buNone/>
              <a:defRPr sz="1500"/>
            </a:lvl2pPr>
            <a:lvl3pPr marL="685772" indent="0" algn="ctr">
              <a:buNone/>
              <a:defRPr sz="1350"/>
            </a:lvl3pPr>
            <a:lvl4pPr marL="1028657" indent="0" algn="ctr">
              <a:buNone/>
              <a:defRPr sz="1200"/>
            </a:lvl4pPr>
            <a:lvl5pPr marL="1371543" indent="0" algn="ctr">
              <a:buNone/>
              <a:defRPr sz="1200"/>
            </a:lvl5pPr>
            <a:lvl6pPr marL="1714428" indent="0" algn="ctr">
              <a:buNone/>
              <a:defRPr sz="1200"/>
            </a:lvl6pPr>
            <a:lvl7pPr marL="2057314" indent="0" algn="ctr">
              <a:buNone/>
              <a:defRPr sz="1200"/>
            </a:lvl7pPr>
            <a:lvl8pPr marL="2400199" indent="0" algn="ctr">
              <a:buNone/>
              <a:defRPr sz="1200"/>
            </a:lvl8pPr>
            <a:lvl9pPr marL="2743085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F2C1DF-DF52-523B-73B4-489FB3C28B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3A487-A798-46E0-B5B9-9FF6FE8163A3}" type="datetime1">
              <a:rPr lang="en-US" smtClean="0"/>
              <a:t>4/15/2025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304E5B-8DC7-19AF-E9BC-977203FC0B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9F3A1B-B493-3EDB-62E8-5028B1688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05496" y="6225224"/>
            <a:ext cx="338504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837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5D93EB-FE0B-C71D-359D-020202AB6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3D51CF5-BDA8-F06B-DDED-78D2B79CAD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7AD122-3F5A-8EF6-CD4A-4010B0E82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4C3EF-F143-4718-83DF-272C3F5516D7}" type="datetime1">
              <a:rPr lang="en-US" smtClean="0"/>
              <a:t>4/15/2025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27F7B4-B3D8-9D96-5609-747CDA830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01F86-8172-E22B-BAC4-89B6A476B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92967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0012D9B-2519-2370-9618-5A78F14609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5FA782-8FAC-9BF4-3851-96B499B509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905723-94EA-4607-CD56-8E156697B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3814-DA5A-4571-915B-8B9BD655F180}" type="datetime1">
              <a:rPr lang="en-US" smtClean="0"/>
              <a:t>4/15/2025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4EC165-2CB5-44B8-D4EA-C35F2D07CA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83AE40-C3D4-80C5-F262-98A62D94E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0390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3E2561-6632-0763-5EF6-4DF53D7A0A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A38F9B-93A4-3734-32DF-8E5A84C025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CE78EF3-DF40-3358-3F3F-0FDB3FF25E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145ED-F105-4E53-A618-1848418573FF}" type="datetime1">
              <a:rPr lang="en-US" smtClean="0"/>
              <a:t>4/15/2025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B56E7D-3C86-7A80-EC89-32E3B17DCC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DB720D-4684-C478-B752-9D6733986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86DC1684-6803-8898-51BD-261664D8D8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15988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30B12A-901C-2892-A93F-2E4D4EFD7A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3DE06C-35E9-7ADD-BAAD-09CE8DE82A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9C03EB-43A3-E600-0BF2-701BF6FDAC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6584E-9AC7-4FE4-8DA4-8A22C13F73C3}" type="datetime1">
              <a:rPr lang="en-US" smtClean="0"/>
              <a:t>4/15/2025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ED00BC-0290-17B2-774D-42CE2DE6A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953932-7BE6-2B6D-55B4-9F9BA2629E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3090A-E985-4837-A97A-059404DB2C4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4411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6CC1E4-0A85-251F-06DA-1B175450D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B9C2B3-6ADB-DAB6-0AFC-C0E9A4569A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88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7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4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2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1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19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08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026D38-BA60-461A-9FBA-84FA8D136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6CD0F-264B-42B0-BE62-7976C0D697E4}" type="datetime1">
              <a:rPr lang="en-US" smtClean="0"/>
              <a:t>4/15/2025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65B0B0-A4D4-F1EA-53B3-654C514D25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97797C-283E-D5AC-FCEE-A85DECCC6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77258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AEFC91-7F4B-97D4-6386-E9C78DD90B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4CA9DA-FBDD-4A7F-0324-567F307B0B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25FBEE-C1B9-8970-9527-53E5654419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3BDE79-987C-BB10-65B5-A215C8939D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7FCDD-8523-411C-8792-51DE46A05D36}" type="datetime1">
              <a:rPr lang="en-US" smtClean="0"/>
              <a:t>4/15/2025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12360F-7C31-C1B7-41AA-D20577C71F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09AD67-0F17-142F-5DD6-D3D87DE3A7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4917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828F4D-38F9-48D6-7A32-D93A9E5793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22D81E-0F85-E305-FC65-3ACB885145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4"/>
            <a:ext cx="386834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86" indent="0">
              <a:buNone/>
              <a:defRPr sz="1500" b="1"/>
            </a:lvl2pPr>
            <a:lvl3pPr marL="685772" indent="0">
              <a:buNone/>
              <a:defRPr sz="1350" b="1"/>
            </a:lvl3pPr>
            <a:lvl4pPr marL="1028657" indent="0">
              <a:buNone/>
              <a:defRPr sz="1200" b="1"/>
            </a:lvl4pPr>
            <a:lvl5pPr marL="1371543" indent="0">
              <a:buNone/>
              <a:defRPr sz="1200" b="1"/>
            </a:lvl5pPr>
            <a:lvl6pPr marL="1714428" indent="0">
              <a:buNone/>
              <a:defRPr sz="1200" b="1"/>
            </a:lvl6pPr>
            <a:lvl7pPr marL="2057314" indent="0">
              <a:buNone/>
              <a:defRPr sz="1200" b="1"/>
            </a:lvl7pPr>
            <a:lvl8pPr marL="2400199" indent="0">
              <a:buNone/>
              <a:defRPr sz="1200" b="1"/>
            </a:lvl8pPr>
            <a:lvl9pPr marL="2743085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228691-7062-5603-3B52-59EDC9EFEC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6"/>
            <a:ext cx="386834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CC8348A-8B7D-0DA0-7890-15E9BD589E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4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86" indent="0">
              <a:buNone/>
              <a:defRPr sz="1500" b="1"/>
            </a:lvl2pPr>
            <a:lvl3pPr marL="685772" indent="0">
              <a:buNone/>
              <a:defRPr sz="1350" b="1"/>
            </a:lvl3pPr>
            <a:lvl4pPr marL="1028657" indent="0">
              <a:buNone/>
              <a:defRPr sz="1200" b="1"/>
            </a:lvl4pPr>
            <a:lvl5pPr marL="1371543" indent="0">
              <a:buNone/>
              <a:defRPr sz="1200" b="1"/>
            </a:lvl5pPr>
            <a:lvl6pPr marL="1714428" indent="0">
              <a:buNone/>
              <a:defRPr sz="1200" b="1"/>
            </a:lvl6pPr>
            <a:lvl7pPr marL="2057314" indent="0">
              <a:buNone/>
              <a:defRPr sz="1200" b="1"/>
            </a:lvl7pPr>
            <a:lvl8pPr marL="2400199" indent="0">
              <a:buNone/>
              <a:defRPr sz="1200" b="1"/>
            </a:lvl8pPr>
            <a:lvl9pPr marL="2743085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38EE2A0-EB6C-59E3-6937-FD8C453F7F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6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060D67F-F00D-1EFD-AA0F-083FF9217E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EB709-99D5-4674-BEB6-53C9C009E890}" type="datetime1">
              <a:rPr lang="en-US" smtClean="0"/>
              <a:t>4/15/2025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A5FBCD6-7A10-7155-294A-664C9761A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073C319-53F9-6482-686B-AA37651D5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7798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518E74-A7B4-63C6-910F-0EB7C167D8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776" y="1143000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7EE7FF2-8167-C0E0-2E3C-BCF2153023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14576-BA18-4AB7-8FDF-626ED4FA9D52}" type="datetime1">
              <a:rPr lang="en-US" smtClean="0"/>
              <a:t>4/15/2025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487C8F-2D72-74F0-2A49-B5446A17B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18303B-1F2C-EE01-CA8A-CE8AD3499B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09512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904E3D2-3FC9-45CA-5405-3756935E62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B28F7-AAD9-413B-B5A4-D1D758168A87}" type="datetime1">
              <a:rPr lang="en-US" smtClean="0"/>
              <a:t>4/15/2025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21D6315-3FC6-B82C-3B52-3C48BB7EB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9BA60F-675A-20B3-2B6F-0A43122B5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3090A-E985-4837-A97A-059404DB2C4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BC69148-CBA1-4D1A-A59E-43773479855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848600" y="6721475"/>
            <a:ext cx="914400" cy="914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353990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452E61-A3EF-9E42-0B1F-FEEB39FC8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2" y="457200"/>
            <a:ext cx="294917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26DAE6-A658-B199-5AF3-0752845629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AA3195-9281-E99A-EBB0-798D3CCE34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2" y="2057400"/>
            <a:ext cx="294917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886" indent="0">
              <a:buNone/>
              <a:defRPr sz="1050"/>
            </a:lvl2pPr>
            <a:lvl3pPr marL="685772" indent="0">
              <a:buNone/>
              <a:defRPr sz="900"/>
            </a:lvl3pPr>
            <a:lvl4pPr marL="1028657" indent="0">
              <a:buNone/>
              <a:defRPr sz="750"/>
            </a:lvl4pPr>
            <a:lvl5pPr marL="1371543" indent="0">
              <a:buNone/>
              <a:defRPr sz="750"/>
            </a:lvl5pPr>
            <a:lvl6pPr marL="1714428" indent="0">
              <a:buNone/>
              <a:defRPr sz="750"/>
            </a:lvl6pPr>
            <a:lvl7pPr marL="2057314" indent="0">
              <a:buNone/>
              <a:defRPr sz="750"/>
            </a:lvl7pPr>
            <a:lvl8pPr marL="2400199" indent="0">
              <a:buNone/>
              <a:defRPr sz="750"/>
            </a:lvl8pPr>
            <a:lvl9pPr marL="2743085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148ABA-53B3-DCBD-4767-D8ADAC88C8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7B4CA-BF33-4896-9881-613DE5AA93E2}" type="datetime1">
              <a:rPr lang="en-US" smtClean="0"/>
              <a:t>4/15/2025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5DA508-8A5D-A6B9-3D5A-C4E7D90962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7382A1-DB76-57DB-1065-889E085177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9241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8AB7A7-7422-58BE-BBA5-188FAC2D5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2" y="457200"/>
            <a:ext cx="294917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7B95EEB-20B8-D72B-50B2-C9D4F44E2A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886" indent="0">
              <a:buNone/>
              <a:defRPr sz="2100"/>
            </a:lvl2pPr>
            <a:lvl3pPr marL="685772" indent="0">
              <a:buNone/>
              <a:defRPr sz="1800"/>
            </a:lvl3pPr>
            <a:lvl4pPr marL="1028657" indent="0">
              <a:buNone/>
              <a:defRPr sz="1500"/>
            </a:lvl4pPr>
            <a:lvl5pPr marL="1371543" indent="0">
              <a:buNone/>
              <a:defRPr sz="1500"/>
            </a:lvl5pPr>
            <a:lvl6pPr marL="1714428" indent="0">
              <a:buNone/>
              <a:defRPr sz="1500"/>
            </a:lvl6pPr>
            <a:lvl7pPr marL="2057314" indent="0">
              <a:buNone/>
              <a:defRPr sz="1500"/>
            </a:lvl7pPr>
            <a:lvl8pPr marL="2400199" indent="0">
              <a:buNone/>
              <a:defRPr sz="1500"/>
            </a:lvl8pPr>
            <a:lvl9pPr marL="2743085" indent="0">
              <a:buNone/>
              <a:defRPr sz="15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A12144-859E-A31E-3325-FC6AABD73F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2" y="2057400"/>
            <a:ext cx="294917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886" indent="0">
              <a:buNone/>
              <a:defRPr sz="1050"/>
            </a:lvl2pPr>
            <a:lvl3pPr marL="685772" indent="0">
              <a:buNone/>
              <a:defRPr sz="900"/>
            </a:lvl3pPr>
            <a:lvl4pPr marL="1028657" indent="0">
              <a:buNone/>
              <a:defRPr sz="750"/>
            </a:lvl4pPr>
            <a:lvl5pPr marL="1371543" indent="0">
              <a:buNone/>
              <a:defRPr sz="750"/>
            </a:lvl5pPr>
            <a:lvl6pPr marL="1714428" indent="0">
              <a:buNone/>
              <a:defRPr sz="750"/>
            </a:lvl6pPr>
            <a:lvl7pPr marL="2057314" indent="0">
              <a:buNone/>
              <a:defRPr sz="750"/>
            </a:lvl7pPr>
            <a:lvl8pPr marL="2400199" indent="0">
              <a:buNone/>
              <a:defRPr sz="750"/>
            </a:lvl8pPr>
            <a:lvl9pPr marL="2743085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1FB938-8E4B-F29A-5825-82330C84F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5044E-51CD-4661-BB6B-71D980C8DF80}" type="datetime1">
              <a:rPr lang="en-US" smtClean="0"/>
              <a:t>4/15/2025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B957EF-F853-C20E-5333-FF125287EC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723E03-EF2D-7F36-0BCD-8F1C0801F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45179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about:blank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BF8EBBF6-E734-C19D-48AE-D7437B22DB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88" b="28007"/>
          <a:stretch/>
        </p:blipFill>
        <p:spPr bwMode="auto">
          <a:xfrm>
            <a:off x="6910783" y="58232"/>
            <a:ext cx="1673513" cy="62280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0AD7F2B-3871-6F65-BEE1-3FB72F8CF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C6998B-C3FA-CDCD-5C13-9EB605FA2F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C5691C-22D7-D18F-C35C-A0983DB8B2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3DCDB9-5F67-4763-9E9C-EBAFA8986288}" type="datetime1">
              <a:rPr lang="en-US" smtClean="0"/>
              <a:t>4/15/2025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9605BF-829A-67B6-F27A-A9FEAAEC7F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B54527-AC69-5C02-EE70-DE73742E7C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05496" y="6201094"/>
            <a:ext cx="3385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5C0A7CB-1C7B-1860-E93C-3D6ECC6327D5}"/>
              </a:ext>
            </a:extLst>
          </p:cNvPr>
          <p:cNvCxnSpPr>
            <a:cxnSpLocks/>
          </p:cNvCxnSpPr>
          <p:nvPr userDrawn="1"/>
        </p:nvCxnSpPr>
        <p:spPr>
          <a:xfrm>
            <a:off x="636487" y="698107"/>
            <a:ext cx="788670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F701876A-00F6-4935-2E8A-969A10C7C9D1}"/>
              </a:ext>
            </a:extLst>
          </p:cNvPr>
          <p:cNvSpPr/>
          <p:nvPr userDrawn="1"/>
        </p:nvSpPr>
        <p:spPr>
          <a:xfrm>
            <a:off x="0" y="6590348"/>
            <a:ext cx="9144000" cy="2676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23" dirty="0"/>
              <a:t>Build World-Class Food Factories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B35615C3-E9AC-AFF6-D2A8-43F0F90C7521}"/>
              </a:ext>
            </a:extLst>
          </p:cNvPr>
          <p:cNvSpPr txBox="1">
            <a:spLocks/>
          </p:cNvSpPr>
          <p:nvPr userDrawn="1"/>
        </p:nvSpPr>
        <p:spPr>
          <a:xfrm>
            <a:off x="628650" y="58232"/>
            <a:ext cx="3417341" cy="639875"/>
          </a:xfrm>
          <a:prstGeom prst="rect">
            <a:avLst/>
          </a:prstGeom>
        </p:spPr>
        <p:txBody>
          <a:bodyPr vert="horz" lIns="63305" tIns="31652" rIns="63305" bIns="31652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62" b="1" dirty="0"/>
              <a:t>PMG Engineering Private Limited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108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End-to-End Engineering Company in Food Industry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108" b="0" i="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15"/>
              </a:rPr>
              <a:t>info@pmg.engineering</a:t>
            </a:r>
            <a:r>
              <a:rPr lang="en-US" sz="1108" b="0" i="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| </a:t>
            </a:r>
            <a:r>
              <a:rPr lang="en-US" sz="1108" b="0" i="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15"/>
              </a:rPr>
              <a:t>www.pmg.engineering</a:t>
            </a:r>
            <a:endParaRPr lang="en-US" sz="1108" b="0" i="0" u="non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8594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  <p:sldLayoutId id="2147483808" r:id="rId12"/>
  </p:sldLayoutIdLst>
  <p:hf hdr="0" ftr="0" dt="0"/>
  <p:txStyles>
    <p:titleStyle>
      <a:lvl1pPr algn="l" defTabSz="685772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3" indent="-171443" algn="l" defTabSz="685772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28" indent="-171443" algn="l" defTabSz="68577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14" indent="-171443" algn="l" defTabSz="68577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00" indent="-171443" algn="l" defTabSz="68577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2985" indent="-171443" algn="l" defTabSz="68577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871" indent="-171443" algn="l" defTabSz="68577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57" indent="-171443" algn="l" defTabSz="68577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43" indent="-171443" algn="l" defTabSz="68577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28" indent="-171443" algn="l" defTabSz="68577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7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6" algn="l" defTabSz="68577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72" algn="l" defTabSz="68577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57" algn="l" defTabSz="68577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43" algn="l" defTabSz="68577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28" algn="l" defTabSz="68577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14" algn="l" defTabSz="68577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99" algn="l" defTabSz="68577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85" algn="l" defTabSz="68577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36" y="1524000"/>
            <a:ext cx="7863437" cy="762000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n-US" sz="4000" b="1" dirty="0">
                <a:latin typeface="+mn-lt"/>
              </a:rPr>
              <a:t>HT Lightning </a:t>
            </a:r>
            <a:r>
              <a:rPr lang="en-US" sz="4000" b="1" dirty="0" err="1">
                <a:latin typeface="+mn-lt"/>
              </a:rPr>
              <a:t>Arresstor</a:t>
            </a:r>
            <a:endParaRPr lang="en-US" sz="4000" b="1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5B823-78A6-4AA4-A0F1-2DC210CA05EA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3" name="Picture 2" descr="Image result for HT LIGHTNING ARRESTO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561" y="2514600"/>
            <a:ext cx="7885711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14875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598" y="609600"/>
            <a:ext cx="8151813" cy="946150"/>
          </a:xfrm>
        </p:spPr>
        <p:txBody>
          <a:bodyPr>
            <a:normAutofit/>
          </a:bodyPr>
          <a:lstStyle/>
          <a:p>
            <a:pPr algn="ctr"/>
            <a:r>
              <a:rPr lang="en-US" altLang="en-US" sz="4000" b="1" u="sng" noProof="1">
                <a:cs typeface="Arial" panose="020B0604020202020204" pitchFamily="34" charset="0"/>
              </a:rPr>
              <a:t>Types of lightening arrestors</a:t>
            </a:r>
            <a:endParaRPr lang="en-US" altLang="en-US" sz="4000" b="1" u="sng" noProof="1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5B823-78A6-4AA4-A0F1-2DC210CA05EA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4110" name="Picture 6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496"/>
          <a:stretch>
            <a:fillRect/>
          </a:stretch>
        </p:blipFill>
        <p:spPr bwMode="auto">
          <a:xfrm>
            <a:off x="285750" y="3443287"/>
            <a:ext cx="692150" cy="344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11" name="Picture 6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496"/>
          <a:stretch>
            <a:fillRect/>
          </a:stretch>
        </p:blipFill>
        <p:spPr bwMode="auto">
          <a:xfrm>
            <a:off x="285750" y="2581275"/>
            <a:ext cx="692150" cy="344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12" name="Picture 6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496"/>
          <a:stretch>
            <a:fillRect/>
          </a:stretch>
        </p:blipFill>
        <p:spPr bwMode="auto">
          <a:xfrm>
            <a:off x="285750" y="4321175"/>
            <a:ext cx="692150" cy="344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13" name="Picture 6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496"/>
          <a:stretch>
            <a:fillRect/>
          </a:stretch>
        </p:blipFill>
        <p:spPr bwMode="auto">
          <a:xfrm>
            <a:off x="285750" y="5194300"/>
            <a:ext cx="692150" cy="344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14" name="Picture 6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496"/>
          <a:stretch>
            <a:fillRect/>
          </a:stretch>
        </p:blipFill>
        <p:spPr bwMode="auto">
          <a:xfrm>
            <a:off x="324300" y="1665287"/>
            <a:ext cx="692150" cy="344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Rectangle 2"/>
          <p:cNvSpPr>
            <a:spLocks noChangeArrowheads="1"/>
          </p:cNvSpPr>
          <p:nvPr/>
        </p:nvSpPr>
        <p:spPr bwMode="gray">
          <a:xfrm>
            <a:off x="323850" y="1555750"/>
            <a:ext cx="8515350" cy="376238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bg1"/>
            </a:solidFill>
            <a:miter lim="800000"/>
            <a:headEnd/>
            <a:tailEnd/>
          </a:ln>
          <a:effectLst>
            <a:outerShdw dist="53882" dir="2700000" algn="ctr" rotWithShape="0">
              <a:srgbClr val="B2B2B2"/>
            </a:outerShdw>
          </a:effectLst>
        </p:spPr>
        <p:txBody>
          <a:bodyPr lIns="288000" tIns="0" rIns="0" bIns="0" anchor="ctr"/>
          <a:lstStyle>
            <a:lvl1pPr defTabSz="801688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80168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801688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80168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801688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8016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8016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8016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8016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n-US" sz="2800" b="1" noProof="1">
                <a:solidFill>
                  <a:schemeClr val="bg1"/>
                </a:solidFill>
                <a:latin typeface="+mj-lt"/>
              </a:rPr>
              <a:t>Major types of arrestors for outdoor applications </a:t>
            </a:r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gray">
          <a:xfrm>
            <a:off x="327546" y="1931988"/>
            <a:ext cx="8511654" cy="4316412"/>
          </a:xfrm>
          <a:prstGeom prst="rect">
            <a:avLst/>
          </a:prstGeom>
          <a:gradFill rotWithShape="1">
            <a:gsLst>
              <a:gs pos="0">
                <a:srgbClr val="F0F0F0"/>
              </a:gs>
              <a:gs pos="100000">
                <a:srgbClr val="FFFFFF"/>
              </a:gs>
            </a:gsLst>
            <a:lin ang="5400000" scaled="1"/>
          </a:gradFill>
          <a:ln w="19050">
            <a:solidFill>
              <a:schemeClr val="bg1"/>
            </a:solidFill>
            <a:miter lim="800000"/>
            <a:headEnd/>
            <a:tailEnd/>
          </a:ln>
          <a:effectLst>
            <a:outerShdw dist="53882" dir="2700000" algn="ctr" rotWithShape="0">
              <a:srgbClr val="B2B2B2"/>
            </a:outerShdw>
          </a:effectLst>
        </p:spPr>
        <p:txBody>
          <a:bodyPr lIns="108000" tIns="108000" rIns="144000" bIns="72000"/>
          <a:lstStyle>
            <a:lvl1pPr marL="190500" indent="-1905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5000"/>
              </a:lnSpc>
              <a:spcBef>
                <a:spcPct val="0"/>
              </a:spcBef>
              <a:spcAft>
                <a:spcPct val="15000"/>
              </a:spcAft>
              <a:buClr>
                <a:schemeClr val="accent1"/>
              </a:buClr>
            </a:pPr>
            <a:r>
              <a:rPr lang="en-US" b="1" noProof="1">
                <a:latin typeface="+mn-lt"/>
              </a:rPr>
              <a:t> Multi gap arrester</a:t>
            </a:r>
          </a:p>
          <a:p>
            <a:pPr lvl="1">
              <a:lnSpc>
                <a:spcPct val="95000"/>
              </a:lnSpc>
              <a:spcBef>
                <a:spcPct val="0"/>
              </a:spcBef>
              <a:spcAft>
                <a:spcPct val="15000"/>
              </a:spcAft>
              <a:buClr>
                <a:schemeClr val="accent1"/>
              </a:buClr>
            </a:pPr>
            <a:r>
              <a:rPr lang="en-US" dirty="0">
                <a:latin typeface="+mn-lt"/>
              </a:rPr>
              <a:t>It consists a series of small metal cylinder insulated from one another and separated by an air gap.</a:t>
            </a:r>
          </a:p>
          <a:p>
            <a:pPr lvl="1">
              <a:lnSpc>
                <a:spcPct val="95000"/>
              </a:lnSpc>
              <a:spcBef>
                <a:spcPct val="0"/>
              </a:spcBef>
              <a:spcAft>
                <a:spcPct val="15000"/>
              </a:spcAft>
              <a:buClr>
                <a:schemeClr val="accent1"/>
              </a:buClr>
            </a:pPr>
            <a:r>
              <a:rPr lang="en-US" dirty="0">
                <a:latin typeface="+mn-lt"/>
              </a:rPr>
              <a:t>The first and the last of the series is connected to ground. The number of gaps required depends on the line voltage.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endParaRPr lang="en-US" noProof="1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7039" y="3783086"/>
            <a:ext cx="4349921" cy="2033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504757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598" y="609600"/>
            <a:ext cx="8151813" cy="946150"/>
          </a:xfrm>
        </p:spPr>
        <p:txBody>
          <a:bodyPr>
            <a:normAutofit/>
          </a:bodyPr>
          <a:lstStyle/>
          <a:p>
            <a:pPr algn="ctr"/>
            <a:r>
              <a:rPr lang="en-US" altLang="en-US" sz="4000" b="1" u="sng" noProof="1">
                <a:cs typeface="Arial" panose="020B0604020202020204" pitchFamily="34" charset="0"/>
              </a:rPr>
              <a:t>Types of lightening arrestors</a:t>
            </a:r>
            <a:endParaRPr lang="en-US" altLang="en-US" sz="4000" b="1" u="sng" noProof="1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5B823-78A6-4AA4-A0F1-2DC210CA05EA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22" name="Rectangle 2"/>
          <p:cNvSpPr>
            <a:spLocks noChangeArrowheads="1"/>
          </p:cNvSpPr>
          <p:nvPr/>
        </p:nvSpPr>
        <p:spPr bwMode="gray">
          <a:xfrm>
            <a:off x="323850" y="1555750"/>
            <a:ext cx="8515350" cy="376238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bg1"/>
            </a:solidFill>
            <a:miter lim="800000"/>
            <a:headEnd/>
            <a:tailEnd/>
          </a:ln>
          <a:effectLst>
            <a:outerShdw dist="53882" dir="2700000" algn="ctr" rotWithShape="0">
              <a:srgbClr val="B2B2B2"/>
            </a:outerShdw>
          </a:effectLst>
        </p:spPr>
        <p:txBody>
          <a:bodyPr lIns="288000" tIns="0" rIns="0" bIns="0" anchor="ctr"/>
          <a:lstStyle>
            <a:lvl1pPr defTabSz="801688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80168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801688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80168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801688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8016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8016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8016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8016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2800" b="1" noProof="1">
                <a:solidFill>
                  <a:schemeClr val="bg1"/>
                </a:solidFill>
                <a:latin typeface="+mj-lt"/>
              </a:rPr>
              <a:t>Major types of arrestors for outdoor applications </a:t>
            </a:r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gray">
          <a:xfrm>
            <a:off x="323850" y="1931988"/>
            <a:ext cx="8515350" cy="4316412"/>
          </a:xfrm>
          <a:prstGeom prst="rect">
            <a:avLst/>
          </a:prstGeom>
          <a:gradFill rotWithShape="1">
            <a:gsLst>
              <a:gs pos="0">
                <a:srgbClr val="F0F0F0"/>
              </a:gs>
              <a:gs pos="100000">
                <a:srgbClr val="FFFFFF"/>
              </a:gs>
            </a:gsLst>
            <a:lin ang="5400000" scaled="1"/>
          </a:gradFill>
          <a:ln w="19050">
            <a:solidFill>
              <a:schemeClr val="bg1"/>
            </a:solidFill>
            <a:miter lim="800000"/>
            <a:headEnd/>
            <a:tailEnd/>
          </a:ln>
          <a:effectLst>
            <a:outerShdw dist="53882" dir="2700000" algn="ctr" rotWithShape="0">
              <a:srgbClr val="B2B2B2"/>
            </a:outerShdw>
          </a:effectLst>
        </p:spPr>
        <p:txBody>
          <a:bodyPr lIns="108000" tIns="108000" rIns="144000" bIns="72000"/>
          <a:lstStyle>
            <a:lvl1pPr marL="190500" indent="-1905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5000"/>
              </a:lnSpc>
              <a:spcBef>
                <a:spcPct val="0"/>
              </a:spcBef>
              <a:spcAft>
                <a:spcPct val="15000"/>
              </a:spcAft>
              <a:buClr>
                <a:schemeClr val="accent1"/>
              </a:buClr>
            </a:pPr>
            <a:r>
              <a:rPr lang="en-US" b="1" noProof="1">
                <a:latin typeface="+mn-lt"/>
              </a:rPr>
              <a:t> Expulsion type lightning arrester</a:t>
            </a:r>
          </a:p>
          <a:p>
            <a:pPr lvl="1">
              <a:lnSpc>
                <a:spcPct val="95000"/>
              </a:lnSpc>
              <a:spcBef>
                <a:spcPct val="0"/>
              </a:spcBef>
              <a:spcAft>
                <a:spcPct val="15000"/>
              </a:spcAft>
              <a:buClr>
                <a:schemeClr val="accent1"/>
              </a:buClr>
            </a:pPr>
            <a:r>
              <a:rPr lang="en-US" dirty="0">
                <a:latin typeface="+mn-lt"/>
              </a:rPr>
              <a:t>It is an improvement over the rod gap in that it seals the flow of power frequency follows the current. </a:t>
            </a:r>
          </a:p>
          <a:p>
            <a:pPr lvl="1">
              <a:lnSpc>
                <a:spcPct val="95000"/>
              </a:lnSpc>
              <a:spcBef>
                <a:spcPct val="0"/>
              </a:spcBef>
              <a:spcAft>
                <a:spcPct val="15000"/>
              </a:spcAft>
              <a:buClr>
                <a:schemeClr val="accent1"/>
              </a:buClr>
            </a:pPr>
            <a:r>
              <a:rPr lang="en-US" dirty="0">
                <a:latin typeface="+mn-lt"/>
              </a:rPr>
              <a:t>This arrester consists of a tube made up of fiber which is very effective, isolating spark gap and an interrupting spark gap inside the fiber tube.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endParaRPr lang="en-US" noProof="1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4650" y="3363699"/>
            <a:ext cx="3333750" cy="288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818775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598" y="609600"/>
            <a:ext cx="8151813" cy="946150"/>
          </a:xfrm>
        </p:spPr>
        <p:txBody>
          <a:bodyPr>
            <a:normAutofit/>
          </a:bodyPr>
          <a:lstStyle/>
          <a:p>
            <a:pPr algn="ctr"/>
            <a:r>
              <a:rPr lang="en-US" altLang="en-US" sz="4000" b="1" u="sng" noProof="1">
                <a:cs typeface="Arial" panose="020B0604020202020204" pitchFamily="34" charset="0"/>
              </a:rPr>
              <a:t>Types of lightening arrestors</a:t>
            </a:r>
            <a:endParaRPr lang="en-US" altLang="en-US" sz="4000" b="1" u="sng" noProof="1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5B823-78A6-4AA4-A0F1-2DC210CA05EA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4110" name="Picture 6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496"/>
          <a:stretch>
            <a:fillRect/>
          </a:stretch>
        </p:blipFill>
        <p:spPr bwMode="auto">
          <a:xfrm>
            <a:off x="285750" y="3443287"/>
            <a:ext cx="692150" cy="344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11" name="Picture 6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496"/>
          <a:stretch>
            <a:fillRect/>
          </a:stretch>
        </p:blipFill>
        <p:spPr bwMode="auto">
          <a:xfrm>
            <a:off x="285750" y="2581275"/>
            <a:ext cx="692150" cy="344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12" name="Picture 6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496"/>
          <a:stretch>
            <a:fillRect/>
          </a:stretch>
        </p:blipFill>
        <p:spPr bwMode="auto">
          <a:xfrm>
            <a:off x="285750" y="4321175"/>
            <a:ext cx="692150" cy="344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13" name="Picture 6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496"/>
          <a:stretch>
            <a:fillRect/>
          </a:stretch>
        </p:blipFill>
        <p:spPr bwMode="auto">
          <a:xfrm>
            <a:off x="285750" y="5194300"/>
            <a:ext cx="692150" cy="344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Rectangle 2"/>
          <p:cNvSpPr>
            <a:spLocks noChangeArrowheads="1"/>
          </p:cNvSpPr>
          <p:nvPr/>
        </p:nvSpPr>
        <p:spPr bwMode="gray">
          <a:xfrm>
            <a:off x="323850" y="1555750"/>
            <a:ext cx="8515350" cy="432000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bg1"/>
            </a:solidFill>
            <a:miter lim="800000"/>
            <a:headEnd/>
            <a:tailEnd/>
          </a:ln>
          <a:effectLst>
            <a:outerShdw dist="53882" dir="2700000" algn="ctr" rotWithShape="0">
              <a:srgbClr val="B2B2B2"/>
            </a:outerShdw>
          </a:effectLst>
        </p:spPr>
        <p:txBody>
          <a:bodyPr lIns="288000" tIns="0" rIns="0" bIns="0" anchor="ctr"/>
          <a:lstStyle>
            <a:lvl1pPr defTabSz="801688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80168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801688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80168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801688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8016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8016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8016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8016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2800" b="1" noProof="1">
                <a:solidFill>
                  <a:schemeClr val="bg1"/>
                </a:solidFill>
                <a:latin typeface="+mj-lt"/>
              </a:rPr>
              <a:t>Major types of arrestors for outdoor applications </a:t>
            </a:r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gray">
          <a:xfrm>
            <a:off x="323850" y="1987750"/>
            <a:ext cx="8515350" cy="4260650"/>
          </a:xfrm>
          <a:prstGeom prst="rect">
            <a:avLst/>
          </a:prstGeom>
          <a:gradFill rotWithShape="1">
            <a:gsLst>
              <a:gs pos="0">
                <a:srgbClr val="F0F0F0"/>
              </a:gs>
              <a:gs pos="100000">
                <a:srgbClr val="FFFFFF"/>
              </a:gs>
            </a:gsLst>
            <a:lin ang="5400000" scaled="1"/>
          </a:gradFill>
          <a:ln w="19050">
            <a:solidFill>
              <a:schemeClr val="bg1"/>
            </a:solidFill>
            <a:miter lim="800000"/>
            <a:headEnd/>
            <a:tailEnd/>
          </a:ln>
          <a:effectLst>
            <a:outerShdw dist="53882" dir="2700000" algn="ctr" rotWithShape="0">
              <a:srgbClr val="B2B2B2"/>
            </a:outerShdw>
          </a:effectLst>
        </p:spPr>
        <p:txBody>
          <a:bodyPr lIns="108000" tIns="108000" rIns="144000" bIns="72000"/>
          <a:lstStyle>
            <a:lvl1pPr marL="190500" indent="-1905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lnSpc>
                <a:spcPct val="95000"/>
              </a:lnSpc>
              <a:spcBef>
                <a:spcPct val="0"/>
              </a:spcBef>
              <a:spcAft>
                <a:spcPct val="15000"/>
              </a:spcAft>
              <a:buClr>
                <a:schemeClr val="accent1"/>
              </a:buClr>
            </a:pPr>
            <a:r>
              <a:rPr lang="en-US" b="1" noProof="1">
                <a:latin typeface="+mn-lt"/>
              </a:rPr>
              <a:t> Valve type lightning arrester</a:t>
            </a:r>
          </a:p>
          <a:p>
            <a:pPr lvl="1" algn="just">
              <a:lnSpc>
                <a:spcPct val="95000"/>
              </a:lnSpc>
              <a:spcBef>
                <a:spcPct val="0"/>
              </a:spcBef>
              <a:spcAft>
                <a:spcPct val="15000"/>
              </a:spcAft>
              <a:buClr>
                <a:schemeClr val="accent1"/>
              </a:buClr>
            </a:pPr>
            <a:r>
              <a:rPr lang="en-US" dirty="0">
                <a:latin typeface="+mn-lt"/>
              </a:rPr>
              <a:t>Such type of resistor is called nonlinear diverter. </a:t>
            </a:r>
          </a:p>
          <a:p>
            <a:pPr lvl="1" algn="just">
              <a:lnSpc>
                <a:spcPct val="95000"/>
              </a:lnSpc>
              <a:spcBef>
                <a:spcPct val="0"/>
              </a:spcBef>
              <a:spcAft>
                <a:spcPct val="15000"/>
              </a:spcAft>
              <a:buClr>
                <a:schemeClr val="accent1"/>
              </a:buClr>
            </a:pPr>
            <a:r>
              <a:rPr lang="en-US" dirty="0">
                <a:latin typeface="+mn-lt"/>
              </a:rPr>
              <a:t>It consists of a divided spark gap in series with a resistance element having the nonlinear characteristic.</a:t>
            </a:r>
          </a:p>
          <a:p>
            <a:pPr lvl="1" algn="just">
              <a:lnSpc>
                <a:spcPct val="95000"/>
              </a:lnSpc>
              <a:spcBef>
                <a:spcPct val="0"/>
              </a:spcBef>
              <a:spcAft>
                <a:spcPct val="15000"/>
              </a:spcAft>
              <a:buClr>
                <a:schemeClr val="accent1"/>
              </a:buClr>
            </a:pPr>
            <a:r>
              <a:rPr lang="en-US" dirty="0">
                <a:latin typeface="+mn-lt"/>
              </a:rPr>
              <a:t>The divided spark gap consists of some identical elements coupled in series. </a:t>
            </a:r>
          </a:p>
          <a:p>
            <a:pPr lvl="1" algn="just">
              <a:lnSpc>
                <a:spcPct val="95000"/>
              </a:lnSpc>
              <a:spcBef>
                <a:spcPct val="0"/>
              </a:spcBef>
              <a:spcAft>
                <a:spcPct val="15000"/>
              </a:spcAft>
              <a:buClr>
                <a:schemeClr val="accent1"/>
              </a:buClr>
            </a:pPr>
            <a:r>
              <a:rPr lang="en-US" dirty="0">
                <a:latin typeface="+mn-lt"/>
              </a:rPr>
              <a:t>Each of them consists two electrodes with the pre-ionization device. Between each element, a grading resistor of high ohmic value is connected in parallel.</a:t>
            </a:r>
          </a:p>
          <a:p>
            <a:pPr lvl="1" algn="just">
              <a:lnSpc>
                <a:spcPct val="95000"/>
              </a:lnSpc>
              <a:spcBef>
                <a:spcPct val="0"/>
              </a:spcBef>
              <a:spcAft>
                <a:spcPct val="15000"/>
              </a:spcAft>
              <a:buClr>
                <a:schemeClr val="accent1"/>
              </a:buClr>
            </a:pPr>
            <a:r>
              <a:rPr lang="en-US" dirty="0">
                <a:latin typeface="+mn-lt"/>
              </a:rPr>
              <a:t>During the slow voltage variations, there is no sparks-over across the gap. But when the rapid change in voltage occurs, the potential is no longer evenly graded across the series gap.</a:t>
            </a:r>
          </a:p>
          <a:p>
            <a:pPr marL="457200" lvl="1" indent="0" algn="just">
              <a:lnSpc>
                <a:spcPct val="95000"/>
              </a:lnSpc>
              <a:spcBef>
                <a:spcPct val="0"/>
              </a:spcBef>
              <a:spcAft>
                <a:spcPct val="15000"/>
              </a:spcAft>
              <a:buClr>
                <a:schemeClr val="accent1"/>
              </a:buClr>
              <a:buNone/>
            </a:pP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endParaRPr lang="en-US" noProof="1"/>
          </a:p>
        </p:txBody>
      </p:sp>
    </p:spTree>
    <p:extLst>
      <p:ext uri="{BB962C8B-B14F-4D97-AF65-F5344CB8AC3E}">
        <p14:creationId xmlns:p14="http://schemas.microsoft.com/office/powerpoint/2010/main" val="1543189708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598" y="609600"/>
            <a:ext cx="8151813" cy="946150"/>
          </a:xfrm>
        </p:spPr>
        <p:txBody>
          <a:bodyPr>
            <a:normAutofit/>
          </a:bodyPr>
          <a:lstStyle/>
          <a:p>
            <a:pPr algn="ctr"/>
            <a:r>
              <a:rPr lang="en-US" altLang="en-US" sz="4000" b="1" u="sng" noProof="1">
                <a:cs typeface="Arial" panose="020B0604020202020204" pitchFamily="34" charset="0"/>
              </a:rPr>
              <a:t>Types of lightening arrestors</a:t>
            </a:r>
            <a:endParaRPr lang="en-US" altLang="en-US" sz="4000" b="1" u="sng" noProof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5B823-78A6-4AA4-A0F1-2DC210CA05EA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4110" name="Picture 6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496"/>
          <a:stretch>
            <a:fillRect/>
          </a:stretch>
        </p:blipFill>
        <p:spPr bwMode="auto">
          <a:xfrm>
            <a:off x="285750" y="3443287"/>
            <a:ext cx="692150" cy="344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11" name="Picture 6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496"/>
          <a:stretch>
            <a:fillRect/>
          </a:stretch>
        </p:blipFill>
        <p:spPr bwMode="auto">
          <a:xfrm>
            <a:off x="285750" y="2581275"/>
            <a:ext cx="692150" cy="344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12" name="Picture 6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496"/>
          <a:stretch>
            <a:fillRect/>
          </a:stretch>
        </p:blipFill>
        <p:spPr bwMode="auto">
          <a:xfrm>
            <a:off x="285750" y="4321175"/>
            <a:ext cx="692150" cy="344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13" name="Picture 6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496"/>
          <a:stretch>
            <a:fillRect/>
          </a:stretch>
        </p:blipFill>
        <p:spPr bwMode="auto">
          <a:xfrm>
            <a:off x="285750" y="5194300"/>
            <a:ext cx="692150" cy="344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14" name="Picture 6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496"/>
          <a:stretch>
            <a:fillRect/>
          </a:stretch>
        </p:blipFill>
        <p:spPr bwMode="auto">
          <a:xfrm>
            <a:off x="324300" y="1665287"/>
            <a:ext cx="692150" cy="344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Rectangle 2"/>
          <p:cNvSpPr>
            <a:spLocks noChangeArrowheads="1"/>
          </p:cNvSpPr>
          <p:nvPr/>
        </p:nvSpPr>
        <p:spPr bwMode="gray">
          <a:xfrm>
            <a:off x="323850" y="1555750"/>
            <a:ext cx="8515350" cy="376238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bg1"/>
            </a:solidFill>
            <a:miter lim="800000"/>
            <a:headEnd/>
            <a:tailEnd/>
          </a:ln>
          <a:effectLst>
            <a:outerShdw dist="53882" dir="2700000" algn="ctr" rotWithShape="0">
              <a:srgbClr val="B2B2B2"/>
            </a:outerShdw>
          </a:effectLst>
        </p:spPr>
        <p:txBody>
          <a:bodyPr lIns="288000" tIns="0" rIns="0" bIns="0" anchor="ctr"/>
          <a:lstStyle>
            <a:lvl1pPr defTabSz="801688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80168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801688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80168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801688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8016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8016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8016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8016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2800" b="1" noProof="1">
                <a:solidFill>
                  <a:schemeClr val="bg1"/>
                </a:solidFill>
                <a:latin typeface="+mj-lt"/>
              </a:rPr>
              <a:t>Major types of arrestors for outdoor applications </a:t>
            </a:r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gray">
          <a:xfrm>
            <a:off x="323850" y="1931988"/>
            <a:ext cx="8515350" cy="4316412"/>
          </a:xfrm>
          <a:prstGeom prst="rect">
            <a:avLst/>
          </a:prstGeom>
          <a:gradFill rotWithShape="1">
            <a:gsLst>
              <a:gs pos="0">
                <a:srgbClr val="F0F0F0"/>
              </a:gs>
              <a:gs pos="100000">
                <a:srgbClr val="FFFFFF"/>
              </a:gs>
            </a:gsLst>
            <a:lin ang="5400000" scaled="1"/>
          </a:gradFill>
          <a:ln w="19050">
            <a:solidFill>
              <a:schemeClr val="bg1"/>
            </a:solidFill>
            <a:miter lim="800000"/>
            <a:headEnd/>
            <a:tailEnd/>
          </a:ln>
          <a:effectLst>
            <a:outerShdw dist="53882" dir="2700000" algn="ctr" rotWithShape="0">
              <a:srgbClr val="B2B2B2"/>
            </a:outerShdw>
          </a:effectLst>
        </p:spPr>
        <p:txBody>
          <a:bodyPr lIns="108000" tIns="108000" rIns="144000" bIns="72000"/>
          <a:lstStyle>
            <a:lvl1pPr marL="190500" indent="-1905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5000"/>
              </a:lnSpc>
              <a:spcBef>
                <a:spcPct val="0"/>
              </a:spcBef>
              <a:spcAft>
                <a:spcPct val="15000"/>
              </a:spcAft>
              <a:buClr>
                <a:schemeClr val="accent1"/>
              </a:buClr>
            </a:pPr>
            <a:r>
              <a:rPr lang="en-US" b="1" noProof="1"/>
              <a:t> Valve type lightning arrester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endParaRPr lang="en-US" noProof="1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8" y="2386012"/>
            <a:ext cx="3810000" cy="370998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2386012"/>
            <a:ext cx="1905000" cy="3709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986692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598" y="609600"/>
            <a:ext cx="8151813" cy="946150"/>
          </a:xfrm>
        </p:spPr>
        <p:txBody>
          <a:bodyPr>
            <a:normAutofit/>
          </a:bodyPr>
          <a:lstStyle/>
          <a:p>
            <a:pPr algn="ctr"/>
            <a:r>
              <a:rPr lang="en-US" altLang="en-US" sz="4000" b="1" u="sng" noProof="1">
                <a:cs typeface="Arial" panose="020B0604020202020204" pitchFamily="34" charset="0"/>
              </a:rPr>
              <a:t>Applications</a:t>
            </a:r>
            <a:endParaRPr lang="en-US" altLang="en-US" sz="4000" b="1" u="sng" noProof="1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5B823-78A6-4AA4-A0F1-2DC210CA05EA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4110" name="Picture 6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496"/>
          <a:stretch>
            <a:fillRect/>
          </a:stretch>
        </p:blipFill>
        <p:spPr bwMode="auto">
          <a:xfrm>
            <a:off x="285750" y="3443287"/>
            <a:ext cx="692150" cy="344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11" name="Picture 6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496"/>
          <a:stretch>
            <a:fillRect/>
          </a:stretch>
        </p:blipFill>
        <p:spPr bwMode="auto">
          <a:xfrm>
            <a:off x="285750" y="2581275"/>
            <a:ext cx="692150" cy="344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12" name="Picture 6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496"/>
          <a:stretch>
            <a:fillRect/>
          </a:stretch>
        </p:blipFill>
        <p:spPr bwMode="auto">
          <a:xfrm>
            <a:off x="285750" y="4321175"/>
            <a:ext cx="692150" cy="344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13" name="Picture 6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496"/>
          <a:stretch>
            <a:fillRect/>
          </a:stretch>
        </p:blipFill>
        <p:spPr bwMode="auto">
          <a:xfrm>
            <a:off x="285750" y="5194300"/>
            <a:ext cx="692150" cy="344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Rectangle 2"/>
          <p:cNvSpPr>
            <a:spLocks noChangeArrowheads="1"/>
          </p:cNvSpPr>
          <p:nvPr/>
        </p:nvSpPr>
        <p:spPr bwMode="gray">
          <a:xfrm>
            <a:off x="323850" y="1555750"/>
            <a:ext cx="8515350" cy="376238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bg1"/>
            </a:solidFill>
            <a:miter lim="800000"/>
            <a:headEnd/>
            <a:tailEnd/>
          </a:ln>
          <a:effectLst>
            <a:outerShdw dist="53882" dir="2700000" algn="ctr" rotWithShape="0">
              <a:srgbClr val="B2B2B2"/>
            </a:outerShdw>
          </a:effectLst>
        </p:spPr>
        <p:txBody>
          <a:bodyPr lIns="288000" tIns="0" rIns="0" bIns="0" anchor="ctr"/>
          <a:lstStyle>
            <a:lvl1pPr defTabSz="801688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80168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801688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80168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801688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8016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8016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8016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8016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2800" b="1" noProof="1">
                <a:solidFill>
                  <a:schemeClr val="bg1"/>
                </a:solidFill>
                <a:latin typeface="+mj-lt"/>
              </a:rPr>
              <a:t>Major areas of application </a:t>
            </a:r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gray">
          <a:xfrm>
            <a:off x="327546" y="1931988"/>
            <a:ext cx="8511654" cy="4316412"/>
          </a:xfrm>
          <a:prstGeom prst="rect">
            <a:avLst/>
          </a:prstGeom>
          <a:gradFill rotWithShape="1">
            <a:gsLst>
              <a:gs pos="0">
                <a:srgbClr val="F0F0F0"/>
              </a:gs>
              <a:gs pos="100000">
                <a:srgbClr val="FFFFFF"/>
              </a:gs>
            </a:gsLst>
            <a:lin ang="5400000" scaled="1"/>
          </a:gradFill>
          <a:ln w="19050">
            <a:solidFill>
              <a:schemeClr val="bg1"/>
            </a:solidFill>
            <a:miter lim="800000"/>
            <a:headEnd/>
            <a:tailEnd/>
          </a:ln>
          <a:effectLst>
            <a:outerShdw dist="53882" dir="2700000" algn="ctr" rotWithShape="0">
              <a:srgbClr val="B2B2B2"/>
            </a:outerShdw>
          </a:effectLst>
        </p:spPr>
        <p:txBody>
          <a:bodyPr lIns="108000" tIns="108000" rIns="144000" bIns="72000"/>
          <a:lstStyle>
            <a:lvl1pPr marL="190500" indent="-1905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lnSpc>
                <a:spcPct val="95000"/>
              </a:lnSpc>
              <a:spcBef>
                <a:spcPct val="0"/>
              </a:spcBef>
              <a:spcAft>
                <a:spcPct val="15000"/>
              </a:spcAft>
              <a:buClr>
                <a:schemeClr val="accent1"/>
              </a:buClr>
            </a:pPr>
            <a:r>
              <a:rPr lang="en-US" dirty="0">
                <a:latin typeface="+mn-lt"/>
              </a:rPr>
              <a:t> Protection of AIS and GIS substation equipment</a:t>
            </a:r>
          </a:p>
          <a:p>
            <a:pPr algn="just">
              <a:lnSpc>
                <a:spcPct val="95000"/>
              </a:lnSpc>
              <a:spcBef>
                <a:spcPct val="0"/>
              </a:spcBef>
              <a:spcAft>
                <a:spcPct val="15000"/>
              </a:spcAft>
              <a:buClr>
                <a:schemeClr val="accent1"/>
              </a:buClr>
            </a:pPr>
            <a:r>
              <a:rPr lang="en-US" dirty="0">
                <a:latin typeface="+mn-lt"/>
              </a:rPr>
              <a:t> HVDC protection</a:t>
            </a:r>
          </a:p>
          <a:p>
            <a:pPr algn="just">
              <a:lnSpc>
                <a:spcPct val="95000"/>
              </a:lnSpc>
              <a:spcBef>
                <a:spcPct val="0"/>
              </a:spcBef>
              <a:spcAft>
                <a:spcPct val="15000"/>
              </a:spcAft>
              <a:buClr>
                <a:schemeClr val="accent1"/>
              </a:buClr>
            </a:pPr>
            <a:r>
              <a:rPr lang="en-US" dirty="0">
                <a:latin typeface="+mn-lt"/>
              </a:rPr>
              <a:t> Protection of series capacitor banks</a:t>
            </a:r>
          </a:p>
          <a:p>
            <a:pPr algn="just">
              <a:lnSpc>
                <a:spcPct val="95000"/>
              </a:lnSpc>
              <a:spcBef>
                <a:spcPct val="0"/>
              </a:spcBef>
              <a:spcAft>
                <a:spcPct val="15000"/>
              </a:spcAft>
              <a:buClr>
                <a:schemeClr val="accent1"/>
              </a:buClr>
            </a:pPr>
            <a:r>
              <a:rPr lang="en-US" dirty="0">
                <a:latin typeface="+mn-lt"/>
              </a:rPr>
              <a:t> Protection of cables</a:t>
            </a:r>
          </a:p>
          <a:p>
            <a:pPr algn="just">
              <a:lnSpc>
                <a:spcPct val="95000"/>
              </a:lnSpc>
              <a:spcBef>
                <a:spcPct val="0"/>
              </a:spcBef>
              <a:spcAft>
                <a:spcPct val="15000"/>
              </a:spcAft>
              <a:buClr>
                <a:schemeClr val="accent1"/>
              </a:buClr>
            </a:pPr>
            <a:r>
              <a:rPr lang="en-US" dirty="0">
                <a:latin typeface="+mn-lt"/>
              </a:rPr>
              <a:t> Protection of transmission lines</a:t>
            </a:r>
          </a:p>
          <a:p>
            <a:pPr algn="just">
              <a:lnSpc>
                <a:spcPct val="95000"/>
              </a:lnSpc>
              <a:spcBef>
                <a:spcPct val="0"/>
              </a:spcBef>
              <a:spcAft>
                <a:spcPct val="15000"/>
              </a:spcAft>
              <a:buClr>
                <a:schemeClr val="accent1"/>
              </a:buClr>
            </a:pPr>
            <a:r>
              <a:rPr lang="en-US" dirty="0">
                <a:latin typeface="+mn-lt"/>
              </a:rPr>
              <a:t> Polluted areas and areas with high seismic activities</a:t>
            </a:r>
          </a:p>
          <a:p>
            <a:pPr marL="0" indent="0" algn="just">
              <a:lnSpc>
                <a:spcPct val="95000"/>
              </a:lnSpc>
              <a:spcBef>
                <a:spcPct val="0"/>
              </a:spcBef>
              <a:spcAft>
                <a:spcPct val="15000"/>
              </a:spcAft>
              <a:buClr>
                <a:schemeClr val="accent1"/>
              </a:buClr>
              <a:buNone/>
            </a:pPr>
            <a:endParaRPr lang="en-US" dirty="0"/>
          </a:p>
          <a:p>
            <a:pPr algn="just">
              <a:lnSpc>
                <a:spcPct val="95000"/>
              </a:lnSpc>
              <a:spcBef>
                <a:spcPct val="0"/>
              </a:spcBef>
              <a:spcAft>
                <a:spcPct val="15000"/>
              </a:spcAft>
              <a:buClr>
                <a:schemeClr val="accent1"/>
              </a:buClr>
              <a:buFont typeface="Wingdings" panose="05000000000000000000" pitchFamily="2" charset="2"/>
              <a:buChar char="ü"/>
            </a:pPr>
            <a:r>
              <a:rPr lang="en-US" b="1" dirty="0">
                <a:latin typeface="+mn-lt"/>
              </a:rPr>
              <a:t>Reference Standard: The designs are type tested according to the IEC 60099-4 , ANSI/IEEEC62.11 and comply with customer specific standards.</a:t>
            </a:r>
          </a:p>
          <a:p>
            <a:pPr marL="0" indent="0" algn="just">
              <a:lnSpc>
                <a:spcPct val="95000"/>
              </a:lnSpc>
              <a:spcBef>
                <a:spcPct val="0"/>
              </a:spcBef>
              <a:spcAft>
                <a:spcPct val="15000"/>
              </a:spcAft>
              <a:buClr>
                <a:schemeClr val="accent1"/>
              </a:buClr>
              <a:buNone/>
            </a:pPr>
            <a:endParaRPr lang="en-US" dirty="0"/>
          </a:p>
          <a:p>
            <a:pPr marL="0" indent="0" algn="just">
              <a:lnSpc>
                <a:spcPct val="95000"/>
              </a:lnSpc>
              <a:spcBef>
                <a:spcPct val="0"/>
              </a:spcBef>
              <a:spcAft>
                <a:spcPct val="15000"/>
              </a:spcAft>
              <a:buClr>
                <a:schemeClr val="accent1"/>
              </a:buClr>
              <a:buNone/>
            </a:pP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endParaRPr lang="en-US" noProof="1"/>
          </a:p>
        </p:txBody>
      </p:sp>
    </p:spTree>
    <p:extLst>
      <p:ext uri="{BB962C8B-B14F-4D97-AF65-F5344CB8AC3E}">
        <p14:creationId xmlns:p14="http://schemas.microsoft.com/office/powerpoint/2010/main" val="3835041935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4">
            <a:extLst>
              <a:ext uri="{FF2B5EF4-FFF2-40B4-BE49-F238E27FC236}">
                <a16:creationId xmlns:a16="http://schemas.microsoft.com/office/drawing/2014/main" id="{CFE456BC-B5F6-53A3-400E-B01EAA0FA7E0}"/>
              </a:ext>
            </a:extLst>
          </p:cNvPr>
          <p:cNvSpPr>
            <a:spLocks noChangeArrowheads="1"/>
          </p:cNvSpPr>
          <p:nvPr/>
        </p:nvSpPr>
        <p:spPr bwMode="gray">
          <a:xfrm>
            <a:off x="643369" y="2062316"/>
            <a:ext cx="279156" cy="280255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/>
            <a:r>
              <a:rPr lang="en-US" altLang="en-US" b="1" noProof="1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6" name="Rectangle 65">
            <a:extLst>
              <a:ext uri="{FF2B5EF4-FFF2-40B4-BE49-F238E27FC236}">
                <a16:creationId xmlns:a16="http://schemas.microsoft.com/office/drawing/2014/main" id="{8FB5E8DF-76B9-D9E6-825E-298959CD2045}"/>
              </a:ext>
            </a:extLst>
          </p:cNvPr>
          <p:cNvSpPr>
            <a:spLocks noChangeArrowheads="1"/>
          </p:cNvSpPr>
          <p:nvPr/>
        </p:nvSpPr>
        <p:spPr bwMode="gray">
          <a:xfrm>
            <a:off x="1015656" y="2036844"/>
            <a:ext cx="6756744" cy="305727"/>
          </a:xfrm>
          <a:prstGeom prst="rect">
            <a:avLst/>
          </a:prstGeom>
          <a:gradFill rotWithShape="1">
            <a:gsLst>
              <a:gs pos="0">
                <a:srgbClr val="EAEAEA"/>
              </a:gs>
              <a:gs pos="100000">
                <a:srgbClr val="EAEAEA">
                  <a:gamma/>
                  <a:tint val="0"/>
                  <a:invGamma/>
                </a:srgbClr>
              </a:gs>
            </a:gsLst>
            <a:lin ang="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24615" tIns="24923" rIns="24923" bIns="24923" anchor="ctr"/>
          <a:lstStyle/>
          <a:p>
            <a:pPr>
              <a:spcAft>
                <a:spcPct val="20000"/>
              </a:spcAft>
            </a:pPr>
            <a:r>
              <a:rPr lang="en-US" altLang="en-US" sz="1800" noProof="1">
                <a:cs typeface="Arial" panose="020B0604020202020204" pitchFamily="34" charset="0"/>
              </a:rPr>
              <a:t>Lightening Arrestor</a:t>
            </a:r>
          </a:p>
        </p:txBody>
      </p:sp>
      <p:sp>
        <p:nvSpPr>
          <p:cNvPr id="8" name="Rectangle 66">
            <a:extLst>
              <a:ext uri="{FF2B5EF4-FFF2-40B4-BE49-F238E27FC236}">
                <a16:creationId xmlns:a16="http://schemas.microsoft.com/office/drawing/2014/main" id="{CF1A204C-341E-1D15-1FFD-01E17DEEBA54}"/>
              </a:ext>
            </a:extLst>
          </p:cNvPr>
          <p:cNvSpPr>
            <a:spLocks noChangeArrowheads="1"/>
          </p:cNvSpPr>
          <p:nvPr/>
        </p:nvSpPr>
        <p:spPr bwMode="gray">
          <a:xfrm>
            <a:off x="650258" y="2485055"/>
            <a:ext cx="279156" cy="280255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/>
            <a:r>
              <a:rPr lang="en-US" altLang="en-US" b="1" noProof="1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9" name="Rectangle 67">
            <a:extLst>
              <a:ext uri="{FF2B5EF4-FFF2-40B4-BE49-F238E27FC236}">
                <a16:creationId xmlns:a16="http://schemas.microsoft.com/office/drawing/2014/main" id="{36C08432-A16F-D282-72DC-B131619BB97E}"/>
              </a:ext>
            </a:extLst>
          </p:cNvPr>
          <p:cNvSpPr>
            <a:spLocks noChangeArrowheads="1"/>
          </p:cNvSpPr>
          <p:nvPr/>
        </p:nvSpPr>
        <p:spPr bwMode="gray">
          <a:xfrm>
            <a:off x="1015656" y="2442583"/>
            <a:ext cx="6756744" cy="305727"/>
          </a:xfrm>
          <a:prstGeom prst="rect">
            <a:avLst/>
          </a:prstGeom>
          <a:gradFill rotWithShape="1">
            <a:gsLst>
              <a:gs pos="0">
                <a:srgbClr val="EAEAEA"/>
              </a:gs>
              <a:gs pos="100000">
                <a:srgbClr val="EAEAEA">
                  <a:gamma/>
                  <a:tint val="0"/>
                  <a:invGamma/>
                </a:srgbClr>
              </a:gs>
            </a:gsLst>
            <a:lin ang="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24615" tIns="24923" rIns="24923" bIns="24923" anchor="ctr"/>
          <a:lstStyle/>
          <a:p>
            <a:pPr>
              <a:spcAft>
                <a:spcPct val="20000"/>
              </a:spcAft>
            </a:pPr>
            <a:r>
              <a:rPr lang="en-US" altLang="en-US" sz="1800" noProof="1">
                <a:latin typeface="+mn-lt"/>
              </a:rPr>
              <a:t>Working principle</a:t>
            </a:r>
          </a:p>
        </p:txBody>
      </p:sp>
      <p:pic>
        <p:nvPicPr>
          <p:cNvPr id="23" name="Picture 85">
            <a:extLst>
              <a:ext uri="{FF2B5EF4-FFF2-40B4-BE49-F238E27FC236}">
                <a16:creationId xmlns:a16="http://schemas.microsoft.com/office/drawing/2014/main" id="{0AECDB16-1DEC-A58A-9813-39F7603450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496"/>
          <a:stretch>
            <a:fillRect/>
          </a:stretch>
        </p:blipFill>
        <p:spPr bwMode="auto">
          <a:xfrm>
            <a:off x="648576" y="2070010"/>
            <a:ext cx="253878" cy="12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86">
            <a:extLst>
              <a:ext uri="{FF2B5EF4-FFF2-40B4-BE49-F238E27FC236}">
                <a16:creationId xmlns:a16="http://schemas.microsoft.com/office/drawing/2014/main" id="{723DED4C-4F4B-B443-C228-8BF5BE6CF8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496"/>
          <a:stretch>
            <a:fillRect/>
          </a:stretch>
        </p:blipFill>
        <p:spPr bwMode="auto">
          <a:xfrm>
            <a:off x="648576" y="2442584"/>
            <a:ext cx="253878" cy="1263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87">
            <a:extLst>
              <a:ext uri="{FF2B5EF4-FFF2-40B4-BE49-F238E27FC236}">
                <a16:creationId xmlns:a16="http://schemas.microsoft.com/office/drawing/2014/main" id="{D85D9CEA-416E-442D-B5CE-A5FE1187B0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496"/>
          <a:stretch>
            <a:fillRect/>
          </a:stretch>
        </p:blipFill>
        <p:spPr bwMode="auto">
          <a:xfrm>
            <a:off x="648576" y="2823950"/>
            <a:ext cx="253878" cy="12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5" name="Rectangle 76">
            <a:extLst>
              <a:ext uri="{FF2B5EF4-FFF2-40B4-BE49-F238E27FC236}">
                <a16:creationId xmlns:a16="http://schemas.microsoft.com/office/drawing/2014/main" id="{39BCEF07-A67D-AA40-AB0B-93FBF894E5C4}"/>
              </a:ext>
            </a:extLst>
          </p:cNvPr>
          <p:cNvSpPr>
            <a:spLocks noChangeArrowheads="1"/>
          </p:cNvSpPr>
          <p:nvPr/>
        </p:nvSpPr>
        <p:spPr bwMode="gray">
          <a:xfrm>
            <a:off x="650258" y="3659798"/>
            <a:ext cx="279156" cy="280255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/>
            <a:r>
              <a:rPr lang="en-US" altLang="en-US" b="1" noProof="1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36" name="Rectangle 77">
            <a:extLst>
              <a:ext uri="{FF2B5EF4-FFF2-40B4-BE49-F238E27FC236}">
                <a16:creationId xmlns:a16="http://schemas.microsoft.com/office/drawing/2014/main" id="{96327E6F-A2EB-985C-B4D2-101A8C55F8ED}"/>
              </a:ext>
            </a:extLst>
          </p:cNvPr>
          <p:cNvSpPr>
            <a:spLocks noChangeArrowheads="1"/>
          </p:cNvSpPr>
          <p:nvPr/>
        </p:nvSpPr>
        <p:spPr bwMode="gray">
          <a:xfrm>
            <a:off x="1015656" y="3659798"/>
            <a:ext cx="6756744" cy="305726"/>
          </a:xfrm>
          <a:prstGeom prst="rect">
            <a:avLst/>
          </a:prstGeom>
          <a:gradFill rotWithShape="1">
            <a:gsLst>
              <a:gs pos="0">
                <a:srgbClr val="EAEAEA"/>
              </a:gs>
              <a:gs pos="100000">
                <a:srgbClr val="EAEAEA">
                  <a:gamma/>
                  <a:tint val="0"/>
                  <a:invGamma/>
                </a:srgbClr>
              </a:gs>
            </a:gsLst>
            <a:lin ang="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24615" tIns="24923" rIns="24923" bIns="24923" anchor="ctr"/>
          <a:lstStyle/>
          <a:p>
            <a:pPr>
              <a:spcAft>
                <a:spcPct val="20000"/>
              </a:spcAft>
            </a:pPr>
            <a:r>
              <a:rPr lang="en-US" altLang="en-US" sz="1800" noProof="1">
                <a:latin typeface="+mn-lt"/>
              </a:rPr>
              <a:t>Applications</a:t>
            </a:r>
          </a:p>
        </p:txBody>
      </p:sp>
      <p:pic>
        <p:nvPicPr>
          <p:cNvPr id="37" name="Picture 89">
            <a:extLst>
              <a:ext uri="{FF2B5EF4-FFF2-40B4-BE49-F238E27FC236}">
                <a16:creationId xmlns:a16="http://schemas.microsoft.com/office/drawing/2014/main" id="{3EC2178B-F18C-9BE4-D563-AE2D07663B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496"/>
          <a:stretch>
            <a:fillRect/>
          </a:stretch>
        </p:blipFill>
        <p:spPr bwMode="auto">
          <a:xfrm>
            <a:off x="437077" y="3469669"/>
            <a:ext cx="253878" cy="12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2" name="Picture 85">
            <a:extLst>
              <a:ext uri="{FF2B5EF4-FFF2-40B4-BE49-F238E27FC236}">
                <a16:creationId xmlns:a16="http://schemas.microsoft.com/office/drawing/2014/main" id="{E9340D9C-3AC5-F367-F951-BE51FE5E38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496"/>
          <a:stretch>
            <a:fillRect/>
          </a:stretch>
        </p:blipFill>
        <p:spPr bwMode="auto">
          <a:xfrm>
            <a:off x="656413" y="1687029"/>
            <a:ext cx="253878" cy="12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4" name="Rectangle 65">
            <a:extLst>
              <a:ext uri="{FF2B5EF4-FFF2-40B4-BE49-F238E27FC236}">
                <a16:creationId xmlns:a16="http://schemas.microsoft.com/office/drawing/2014/main" id="{DD667080-EE32-99B8-8CE6-E9AF9726AF19}"/>
              </a:ext>
            </a:extLst>
          </p:cNvPr>
          <p:cNvSpPr>
            <a:spLocks noChangeArrowheads="1"/>
          </p:cNvSpPr>
          <p:nvPr/>
        </p:nvSpPr>
        <p:spPr bwMode="gray">
          <a:xfrm>
            <a:off x="7893342" y="2056821"/>
            <a:ext cx="641058" cy="279156"/>
          </a:xfrm>
          <a:prstGeom prst="rect">
            <a:avLst/>
          </a:prstGeom>
          <a:gradFill rotWithShape="1">
            <a:gsLst>
              <a:gs pos="0">
                <a:srgbClr val="EAEAEA"/>
              </a:gs>
              <a:gs pos="100000">
                <a:srgbClr val="EAEAEA">
                  <a:gamma/>
                  <a:tint val="0"/>
                  <a:invGamma/>
                </a:srgbClr>
              </a:gs>
            </a:gsLst>
            <a:lin ang="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24615" tIns="24923" rIns="24923" bIns="24923" anchor="ctr"/>
          <a:lstStyle/>
          <a:p>
            <a:pPr>
              <a:spcAft>
                <a:spcPct val="20000"/>
              </a:spcAft>
            </a:pPr>
            <a:r>
              <a:rPr lang="en-US" altLang="en-US" sz="1200" noProof="1"/>
              <a:t>Page 3</a:t>
            </a:r>
          </a:p>
        </p:txBody>
      </p:sp>
      <p:sp>
        <p:nvSpPr>
          <p:cNvPr id="45" name="Rectangle 65">
            <a:extLst>
              <a:ext uri="{FF2B5EF4-FFF2-40B4-BE49-F238E27FC236}">
                <a16:creationId xmlns:a16="http://schemas.microsoft.com/office/drawing/2014/main" id="{74F7CB04-28DB-2338-037E-78D0F829F3EF}"/>
              </a:ext>
            </a:extLst>
          </p:cNvPr>
          <p:cNvSpPr>
            <a:spLocks noChangeArrowheads="1"/>
          </p:cNvSpPr>
          <p:nvPr/>
        </p:nvSpPr>
        <p:spPr bwMode="gray">
          <a:xfrm>
            <a:off x="7893342" y="2442584"/>
            <a:ext cx="641058" cy="279156"/>
          </a:xfrm>
          <a:prstGeom prst="rect">
            <a:avLst/>
          </a:prstGeom>
          <a:gradFill rotWithShape="1">
            <a:gsLst>
              <a:gs pos="0">
                <a:srgbClr val="EAEAEA"/>
              </a:gs>
              <a:gs pos="100000">
                <a:srgbClr val="EAEAEA">
                  <a:gamma/>
                  <a:tint val="0"/>
                  <a:invGamma/>
                </a:srgbClr>
              </a:gs>
            </a:gsLst>
            <a:lin ang="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24615" tIns="24923" rIns="24923" bIns="24923" anchor="ctr"/>
          <a:lstStyle/>
          <a:p>
            <a:pPr>
              <a:spcAft>
                <a:spcPct val="20000"/>
              </a:spcAft>
            </a:pPr>
            <a:r>
              <a:rPr lang="en-US" altLang="en-US" sz="1200" noProof="1"/>
              <a:t>Page 4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45E4E059-F076-FB65-4430-3840D50D01C6}"/>
              </a:ext>
            </a:extLst>
          </p:cNvPr>
          <p:cNvSpPr txBox="1">
            <a:spLocks noChangeArrowheads="1"/>
          </p:cNvSpPr>
          <p:nvPr/>
        </p:nvSpPr>
        <p:spPr>
          <a:xfrm>
            <a:off x="650258" y="1051572"/>
            <a:ext cx="7897913" cy="68262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vert="horz" lIns="91440" tIns="45720" rIns="91440" bIns="45720" rtlCol="0" anchor="b">
            <a:normAutofit/>
          </a:bodyPr>
          <a:lstStyle>
            <a:lvl1pPr algn="ctr" defTabSz="68577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4000" b="1" u="sng" noProof="1"/>
              <a:t>CONTENTS  </a:t>
            </a:r>
          </a:p>
        </p:txBody>
      </p:sp>
      <p:sp>
        <p:nvSpPr>
          <p:cNvPr id="56" name="Rectangle 65">
            <a:extLst>
              <a:ext uri="{FF2B5EF4-FFF2-40B4-BE49-F238E27FC236}">
                <a16:creationId xmlns:a16="http://schemas.microsoft.com/office/drawing/2014/main" id="{0217DA12-138F-270A-9D85-F7078392C544}"/>
              </a:ext>
            </a:extLst>
          </p:cNvPr>
          <p:cNvSpPr>
            <a:spLocks noChangeArrowheads="1"/>
          </p:cNvSpPr>
          <p:nvPr/>
        </p:nvSpPr>
        <p:spPr bwMode="gray">
          <a:xfrm>
            <a:off x="7893342" y="3660897"/>
            <a:ext cx="641058" cy="279156"/>
          </a:xfrm>
          <a:prstGeom prst="rect">
            <a:avLst/>
          </a:prstGeom>
          <a:gradFill rotWithShape="1">
            <a:gsLst>
              <a:gs pos="0">
                <a:srgbClr val="EAEAEA"/>
              </a:gs>
              <a:gs pos="100000">
                <a:srgbClr val="EAEAEA">
                  <a:gamma/>
                  <a:tint val="0"/>
                  <a:invGamma/>
                </a:srgbClr>
              </a:gs>
            </a:gsLst>
            <a:lin ang="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24615" tIns="24923" rIns="24923" bIns="24923" anchor="ctr"/>
          <a:lstStyle/>
          <a:p>
            <a:pPr>
              <a:spcAft>
                <a:spcPct val="20000"/>
              </a:spcAft>
            </a:pPr>
            <a:r>
              <a:rPr lang="en-US" altLang="en-US" sz="1200" noProof="1"/>
              <a:t>Page 14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0544E15-4DC3-7125-B9B3-B89FB77C0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8F63A3B-78C7-47BE-AE5E-E10140E04643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3" name="Rectangle 77">
            <a:extLst>
              <a:ext uri="{FF2B5EF4-FFF2-40B4-BE49-F238E27FC236}">
                <a16:creationId xmlns:a16="http://schemas.microsoft.com/office/drawing/2014/main" id="{F4F0E5AC-E8FD-991F-04B4-425BD4E7D754}"/>
              </a:ext>
            </a:extLst>
          </p:cNvPr>
          <p:cNvSpPr>
            <a:spLocks noChangeArrowheads="1"/>
          </p:cNvSpPr>
          <p:nvPr/>
        </p:nvSpPr>
        <p:spPr bwMode="gray">
          <a:xfrm>
            <a:off x="1015656" y="3254060"/>
            <a:ext cx="6756744" cy="305726"/>
          </a:xfrm>
          <a:prstGeom prst="rect">
            <a:avLst/>
          </a:prstGeom>
          <a:gradFill rotWithShape="1">
            <a:gsLst>
              <a:gs pos="0">
                <a:srgbClr val="EAEAEA"/>
              </a:gs>
              <a:gs pos="100000">
                <a:srgbClr val="EAEAEA">
                  <a:gamma/>
                  <a:tint val="0"/>
                  <a:invGamma/>
                </a:srgbClr>
              </a:gs>
            </a:gsLst>
            <a:lin ang="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24615" tIns="24923" rIns="24923" bIns="24923" anchor="ctr"/>
          <a:lstStyle/>
          <a:p>
            <a:pPr>
              <a:spcAft>
                <a:spcPct val="20000"/>
              </a:spcAft>
            </a:pPr>
            <a:r>
              <a:rPr lang="en-US" sz="1800" dirty="0">
                <a:latin typeface="+mn-lt"/>
              </a:rPr>
              <a:t>Types of lightning arrestors</a:t>
            </a:r>
            <a:endParaRPr lang="en-US" altLang="en-US" sz="1800" noProof="1">
              <a:latin typeface="+mn-lt"/>
            </a:endParaRPr>
          </a:p>
        </p:txBody>
      </p:sp>
      <p:sp>
        <p:nvSpPr>
          <p:cNvPr id="7" name="Rectangle 77">
            <a:extLst>
              <a:ext uri="{FF2B5EF4-FFF2-40B4-BE49-F238E27FC236}">
                <a16:creationId xmlns:a16="http://schemas.microsoft.com/office/drawing/2014/main" id="{BBDBE04D-A02A-6A4B-D35C-1EC83049D58B}"/>
              </a:ext>
            </a:extLst>
          </p:cNvPr>
          <p:cNvSpPr>
            <a:spLocks noChangeArrowheads="1"/>
          </p:cNvSpPr>
          <p:nvPr/>
        </p:nvSpPr>
        <p:spPr bwMode="gray">
          <a:xfrm>
            <a:off x="1015656" y="2848322"/>
            <a:ext cx="6756744" cy="305726"/>
          </a:xfrm>
          <a:prstGeom prst="rect">
            <a:avLst/>
          </a:prstGeom>
          <a:gradFill rotWithShape="1">
            <a:gsLst>
              <a:gs pos="0">
                <a:srgbClr val="EAEAEA"/>
              </a:gs>
              <a:gs pos="100000">
                <a:srgbClr val="EAEAEA">
                  <a:gamma/>
                  <a:tint val="0"/>
                  <a:invGamma/>
                </a:srgbClr>
              </a:gs>
            </a:gsLst>
            <a:lin ang="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24615" tIns="24923" rIns="24923" bIns="24923" anchor="ctr"/>
          <a:lstStyle/>
          <a:p>
            <a:pPr>
              <a:spcAft>
                <a:spcPct val="20000"/>
              </a:spcAft>
            </a:pPr>
            <a:r>
              <a:rPr lang="en-US" altLang="en-US" sz="1800" noProof="1">
                <a:cs typeface="Arial" panose="020B0604020202020204" pitchFamily="34" charset="0"/>
              </a:rPr>
              <a:t>Why are lightening arrestors needed?</a:t>
            </a:r>
          </a:p>
        </p:txBody>
      </p:sp>
      <p:sp>
        <p:nvSpPr>
          <p:cNvPr id="10" name="Rectangle 76">
            <a:extLst>
              <a:ext uri="{FF2B5EF4-FFF2-40B4-BE49-F238E27FC236}">
                <a16:creationId xmlns:a16="http://schemas.microsoft.com/office/drawing/2014/main" id="{1F7D1D76-FA06-85CC-D8E2-6645E6C8F59C}"/>
              </a:ext>
            </a:extLst>
          </p:cNvPr>
          <p:cNvSpPr>
            <a:spLocks noChangeArrowheads="1"/>
          </p:cNvSpPr>
          <p:nvPr/>
        </p:nvSpPr>
        <p:spPr bwMode="gray">
          <a:xfrm>
            <a:off x="650258" y="3251105"/>
            <a:ext cx="279156" cy="280255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/>
            <a:r>
              <a:rPr lang="en-US" altLang="en-US" b="1" noProof="1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11" name="Rectangle 76">
            <a:extLst>
              <a:ext uri="{FF2B5EF4-FFF2-40B4-BE49-F238E27FC236}">
                <a16:creationId xmlns:a16="http://schemas.microsoft.com/office/drawing/2014/main" id="{F09483CF-0760-A054-B5D4-2E29BF48499F}"/>
              </a:ext>
            </a:extLst>
          </p:cNvPr>
          <p:cNvSpPr>
            <a:spLocks noChangeArrowheads="1"/>
          </p:cNvSpPr>
          <p:nvPr/>
        </p:nvSpPr>
        <p:spPr bwMode="gray">
          <a:xfrm>
            <a:off x="661062" y="2869988"/>
            <a:ext cx="279156" cy="280255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/>
            <a:r>
              <a:rPr lang="en-US" altLang="en-US" b="1" noProof="1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3" name="Rectangle 76">
            <a:extLst>
              <a:ext uri="{FF2B5EF4-FFF2-40B4-BE49-F238E27FC236}">
                <a16:creationId xmlns:a16="http://schemas.microsoft.com/office/drawing/2014/main" id="{0475392A-B815-EA08-7EFC-A8B6FDC5A077}"/>
              </a:ext>
            </a:extLst>
          </p:cNvPr>
          <p:cNvSpPr>
            <a:spLocks noChangeArrowheads="1"/>
          </p:cNvSpPr>
          <p:nvPr/>
        </p:nvSpPr>
        <p:spPr bwMode="gray">
          <a:xfrm>
            <a:off x="650258" y="4035586"/>
            <a:ext cx="279156" cy="280255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/>
            <a:r>
              <a:rPr lang="en-US" altLang="en-US" b="1" noProof="1">
                <a:solidFill>
                  <a:schemeClr val="bg1"/>
                </a:solidFill>
              </a:rPr>
              <a:t>x</a:t>
            </a:r>
          </a:p>
        </p:txBody>
      </p:sp>
      <p:sp>
        <p:nvSpPr>
          <p:cNvPr id="16" name="Rectangle 65">
            <a:extLst>
              <a:ext uri="{FF2B5EF4-FFF2-40B4-BE49-F238E27FC236}">
                <a16:creationId xmlns:a16="http://schemas.microsoft.com/office/drawing/2014/main" id="{51E870EF-160B-62B3-FDA3-B12E042A2DCC}"/>
              </a:ext>
            </a:extLst>
          </p:cNvPr>
          <p:cNvSpPr>
            <a:spLocks noChangeArrowheads="1"/>
          </p:cNvSpPr>
          <p:nvPr/>
        </p:nvSpPr>
        <p:spPr bwMode="gray">
          <a:xfrm>
            <a:off x="7893342" y="3251105"/>
            <a:ext cx="641058" cy="279156"/>
          </a:xfrm>
          <a:prstGeom prst="rect">
            <a:avLst/>
          </a:prstGeom>
          <a:gradFill rotWithShape="1">
            <a:gsLst>
              <a:gs pos="0">
                <a:srgbClr val="EAEAEA"/>
              </a:gs>
              <a:gs pos="100000">
                <a:srgbClr val="EAEAEA">
                  <a:gamma/>
                  <a:tint val="0"/>
                  <a:invGamma/>
                </a:srgbClr>
              </a:gs>
            </a:gsLst>
            <a:lin ang="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24615" tIns="24923" rIns="24923" bIns="24923" anchor="ctr"/>
          <a:lstStyle/>
          <a:p>
            <a:pPr>
              <a:spcAft>
                <a:spcPct val="20000"/>
              </a:spcAft>
            </a:pPr>
            <a:r>
              <a:rPr lang="en-US" altLang="en-US" sz="1200" noProof="1"/>
              <a:t>Page 6</a:t>
            </a:r>
          </a:p>
        </p:txBody>
      </p:sp>
      <p:sp>
        <p:nvSpPr>
          <p:cNvPr id="17" name="Rectangle 65">
            <a:extLst>
              <a:ext uri="{FF2B5EF4-FFF2-40B4-BE49-F238E27FC236}">
                <a16:creationId xmlns:a16="http://schemas.microsoft.com/office/drawing/2014/main" id="{F3D92F99-405A-9DC7-10A0-0F530E193344}"/>
              </a:ext>
            </a:extLst>
          </p:cNvPr>
          <p:cNvSpPr>
            <a:spLocks noChangeArrowheads="1"/>
          </p:cNvSpPr>
          <p:nvPr/>
        </p:nvSpPr>
        <p:spPr bwMode="gray">
          <a:xfrm>
            <a:off x="7893342" y="2832406"/>
            <a:ext cx="641058" cy="279156"/>
          </a:xfrm>
          <a:prstGeom prst="rect">
            <a:avLst/>
          </a:prstGeom>
          <a:gradFill rotWithShape="1">
            <a:gsLst>
              <a:gs pos="0">
                <a:srgbClr val="EAEAEA"/>
              </a:gs>
              <a:gs pos="100000">
                <a:srgbClr val="EAEAEA">
                  <a:gamma/>
                  <a:tint val="0"/>
                  <a:invGamma/>
                </a:srgbClr>
              </a:gs>
            </a:gsLst>
            <a:lin ang="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24615" tIns="24923" rIns="24923" bIns="24923" anchor="ctr"/>
          <a:lstStyle/>
          <a:p>
            <a:pPr>
              <a:spcAft>
                <a:spcPct val="20000"/>
              </a:spcAft>
            </a:pPr>
            <a:r>
              <a:rPr lang="en-US" altLang="en-US" sz="1200" noProof="1"/>
              <a:t>Page 5</a:t>
            </a:r>
          </a:p>
        </p:txBody>
      </p:sp>
      <p:sp>
        <p:nvSpPr>
          <p:cNvPr id="20" name="Rectangle 77">
            <a:extLst>
              <a:ext uri="{FF2B5EF4-FFF2-40B4-BE49-F238E27FC236}">
                <a16:creationId xmlns:a16="http://schemas.microsoft.com/office/drawing/2014/main" id="{8493F095-C219-2A71-AD0C-638F2BD68F8C}"/>
              </a:ext>
            </a:extLst>
          </p:cNvPr>
          <p:cNvSpPr>
            <a:spLocks noChangeArrowheads="1"/>
          </p:cNvSpPr>
          <p:nvPr/>
        </p:nvSpPr>
        <p:spPr bwMode="gray">
          <a:xfrm>
            <a:off x="1015656" y="4069677"/>
            <a:ext cx="6756744" cy="305726"/>
          </a:xfrm>
          <a:prstGeom prst="rect">
            <a:avLst/>
          </a:prstGeom>
          <a:gradFill rotWithShape="1">
            <a:gsLst>
              <a:gs pos="0">
                <a:srgbClr val="EAEAEA"/>
              </a:gs>
              <a:gs pos="100000">
                <a:srgbClr val="EAEAEA">
                  <a:gamma/>
                  <a:tint val="0"/>
                  <a:invGamma/>
                </a:srgbClr>
              </a:gs>
            </a:gsLst>
            <a:lin ang="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24615" tIns="24923" rIns="24923" bIns="24923" anchor="ctr"/>
          <a:lstStyle/>
          <a:p>
            <a:pPr>
              <a:spcAft>
                <a:spcPct val="20000"/>
              </a:spcAft>
            </a:pPr>
            <a:r>
              <a:rPr lang="en-US" altLang="en-US" noProof="1"/>
              <a:t>About PMG Engineering</a:t>
            </a:r>
          </a:p>
        </p:txBody>
      </p:sp>
      <p:sp>
        <p:nvSpPr>
          <p:cNvPr id="29" name="Rectangle 65">
            <a:extLst>
              <a:ext uri="{FF2B5EF4-FFF2-40B4-BE49-F238E27FC236}">
                <a16:creationId xmlns:a16="http://schemas.microsoft.com/office/drawing/2014/main" id="{B241E14F-2D6F-93EE-1AE4-6D8055B12276}"/>
              </a:ext>
            </a:extLst>
          </p:cNvPr>
          <p:cNvSpPr>
            <a:spLocks noChangeArrowheads="1"/>
          </p:cNvSpPr>
          <p:nvPr/>
        </p:nvSpPr>
        <p:spPr bwMode="gray">
          <a:xfrm>
            <a:off x="7907113" y="4040993"/>
            <a:ext cx="641058" cy="279156"/>
          </a:xfrm>
          <a:prstGeom prst="rect">
            <a:avLst/>
          </a:prstGeom>
          <a:gradFill rotWithShape="1">
            <a:gsLst>
              <a:gs pos="0">
                <a:srgbClr val="EAEAEA"/>
              </a:gs>
              <a:gs pos="100000">
                <a:srgbClr val="EAEAEA">
                  <a:gamma/>
                  <a:tint val="0"/>
                  <a:invGamma/>
                </a:srgbClr>
              </a:gs>
            </a:gsLst>
            <a:lin ang="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24615" tIns="24923" rIns="24923" bIns="24923" anchor="ctr"/>
          <a:lstStyle/>
          <a:p>
            <a:pPr algn="ctr">
              <a:spcAft>
                <a:spcPct val="20000"/>
              </a:spcAft>
            </a:pPr>
            <a:r>
              <a:rPr lang="en-US" altLang="en-US" sz="1200" noProof="1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29455031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598" y="609600"/>
            <a:ext cx="8151813" cy="946150"/>
          </a:xfrm>
        </p:spPr>
        <p:txBody>
          <a:bodyPr>
            <a:normAutofit/>
          </a:bodyPr>
          <a:lstStyle/>
          <a:p>
            <a:pPr algn="ctr"/>
            <a:r>
              <a:rPr lang="en-US" sz="4000" b="1" u="sng" dirty="0"/>
              <a:t>Lightening arrestor</a:t>
            </a:r>
            <a:endParaRPr lang="en-US" altLang="en-US" sz="4000" b="1" u="sng" noProof="1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5B823-78A6-4AA4-A0F1-2DC210CA05EA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4110" name="Picture 6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496"/>
          <a:stretch>
            <a:fillRect/>
          </a:stretch>
        </p:blipFill>
        <p:spPr bwMode="auto">
          <a:xfrm>
            <a:off x="285750" y="3443287"/>
            <a:ext cx="692150" cy="344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11" name="Picture 6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496"/>
          <a:stretch>
            <a:fillRect/>
          </a:stretch>
        </p:blipFill>
        <p:spPr bwMode="auto">
          <a:xfrm>
            <a:off x="285750" y="2581275"/>
            <a:ext cx="692150" cy="344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12" name="Picture 6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496"/>
          <a:stretch>
            <a:fillRect/>
          </a:stretch>
        </p:blipFill>
        <p:spPr bwMode="auto">
          <a:xfrm>
            <a:off x="285750" y="4321175"/>
            <a:ext cx="692150" cy="344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14" name="Picture 6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496"/>
          <a:stretch>
            <a:fillRect/>
          </a:stretch>
        </p:blipFill>
        <p:spPr bwMode="auto">
          <a:xfrm>
            <a:off x="324300" y="1665287"/>
            <a:ext cx="692150" cy="344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2"/>
          <p:cNvSpPr>
            <a:spLocks noChangeArrowheads="1"/>
          </p:cNvSpPr>
          <p:nvPr/>
        </p:nvSpPr>
        <p:spPr bwMode="gray">
          <a:xfrm>
            <a:off x="323850" y="1555750"/>
            <a:ext cx="8515350" cy="376238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bg1"/>
            </a:solidFill>
            <a:miter lim="800000"/>
            <a:headEnd/>
            <a:tailEnd/>
          </a:ln>
          <a:effectLst>
            <a:outerShdw dist="53882" dir="2700000" algn="ctr" rotWithShape="0">
              <a:srgbClr val="B2B2B2"/>
            </a:outerShdw>
          </a:effectLst>
        </p:spPr>
        <p:txBody>
          <a:bodyPr lIns="288000" tIns="0" rIns="0" bIns="0" anchor="ctr"/>
          <a:lstStyle>
            <a:lvl1pPr defTabSz="801688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80168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801688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80168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801688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8016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8016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8016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8016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2800" b="1" noProof="1">
                <a:solidFill>
                  <a:schemeClr val="bg1"/>
                </a:solidFill>
                <a:latin typeface="+mj-lt"/>
              </a:rPr>
              <a:t>What is a lightening arrestor ?</a:t>
            </a:r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gray">
          <a:xfrm>
            <a:off x="342900" y="1931988"/>
            <a:ext cx="8496300" cy="1671637"/>
          </a:xfrm>
          <a:prstGeom prst="rect">
            <a:avLst/>
          </a:prstGeom>
          <a:gradFill rotWithShape="1">
            <a:gsLst>
              <a:gs pos="0">
                <a:srgbClr val="F0F0F0"/>
              </a:gs>
              <a:gs pos="100000">
                <a:srgbClr val="FFFFFF"/>
              </a:gs>
            </a:gsLst>
            <a:lin ang="5400000" scaled="1"/>
          </a:gradFill>
          <a:ln w="19050">
            <a:solidFill>
              <a:schemeClr val="bg1"/>
            </a:solidFill>
            <a:miter lim="800000"/>
            <a:headEnd/>
            <a:tailEnd/>
          </a:ln>
          <a:effectLst>
            <a:outerShdw dist="53882" dir="2700000" algn="ctr" rotWithShape="0">
              <a:srgbClr val="B2B2B2"/>
            </a:outerShdw>
          </a:effectLst>
        </p:spPr>
        <p:txBody>
          <a:bodyPr lIns="108000" tIns="108000" rIns="144000" bIns="72000"/>
          <a:lstStyle>
            <a:lvl1pPr marL="190500" indent="-1905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5000"/>
              </a:lnSpc>
              <a:spcBef>
                <a:spcPct val="0"/>
              </a:spcBef>
              <a:spcAft>
                <a:spcPct val="15000"/>
              </a:spcAft>
              <a:buClr>
                <a:schemeClr val="accent1"/>
              </a:buClr>
            </a:pPr>
            <a:r>
              <a:rPr lang="en-US" noProof="1">
                <a:latin typeface="+mn-lt"/>
              </a:rPr>
              <a:t>Device used on electrical power systems to protect the insulation and conductors of the system from the damaging effects of lightning. </a:t>
            </a:r>
          </a:p>
          <a:p>
            <a:pPr>
              <a:lnSpc>
                <a:spcPct val="95000"/>
              </a:lnSpc>
              <a:spcBef>
                <a:spcPct val="0"/>
              </a:spcBef>
              <a:spcAft>
                <a:spcPct val="15000"/>
              </a:spcAft>
              <a:buClr>
                <a:schemeClr val="accent1"/>
              </a:buClr>
            </a:pPr>
            <a:r>
              <a:rPr lang="en-US" noProof="1">
                <a:latin typeface="+mn-lt"/>
              </a:rPr>
              <a:t>The typical lightning arrester has a high-voltage terminal and a ground terminal</a:t>
            </a:r>
            <a:r>
              <a:rPr lang="en-US" noProof="1"/>
              <a:t>.</a:t>
            </a:r>
          </a:p>
          <a:p>
            <a:pPr>
              <a:lnSpc>
                <a:spcPct val="95000"/>
              </a:lnSpc>
              <a:spcBef>
                <a:spcPct val="0"/>
              </a:spcBef>
              <a:spcAft>
                <a:spcPct val="15000"/>
              </a:spcAft>
              <a:buClr>
                <a:schemeClr val="accent1"/>
              </a:buClr>
            </a:pPr>
            <a:endParaRPr lang="en-US" noProof="1"/>
          </a:p>
        </p:txBody>
      </p:sp>
      <p:sp>
        <p:nvSpPr>
          <p:cNvPr id="12" name="Rectangle 3"/>
          <p:cNvSpPr>
            <a:spLocks noChangeArrowheads="1"/>
          </p:cNvSpPr>
          <p:nvPr/>
        </p:nvSpPr>
        <p:spPr bwMode="gray">
          <a:xfrm>
            <a:off x="323850" y="3889375"/>
            <a:ext cx="8496300" cy="376237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bg1"/>
            </a:solidFill>
            <a:miter lim="800000"/>
            <a:headEnd/>
            <a:tailEnd/>
          </a:ln>
          <a:effectLst>
            <a:outerShdw dist="53882" dir="2700000" algn="ctr" rotWithShape="0">
              <a:srgbClr val="B2B2B2"/>
            </a:outerShdw>
          </a:effectLst>
        </p:spPr>
        <p:txBody>
          <a:bodyPr lIns="288000" tIns="0" rIns="0" bIns="0" anchor="ctr"/>
          <a:lstStyle/>
          <a:p>
            <a:pPr defTabSz="801688">
              <a:spcBef>
                <a:spcPct val="0"/>
              </a:spcBef>
            </a:pPr>
            <a:r>
              <a:rPr lang="en-US" sz="2800" b="1" noProof="1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Surge protectors</a:t>
            </a:r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gray">
          <a:xfrm>
            <a:off x="323850" y="4265612"/>
            <a:ext cx="8496300" cy="1677988"/>
          </a:xfrm>
          <a:prstGeom prst="rect">
            <a:avLst/>
          </a:prstGeom>
          <a:gradFill rotWithShape="1">
            <a:gsLst>
              <a:gs pos="0">
                <a:srgbClr val="F0F0F0"/>
              </a:gs>
              <a:gs pos="100000">
                <a:srgbClr val="FFFFFF"/>
              </a:gs>
            </a:gsLst>
            <a:lin ang="5400000" scaled="1"/>
          </a:gradFill>
          <a:ln w="19050">
            <a:solidFill>
              <a:schemeClr val="bg1"/>
            </a:solidFill>
            <a:miter lim="800000"/>
            <a:headEnd/>
            <a:tailEnd/>
          </a:ln>
          <a:effectLst>
            <a:outerShdw dist="53882" dir="2700000" algn="ctr" rotWithShape="0">
              <a:srgbClr val="B2B2B2"/>
            </a:outerShdw>
          </a:effectLst>
        </p:spPr>
        <p:txBody>
          <a:bodyPr lIns="108000" tIns="108000" rIns="144000" bIns="72000"/>
          <a:lstStyle>
            <a:lvl1pPr marL="190500" indent="-1905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5000"/>
              </a:lnSpc>
              <a:spcBef>
                <a:spcPct val="0"/>
              </a:spcBef>
              <a:spcAft>
                <a:spcPct val="15000"/>
              </a:spcAft>
              <a:buClr>
                <a:schemeClr val="accent1"/>
              </a:buClr>
            </a:pPr>
            <a:r>
              <a:rPr lang="en-US" noProof="1">
                <a:latin typeface="+mn-lt"/>
              </a:rPr>
              <a:t>Smaller versions of lightning arresters, also called surge protectors, are devices that are connected between each electrical conductor in power and communications systems and the Earth.</a:t>
            </a:r>
          </a:p>
        </p:txBody>
      </p:sp>
    </p:spTree>
    <p:extLst>
      <p:ext uri="{BB962C8B-B14F-4D97-AF65-F5344CB8AC3E}">
        <p14:creationId xmlns:p14="http://schemas.microsoft.com/office/powerpoint/2010/main" val="2497147398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598" y="609600"/>
            <a:ext cx="8151813" cy="946150"/>
          </a:xfrm>
        </p:spPr>
        <p:txBody>
          <a:bodyPr>
            <a:normAutofit/>
          </a:bodyPr>
          <a:lstStyle/>
          <a:p>
            <a:pPr algn="ctr"/>
            <a:r>
              <a:rPr lang="en-US" altLang="en-US" sz="4000" b="1" u="sng" noProof="1"/>
              <a:t>Working principle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5B823-78A6-4AA4-A0F1-2DC210CA05EA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4110" name="Picture 6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496"/>
          <a:stretch>
            <a:fillRect/>
          </a:stretch>
        </p:blipFill>
        <p:spPr bwMode="auto">
          <a:xfrm>
            <a:off x="285750" y="3443287"/>
            <a:ext cx="692150" cy="344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11" name="Picture 6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496"/>
          <a:stretch>
            <a:fillRect/>
          </a:stretch>
        </p:blipFill>
        <p:spPr bwMode="auto">
          <a:xfrm>
            <a:off x="285750" y="2581275"/>
            <a:ext cx="692150" cy="344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12" name="Picture 6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496"/>
          <a:stretch>
            <a:fillRect/>
          </a:stretch>
        </p:blipFill>
        <p:spPr bwMode="auto">
          <a:xfrm>
            <a:off x="285750" y="4321175"/>
            <a:ext cx="692150" cy="344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13" name="Picture 6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496"/>
          <a:stretch>
            <a:fillRect/>
          </a:stretch>
        </p:blipFill>
        <p:spPr bwMode="auto">
          <a:xfrm>
            <a:off x="285750" y="5194300"/>
            <a:ext cx="692150" cy="344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Rectangle 2"/>
          <p:cNvSpPr>
            <a:spLocks noChangeArrowheads="1"/>
          </p:cNvSpPr>
          <p:nvPr/>
        </p:nvSpPr>
        <p:spPr bwMode="gray">
          <a:xfrm>
            <a:off x="323850" y="1555750"/>
            <a:ext cx="8515350" cy="432000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bg1"/>
            </a:solidFill>
            <a:miter lim="800000"/>
            <a:headEnd/>
            <a:tailEnd/>
          </a:ln>
          <a:effectLst>
            <a:outerShdw dist="53882" dir="2700000" algn="ctr" rotWithShape="0">
              <a:srgbClr val="B2B2B2"/>
            </a:outerShdw>
          </a:effectLst>
        </p:spPr>
        <p:txBody>
          <a:bodyPr lIns="288000" tIns="0" rIns="0" bIns="0" anchor="ctr"/>
          <a:lstStyle>
            <a:lvl1pPr defTabSz="801688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80168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801688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80168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801688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8016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8016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8016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8016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2800" b="1" noProof="1">
                <a:solidFill>
                  <a:schemeClr val="bg1"/>
                </a:solidFill>
                <a:latin typeface="+mj-lt"/>
              </a:rPr>
              <a:t>Working principle</a:t>
            </a:r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gray">
          <a:xfrm>
            <a:off x="323850" y="1987750"/>
            <a:ext cx="8515350" cy="4260650"/>
          </a:xfrm>
          <a:prstGeom prst="rect">
            <a:avLst/>
          </a:prstGeom>
          <a:gradFill rotWithShape="1">
            <a:gsLst>
              <a:gs pos="0">
                <a:srgbClr val="F0F0F0"/>
              </a:gs>
              <a:gs pos="100000">
                <a:srgbClr val="FFFFFF"/>
              </a:gs>
            </a:gsLst>
            <a:lin ang="5400000" scaled="1"/>
          </a:gradFill>
          <a:ln w="19050">
            <a:solidFill>
              <a:schemeClr val="bg1"/>
            </a:solidFill>
            <a:miter lim="800000"/>
            <a:headEnd/>
            <a:tailEnd/>
          </a:ln>
          <a:effectLst>
            <a:outerShdw dist="53882" dir="2700000" algn="ctr" rotWithShape="0">
              <a:srgbClr val="B2B2B2"/>
            </a:outerShdw>
          </a:effectLst>
        </p:spPr>
        <p:txBody>
          <a:bodyPr lIns="108000" tIns="108000" rIns="144000" bIns="72000"/>
          <a:lstStyle>
            <a:lvl1pPr marL="190500" indent="-1905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lnSpc>
                <a:spcPct val="95000"/>
              </a:lnSpc>
              <a:spcBef>
                <a:spcPct val="0"/>
              </a:spcBef>
              <a:spcAft>
                <a:spcPct val="15000"/>
              </a:spcAft>
              <a:buClr>
                <a:schemeClr val="accent1"/>
              </a:buClr>
            </a:pPr>
            <a:r>
              <a:rPr lang="en-US" noProof="1">
                <a:latin typeface="+mn-lt"/>
              </a:rPr>
              <a:t> When a lightning surge travels along the power line to the arrester, the current from  the surge is diverted through the arrestor, in most cases to earth.</a:t>
            </a:r>
          </a:p>
          <a:p>
            <a:pPr algn="just">
              <a:lnSpc>
                <a:spcPct val="95000"/>
              </a:lnSpc>
              <a:spcBef>
                <a:spcPct val="0"/>
              </a:spcBef>
              <a:spcAft>
                <a:spcPct val="15000"/>
              </a:spcAft>
              <a:buClr>
                <a:schemeClr val="accent1"/>
              </a:buClr>
            </a:pPr>
            <a:r>
              <a:rPr lang="en-US" noProof="1">
                <a:latin typeface="+mn-lt"/>
              </a:rPr>
              <a:t> The surge arrester/ protector does not absorb all of the high voltage that passes  through it. </a:t>
            </a:r>
          </a:p>
          <a:p>
            <a:pPr algn="just">
              <a:lnSpc>
                <a:spcPct val="95000"/>
              </a:lnSpc>
              <a:spcBef>
                <a:spcPct val="0"/>
              </a:spcBef>
              <a:spcAft>
                <a:spcPct val="15000"/>
              </a:spcAft>
              <a:buClr>
                <a:schemeClr val="accent1"/>
              </a:buClr>
            </a:pPr>
            <a:r>
              <a:rPr lang="en-US" noProof="1">
                <a:latin typeface="+mn-lt"/>
              </a:rPr>
              <a:t> It simply diverts it to the ground or clamps it to minimize the voltage that passes  through it. </a:t>
            </a:r>
          </a:p>
          <a:p>
            <a:pPr algn="just">
              <a:lnSpc>
                <a:spcPct val="95000"/>
              </a:lnSpc>
              <a:spcBef>
                <a:spcPct val="0"/>
              </a:spcBef>
              <a:spcAft>
                <a:spcPct val="15000"/>
              </a:spcAft>
              <a:buClr>
                <a:schemeClr val="accent1"/>
              </a:buClr>
            </a:pPr>
            <a:r>
              <a:rPr lang="en-US" noProof="1">
                <a:latin typeface="+mn-lt"/>
              </a:rPr>
              <a:t> The secret to the arrester's success in diverting lightning or high electrical surges is  the MOV or the Metal Oxide Varistor.</a:t>
            </a:r>
          </a:p>
          <a:p>
            <a:pPr algn="just">
              <a:lnSpc>
                <a:spcPct val="95000"/>
              </a:lnSpc>
              <a:spcBef>
                <a:spcPct val="0"/>
              </a:spcBef>
              <a:spcAft>
                <a:spcPct val="15000"/>
              </a:spcAft>
              <a:buClr>
                <a:schemeClr val="accent1"/>
              </a:buClr>
            </a:pPr>
            <a:r>
              <a:rPr lang="en-US" b="1" noProof="1">
                <a:latin typeface="+mn-lt"/>
              </a:rPr>
              <a:t> Metal Oxide Varisator (MOV):</a:t>
            </a:r>
          </a:p>
          <a:p>
            <a:pPr lvl="1" algn="just">
              <a:lnSpc>
                <a:spcPct val="95000"/>
              </a:lnSpc>
              <a:spcBef>
                <a:spcPct val="0"/>
              </a:spcBef>
              <a:spcAft>
                <a:spcPct val="15000"/>
              </a:spcAft>
              <a:buClr>
                <a:schemeClr val="accent1"/>
              </a:buClr>
            </a:pPr>
            <a:r>
              <a:rPr lang="en-US" noProof="1">
                <a:latin typeface="+mn-lt"/>
              </a:rPr>
              <a:t>The Metal Oxide Varistor or MOV for short, is a voltage dependant resistor in which the resistance material is a metallic oxide, primarily zinc oxide (ZnO) pressed into a ceramic like material. </a:t>
            </a:r>
          </a:p>
          <a:p>
            <a:pPr algn="just">
              <a:lnSpc>
                <a:spcPct val="95000"/>
              </a:lnSpc>
              <a:spcBef>
                <a:spcPct val="0"/>
              </a:spcBef>
              <a:spcAft>
                <a:spcPct val="15000"/>
              </a:spcAft>
              <a:buClr>
                <a:schemeClr val="accent1"/>
              </a:buClr>
            </a:pPr>
            <a:endParaRPr lang="en-US" noProof="1"/>
          </a:p>
        </p:txBody>
      </p:sp>
    </p:spTree>
    <p:extLst>
      <p:ext uri="{BB962C8B-B14F-4D97-AF65-F5344CB8AC3E}">
        <p14:creationId xmlns:p14="http://schemas.microsoft.com/office/powerpoint/2010/main" val="2909686050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342900" y="609600"/>
            <a:ext cx="8496300" cy="946150"/>
          </a:xfrm>
        </p:spPr>
        <p:txBody>
          <a:bodyPr>
            <a:noAutofit/>
          </a:bodyPr>
          <a:lstStyle/>
          <a:p>
            <a:pPr algn="ctr"/>
            <a:r>
              <a:rPr lang="en-US" altLang="en-US" sz="4000" b="1" u="sng" noProof="1">
                <a:cs typeface="Arial" panose="020B0604020202020204" pitchFamily="34" charset="0"/>
              </a:rPr>
              <a:t>Why are lightening arrestors needed?</a:t>
            </a:r>
            <a:endParaRPr lang="en-US" altLang="en-US" sz="4000" b="1" u="sng" noProof="1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5B823-78A6-4AA4-A0F1-2DC210CA05EA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22" name="Rectangle 2"/>
          <p:cNvSpPr>
            <a:spLocks noChangeArrowheads="1"/>
          </p:cNvSpPr>
          <p:nvPr/>
        </p:nvSpPr>
        <p:spPr bwMode="gray">
          <a:xfrm>
            <a:off x="323850" y="1555749"/>
            <a:ext cx="8515350" cy="425451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bg1"/>
            </a:solidFill>
            <a:miter lim="800000"/>
            <a:headEnd/>
            <a:tailEnd/>
          </a:ln>
          <a:effectLst>
            <a:outerShdw dist="53882" dir="2700000" algn="ctr" rotWithShape="0">
              <a:srgbClr val="B2B2B2"/>
            </a:outerShdw>
          </a:effectLst>
        </p:spPr>
        <p:txBody>
          <a:bodyPr lIns="288000" tIns="0" rIns="0" bIns="0" anchor="ctr"/>
          <a:lstStyle>
            <a:lvl1pPr defTabSz="801688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80168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801688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80168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801688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8016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8016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8016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8016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sz="2800" b="1" noProof="1">
              <a:solidFill>
                <a:schemeClr val="bg1"/>
              </a:solidFill>
              <a:latin typeface="+mj-lt"/>
            </a:endParaRPr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gray">
          <a:xfrm>
            <a:off x="334401" y="1981200"/>
            <a:ext cx="8515350" cy="4208170"/>
          </a:xfrm>
          <a:prstGeom prst="rect">
            <a:avLst/>
          </a:prstGeom>
          <a:gradFill rotWithShape="1">
            <a:gsLst>
              <a:gs pos="0">
                <a:srgbClr val="F0F0F0"/>
              </a:gs>
              <a:gs pos="100000">
                <a:srgbClr val="FFFFFF"/>
              </a:gs>
            </a:gsLst>
            <a:lin ang="5400000" scaled="1"/>
          </a:gradFill>
          <a:ln w="19050">
            <a:solidFill>
              <a:schemeClr val="bg1"/>
            </a:solidFill>
            <a:miter lim="800000"/>
            <a:headEnd/>
            <a:tailEnd/>
          </a:ln>
          <a:effectLst>
            <a:outerShdw dist="53882" dir="2700000" algn="ctr" rotWithShape="0">
              <a:srgbClr val="B2B2B2"/>
            </a:outerShdw>
          </a:effectLst>
        </p:spPr>
        <p:txBody>
          <a:bodyPr lIns="108000" tIns="108000" rIns="144000" bIns="72000"/>
          <a:lstStyle>
            <a:lvl1pPr marL="190500" indent="-1905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lnSpc>
                <a:spcPct val="95000"/>
              </a:lnSpc>
              <a:spcBef>
                <a:spcPct val="0"/>
              </a:spcBef>
              <a:spcAft>
                <a:spcPct val="15000"/>
              </a:spcAft>
              <a:buClr>
                <a:schemeClr val="accent1"/>
              </a:buClr>
            </a:pPr>
            <a:r>
              <a:rPr lang="en-US" noProof="1">
                <a:latin typeface="+mn-lt"/>
              </a:rPr>
              <a:t> </a:t>
            </a:r>
            <a:r>
              <a:rPr lang="en-US" sz="1800" noProof="1">
                <a:latin typeface="+mn-lt"/>
              </a:rPr>
              <a:t>Lightning is one of nature's most powerful and destructive phenomena</a:t>
            </a:r>
          </a:p>
          <a:p>
            <a:pPr algn="just">
              <a:lnSpc>
                <a:spcPct val="95000"/>
              </a:lnSpc>
              <a:spcBef>
                <a:spcPct val="0"/>
              </a:spcBef>
              <a:spcAft>
                <a:spcPct val="15000"/>
              </a:spcAft>
              <a:buClr>
                <a:schemeClr val="accent1"/>
              </a:buClr>
            </a:pPr>
            <a:r>
              <a:rPr lang="en-US" noProof="1">
                <a:latin typeface="+mn-lt"/>
              </a:rPr>
              <a:t>Even though a lightning discharge is of a very short duration (typically 200  microseconds) it is a very real cause of damage and destruction.</a:t>
            </a:r>
          </a:p>
          <a:p>
            <a:pPr algn="just">
              <a:lnSpc>
                <a:spcPct val="95000"/>
              </a:lnSpc>
              <a:spcBef>
                <a:spcPct val="0"/>
              </a:spcBef>
              <a:spcAft>
                <a:spcPct val="15000"/>
              </a:spcAft>
              <a:buClr>
                <a:schemeClr val="accent1"/>
              </a:buClr>
            </a:pPr>
            <a:r>
              <a:rPr lang="en-US" noProof="1">
                <a:latin typeface="+mn-lt"/>
              </a:rPr>
              <a:t> Effects of lightning:</a:t>
            </a:r>
          </a:p>
          <a:p>
            <a:pPr lvl="1" algn="just">
              <a:lnSpc>
                <a:spcPct val="95000"/>
              </a:lnSpc>
              <a:spcBef>
                <a:spcPct val="0"/>
              </a:spcBef>
              <a:spcAft>
                <a:spcPct val="15000"/>
              </a:spcAft>
              <a:buClr>
                <a:schemeClr val="accent1"/>
              </a:buClr>
            </a:pPr>
            <a:r>
              <a:rPr lang="en-US" noProof="1">
                <a:latin typeface="+mn-lt"/>
              </a:rPr>
              <a:t>buildings damaged, </a:t>
            </a:r>
          </a:p>
          <a:p>
            <a:pPr lvl="1" algn="just">
              <a:lnSpc>
                <a:spcPct val="95000"/>
              </a:lnSpc>
              <a:spcBef>
                <a:spcPct val="0"/>
              </a:spcBef>
              <a:spcAft>
                <a:spcPct val="15000"/>
              </a:spcAft>
              <a:buClr>
                <a:schemeClr val="accent1"/>
              </a:buClr>
            </a:pPr>
            <a:r>
              <a:rPr lang="en-US" noProof="1">
                <a:latin typeface="+mn-lt"/>
              </a:rPr>
              <a:t>trees blown apart, </a:t>
            </a:r>
          </a:p>
          <a:p>
            <a:pPr lvl="1" algn="just">
              <a:lnSpc>
                <a:spcPct val="95000"/>
              </a:lnSpc>
              <a:spcBef>
                <a:spcPct val="0"/>
              </a:spcBef>
              <a:spcAft>
                <a:spcPct val="15000"/>
              </a:spcAft>
              <a:buClr>
                <a:schemeClr val="accent1"/>
              </a:buClr>
            </a:pPr>
            <a:r>
              <a:rPr lang="en-US" noProof="1">
                <a:latin typeface="+mn-lt"/>
              </a:rPr>
              <a:t>personal injuries and even death.</a:t>
            </a:r>
          </a:p>
          <a:p>
            <a:pPr algn="just">
              <a:lnSpc>
                <a:spcPct val="95000"/>
              </a:lnSpc>
              <a:spcBef>
                <a:spcPct val="0"/>
              </a:spcBef>
              <a:spcAft>
                <a:spcPct val="15000"/>
              </a:spcAft>
              <a:buClr>
                <a:schemeClr val="accent1"/>
              </a:buClr>
            </a:pPr>
            <a:r>
              <a:rPr lang="en-US" noProof="1">
                <a:latin typeface="+mn-lt"/>
              </a:rPr>
              <a:t> To protect from all the above stated damages, every major set up requires  lightening arrestors.</a:t>
            </a:r>
          </a:p>
        </p:txBody>
      </p:sp>
    </p:spTree>
    <p:extLst>
      <p:ext uri="{BB962C8B-B14F-4D97-AF65-F5344CB8AC3E}">
        <p14:creationId xmlns:p14="http://schemas.microsoft.com/office/powerpoint/2010/main" val="1222519364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342900" y="609600"/>
            <a:ext cx="8418511" cy="946150"/>
          </a:xfrm>
        </p:spPr>
        <p:txBody>
          <a:bodyPr>
            <a:normAutofit/>
          </a:bodyPr>
          <a:lstStyle/>
          <a:p>
            <a:pPr algn="ctr"/>
            <a:r>
              <a:rPr lang="en-US" altLang="en-US" sz="4000" b="1" u="sng" noProof="1">
                <a:cs typeface="Arial" panose="020B0604020202020204" pitchFamily="34" charset="0"/>
              </a:rPr>
              <a:t>Types of lightening arrestors</a:t>
            </a:r>
            <a:endParaRPr lang="en-US" altLang="en-US" sz="4000" b="1" u="sng" noProof="1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5B823-78A6-4AA4-A0F1-2DC210CA05EA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4110" name="Picture 6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496"/>
          <a:stretch>
            <a:fillRect/>
          </a:stretch>
        </p:blipFill>
        <p:spPr bwMode="auto">
          <a:xfrm>
            <a:off x="285750" y="3443287"/>
            <a:ext cx="692150" cy="344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11" name="Picture 6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496"/>
          <a:stretch>
            <a:fillRect/>
          </a:stretch>
        </p:blipFill>
        <p:spPr bwMode="auto">
          <a:xfrm>
            <a:off x="285750" y="2581275"/>
            <a:ext cx="692150" cy="344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12" name="Picture 6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496"/>
          <a:stretch>
            <a:fillRect/>
          </a:stretch>
        </p:blipFill>
        <p:spPr bwMode="auto">
          <a:xfrm>
            <a:off x="285750" y="4321175"/>
            <a:ext cx="692150" cy="344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13" name="Picture 6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496"/>
          <a:stretch>
            <a:fillRect/>
          </a:stretch>
        </p:blipFill>
        <p:spPr bwMode="auto">
          <a:xfrm>
            <a:off x="285750" y="5194300"/>
            <a:ext cx="692150" cy="344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Rectangle 2"/>
          <p:cNvSpPr>
            <a:spLocks noChangeArrowheads="1"/>
          </p:cNvSpPr>
          <p:nvPr/>
        </p:nvSpPr>
        <p:spPr bwMode="gray">
          <a:xfrm>
            <a:off x="323850" y="1555748"/>
            <a:ext cx="8515350" cy="432000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bg1"/>
            </a:solidFill>
            <a:miter lim="800000"/>
            <a:headEnd/>
            <a:tailEnd/>
          </a:ln>
          <a:effectLst>
            <a:outerShdw dist="53882" dir="2700000" algn="ctr" rotWithShape="0">
              <a:srgbClr val="B2B2B2"/>
            </a:outerShdw>
          </a:effectLst>
        </p:spPr>
        <p:txBody>
          <a:bodyPr lIns="288000" tIns="0" rIns="0" bIns="0" anchor="ctr"/>
          <a:lstStyle>
            <a:lvl1pPr defTabSz="801688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80168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801688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80168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801688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8016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8016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8016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8016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2800" b="1" noProof="1">
                <a:solidFill>
                  <a:schemeClr val="bg1"/>
                </a:solidFill>
                <a:latin typeface="+mj-lt"/>
              </a:rPr>
              <a:t>Major types of arrestors for outdoor applications </a:t>
            </a:r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gray">
          <a:xfrm>
            <a:off x="323850" y="1987748"/>
            <a:ext cx="8515350" cy="4260652"/>
          </a:xfrm>
          <a:prstGeom prst="rect">
            <a:avLst/>
          </a:prstGeom>
          <a:gradFill rotWithShape="1">
            <a:gsLst>
              <a:gs pos="0">
                <a:srgbClr val="F0F0F0"/>
              </a:gs>
              <a:gs pos="100000">
                <a:srgbClr val="FFFFFF"/>
              </a:gs>
            </a:gsLst>
            <a:lin ang="5400000" scaled="1"/>
          </a:gradFill>
          <a:ln w="19050">
            <a:solidFill>
              <a:schemeClr val="bg1"/>
            </a:solidFill>
            <a:miter lim="800000"/>
            <a:headEnd/>
            <a:tailEnd/>
          </a:ln>
          <a:effectLst>
            <a:outerShdw dist="53882" dir="2700000" algn="ctr" rotWithShape="0">
              <a:srgbClr val="B2B2B2"/>
            </a:outerShdw>
          </a:effectLst>
        </p:spPr>
        <p:txBody>
          <a:bodyPr lIns="108000" tIns="108000" rIns="144000" bIns="72000"/>
          <a:lstStyle>
            <a:lvl1pPr marL="190500" indent="-1905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5000"/>
              </a:lnSpc>
              <a:spcBef>
                <a:spcPct val="0"/>
              </a:spcBef>
              <a:spcAft>
                <a:spcPct val="15000"/>
              </a:spcAft>
              <a:buClr>
                <a:schemeClr val="accent1"/>
              </a:buClr>
            </a:pPr>
            <a:r>
              <a:rPr lang="en-US" noProof="1">
                <a:latin typeface="+mn-lt"/>
              </a:rPr>
              <a:t> Rod arrester</a:t>
            </a:r>
          </a:p>
          <a:p>
            <a:pPr>
              <a:lnSpc>
                <a:spcPct val="95000"/>
              </a:lnSpc>
              <a:spcBef>
                <a:spcPct val="0"/>
              </a:spcBef>
              <a:spcAft>
                <a:spcPct val="15000"/>
              </a:spcAft>
              <a:buClr>
                <a:schemeClr val="accent1"/>
              </a:buClr>
            </a:pPr>
            <a:r>
              <a:rPr lang="en-US" noProof="1">
                <a:latin typeface="+mn-lt"/>
              </a:rPr>
              <a:t> Horn gap arrester</a:t>
            </a:r>
          </a:p>
          <a:p>
            <a:pPr>
              <a:lnSpc>
                <a:spcPct val="95000"/>
              </a:lnSpc>
              <a:spcBef>
                <a:spcPct val="0"/>
              </a:spcBef>
              <a:spcAft>
                <a:spcPct val="15000"/>
              </a:spcAft>
              <a:buClr>
                <a:schemeClr val="accent1"/>
              </a:buClr>
            </a:pPr>
            <a:r>
              <a:rPr lang="en-US" noProof="1">
                <a:latin typeface="+mn-lt"/>
              </a:rPr>
              <a:t> Multi gap arrester</a:t>
            </a:r>
          </a:p>
          <a:p>
            <a:pPr>
              <a:lnSpc>
                <a:spcPct val="95000"/>
              </a:lnSpc>
              <a:spcBef>
                <a:spcPct val="0"/>
              </a:spcBef>
              <a:spcAft>
                <a:spcPct val="15000"/>
              </a:spcAft>
              <a:buClr>
                <a:schemeClr val="accent1"/>
              </a:buClr>
            </a:pPr>
            <a:r>
              <a:rPr lang="en-US" noProof="1">
                <a:latin typeface="+mn-lt"/>
              </a:rPr>
              <a:t> Expulsion type lightning arrester</a:t>
            </a:r>
          </a:p>
          <a:p>
            <a:pPr>
              <a:lnSpc>
                <a:spcPct val="95000"/>
              </a:lnSpc>
              <a:spcBef>
                <a:spcPct val="0"/>
              </a:spcBef>
              <a:spcAft>
                <a:spcPct val="15000"/>
              </a:spcAft>
              <a:buClr>
                <a:schemeClr val="accent1"/>
              </a:buClr>
            </a:pPr>
            <a:r>
              <a:rPr lang="en-US" noProof="1">
                <a:latin typeface="+mn-lt"/>
              </a:rPr>
              <a:t> Valve type lightning arrester</a:t>
            </a:r>
          </a:p>
          <a:p>
            <a:pPr>
              <a:lnSpc>
                <a:spcPct val="95000"/>
              </a:lnSpc>
              <a:spcBef>
                <a:spcPct val="0"/>
              </a:spcBef>
              <a:spcAft>
                <a:spcPct val="15000"/>
              </a:spcAft>
              <a:buClr>
                <a:schemeClr val="accent1"/>
              </a:buClr>
            </a:pPr>
            <a:endParaRPr lang="en-US" noProof="1"/>
          </a:p>
        </p:txBody>
      </p:sp>
    </p:spTree>
    <p:extLst>
      <p:ext uri="{BB962C8B-B14F-4D97-AF65-F5344CB8AC3E}">
        <p14:creationId xmlns:p14="http://schemas.microsoft.com/office/powerpoint/2010/main" val="924435300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598" y="609600"/>
            <a:ext cx="8151813" cy="946150"/>
          </a:xfrm>
        </p:spPr>
        <p:txBody>
          <a:bodyPr>
            <a:normAutofit/>
          </a:bodyPr>
          <a:lstStyle/>
          <a:p>
            <a:pPr algn="ctr"/>
            <a:r>
              <a:rPr lang="en-US" altLang="en-US" sz="4000" b="1" u="sng" noProof="1">
                <a:cs typeface="Arial" panose="020B0604020202020204" pitchFamily="34" charset="0"/>
              </a:rPr>
              <a:t>Types of lightening arrestors</a:t>
            </a:r>
            <a:endParaRPr lang="en-US" altLang="en-US" sz="4000" b="1" u="sng" noProof="1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5B823-78A6-4AA4-A0F1-2DC210CA05EA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4110" name="Picture 6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496"/>
          <a:stretch>
            <a:fillRect/>
          </a:stretch>
        </p:blipFill>
        <p:spPr bwMode="auto">
          <a:xfrm>
            <a:off x="285750" y="3443287"/>
            <a:ext cx="692150" cy="344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12" name="Picture 6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496"/>
          <a:stretch>
            <a:fillRect/>
          </a:stretch>
        </p:blipFill>
        <p:spPr bwMode="auto">
          <a:xfrm>
            <a:off x="285750" y="4321175"/>
            <a:ext cx="692150" cy="344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13" name="Picture 6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496"/>
          <a:stretch>
            <a:fillRect/>
          </a:stretch>
        </p:blipFill>
        <p:spPr bwMode="auto">
          <a:xfrm>
            <a:off x="285750" y="5194300"/>
            <a:ext cx="692150" cy="344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Rectangle 2"/>
          <p:cNvSpPr>
            <a:spLocks noChangeArrowheads="1"/>
          </p:cNvSpPr>
          <p:nvPr/>
        </p:nvSpPr>
        <p:spPr bwMode="gray">
          <a:xfrm>
            <a:off x="323850" y="1555750"/>
            <a:ext cx="8515350" cy="376238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bg1"/>
            </a:solidFill>
            <a:miter lim="800000"/>
            <a:headEnd/>
            <a:tailEnd/>
          </a:ln>
          <a:effectLst>
            <a:outerShdw dist="53882" dir="2700000" algn="ctr" rotWithShape="0">
              <a:srgbClr val="B2B2B2"/>
            </a:outerShdw>
          </a:effectLst>
        </p:spPr>
        <p:txBody>
          <a:bodyPr lIns="288000" tIns="0" rIns="0" bIns="0" anchor="ctr"/>
          <a:lstStyle>
            <a:lvl1pPr defTabSz="801688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80168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801688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80168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801688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8016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8016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8016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8016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2800" b="1" noProof="1">
                <a:solidFill>
                  <a:schemeClr val="bg1"/>
                </a:solidFill>
                <a:latin typeface="+mj-lt"/>
              </a:rPr>
              <a:t>Major types of arrestors for outdoor applications </a:t>
            </a:r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gray">
          <a:xfrm>
            <a:off x="323850" y="1931988"/>
            <a:ext cx="8515350" cy="4316412"/>
          </a:xfrm>
          <a:prstGeom prst="rect">
            <a:avLst/>
          </a:prstGeom>
          <a:gradFill rotWithShape="1">
            <a:gsLst>
              <a:gs pos="0">
                <a:srgbClr val="F0F0F0"/>
              </a:gs>
              <a:gs pos="100000">
                <a:srgbClr val="FFFFFF"/>
              </a:gs>
            </a:gsLst>
            <a:lin ang="5400000" scaled="1"/>
          </a:gradFill>
          <a:ln w="19050">
            <a:solidFill>
              <a:schemeClr val="bg1"/>
            </a:solidFill>
            <a:miter lim="800000"/>
            <a:headEnd/>
            <a:tailEnd/>
          </a:ln>
          <a:effectLst>
            <a:outerShdw dist="53882" dir="2700000" algn="ctr" rotWithShape="0">
              <a:srgbClr val="B2B2B2"/>
            </a:outerShdw>
          </a:effectLst>
        </p:spPr>
        <p:txBody>
          <a:bodyPr lIns="108000" tIns="108000" rIns="144000" bIns="72000"/>
          <a:lstStyle>
            <a:lvl1pPr marL="190500" indent="-1905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lnSpc>
                <a:spcPct val="95000"/>
              </a:lnSpc>
              <a:spcBef>
                <a:spcPct val="0"/>
              </a:spcBef>
              <a:spcAft>
                <a:spcPct val="15000"/>
              </a:spcAft>
              <a:buClr>
                <a:schemeClr val="accent1"/>
              </a:buClr>
            </a:pPr>
            <a:r>
              <a:rPr lang="en-US" b="1" noProof="1">
                <a:latin typeface="+mn-lt"/>
              </a:rPr>
              <a:t> Rod arrester</a:t>
            </a:r>
          </a:p>
          <a:p>
            <a:pPr lvl="1" algn="just">
              <a:lnSpc>
                <a:spcPct val="95000"/>
              </a:lnSpc>
              <a:spcBef>
                <a:spcPct val="0"/>
              </a:spcBef>
              <a:spcAft>
                <a:spcPct val="15000"/>
              </a:spcAft>
              <a:buClr>
                <a:schemeClr val="accent1"/>
              </a:buClr>
            </a:pPr>
            <a:r>
              <a:rPr lang="en-US" noProof="1">
                <a:latin typeface="+mn-lt"/>
              </a:rPr>
              <a:t>It is one of the simplest forms of the arrester</a:t>
            </a:r>
          </a:p>
          <a:p>
            <a:pPr lvl="1" algn="just">
              <a:lnSpc>
                <a:spcPct val="95000"/>
              </a:lnSpc>
              <a:spcBef>
                <a:spcPct val="0"/>
              </a:spcBef>
              <a:spcAft>
                <a:spcPct val="15000"/>
              </a:spcAft>
              <a:buClr>
                <a:schemeClr val="accent1"/>
              </a:buClr>
            </a:pPr>
            <a:r>
              <a:rPr lang="en-US" dirty="0">
                <a:latin typeface="+mn-lt"/>
              </a:rPr>
              <a:t>There is an air gap between the ends of two rods. </a:t>
            </a:r>
          </a:p>
          <a:p>
            <a:pPr lvl="1" algn="just">
              <a:lnSpc>
                <a:spcPct val="95000"/>
              </a:lnSpc>
              <a:spcBef>
                <a:spcPct val="0"/>
              </a:spcBef>
              <a:spcAft>
                <a:spcPct val="15000"/>
              </a:spcAft>
              <a:buClr>
                <a:schemeClr val="accent1"/>
              </a:buClr>
            </a:pPr>
            <a:r>
              <a:rPr lang="en-US" dirty="0">
                <a:latin typeface="+mn-lt"/>
              </a:rPr>
              <a:t>The one end of the arrester is connected to the line and the second end of the rod is connected to the ground. </a:t>
            </a:r>
          </a:p>
          <a:p>
            <a:pPr lvl="1" algn="just">
              <a:lnSpc>
                <a:spcPct val="95000"/>
              </a:lnSpc>
              <a:spcBef>
                <a:spcPct val="0"/>
              </a:spcBef>
              <a:spcAft>
                <a:spcPct val="15000"/>
              </a:spcAft>
              <a:buClr>
                <a:schemeClr val="accent1"/>
              </a:buClr>
            </a:pPr>
            <a:r>
              <a:rPr lang="en-US" dirty="0">
                <a:latin typeface="+mn-lt"/>
              </a:rPr>
              <a:t>The gap setting of the arrester should be such that it should break before the damage.</a:t>
            </a:r>
          </a:p>
          <a:p>
            <a:pPr lvl="1" algn="just">
              <a:lnSpc>
                <a:spcPct val="95000"/>
              </a:lnSpc>
              <a:spcBef>
                <a:spcPct val="0"/>
              </a:spcBef>
              <a:spcAft>
                <a:spcPct val="15000"/>
              </a:spcAft>
              <a:buClr>
                <a:schemeClr val="accent1"/>
              </a:buClr>
            </a:pPr>
            <a:r>
              <a:rPr lang="en-US" dirty="0">
                <a:latin typeface="+mn-lt"/>
              </a:rPr>
              <a:t>When the high voltage occurs on the line, the gap sparks and the fault current passes to the earth. Hence the equipment is protected from damage.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endParaRPr lang="en-US" noProof="1"/>
          </a:p>
        </p:txBody>
      </p:sp>
    </p:spTree>
    <p:extLst>
      <p:ext uri="{BB962C8B-B14F-4D97-AF65-F5344CB8AC3E}">
        <p14:creationId xmlns:p14="http://schemas.microsoft.com/office/powerpoint/2010/main" val="499154242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598" y="609600"/>
            <a:ext cx="8151813" cy="942974"/>
          </a:xfrm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altLang="en-US" sz="4000" b="1" u="sng" noProof="1">
                <a:cs typeface="Arial" panose="020B0604020202020204" pitchFamily="34" charset="0"/>
              </a:rPr>
              <a:t>Types of lightening arrestors</a:t>
            </a:r>
            <a:endParaRPr lang="en-US" altLang="en-US" sz="4000" b="1" u="sng" noProof="1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5B823-78A6-4AA4-A0F1-2DC210CA05EA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4110" name="Picture 6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496"/>
          <a:stretch>
            <a:fillRect/>
          </a:stretch>
        </p:blipFill>
        <p:spPr bwMode="auto">
          <a:xfrm>
            <a:off x="285750" y="3443287"/>
            <a:ext cx="692150" cy="344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11" name="Picture 6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496"/>
          <a:stretch>
            <a:fillRect/>
          </a:stretch>
        </p:blipFill>
        <p:spPr bwMode="auto">
          <a:xfrm>
            <a:off x="285750" y="2581275"/>
            <a:ext cx="692150" cy="344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12" name="Picture 6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496"/>
          <a:stretch>
            <a:fillRect/>
          </a:stretch>
        </p:blipFill>
        <p:spPr bwMode="auto">
          <a:xfrm>
            <a:off x="285750" y="4321175"/>
            <a:ext cx="692150" cy="344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13" name="Picture 6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496"/>
          <a:stretch>
            <a:fillRect/>
          </a:stretch>
        </p:blipFill>
        <p:spPr bwMode="auto">
          <a:xfrm>
            <a:off x="285750" y="5194300"/>
            <a:ext cx="692150" cy="344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14" name="Picture 6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496"/>
          <a:stretch>
            <a:fillRect/>
          </a:stretch>
        </p:blipFill>
        <p:spPr bwMode="auto">
          <a:xfrm>
            <a:off x="324300" y="1665287"/>
            <a:ext cx="692150" cy="344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Rectangle 2"/>
          <p:cNvSpPr>
            <a:spLocks noChangeArrowheads="1"/>
          </p:cNvSpPr>
          <p:nvPr/>
        </p:nvSpPr>
        <p:spPr bwMode="gray">
          <a:xfrm>
            <a:off x="323850" y="1555750"/>
            <a:ext cx="8515350" cy="376238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bg1"/>
            </a:solidFill>
            <a:miter lim="800000"/>
            <a:headEnd/>
            <a:tailEnd/>
          </a:ln>
          <a:effectLst>
            <a:outerShdw dist="53882" dir="2700000" algn="ctr" rotWithShape="0">
              <a:srgbClr val="B2B2B2"/>
            </a:outerShdw>
          </a:effectLst>
        </p:spPr>
        <p:txBody>
          <a:bodyPr lIns="288000" tIns="0" rIns="0" bIns="0" anchor="ctr"/>
          <a:lstStyle>
            <a:lvl1pPr defTabSz="801688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80168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801688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80168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801688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8016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8016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8016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8016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2800" b="1" noProof="1">
                <a:solidFill>
                  <a:schemeClr val="bg1"/>
                </a:solidFill>
                <a:latin typeface="+mj-lt"/>
              </a:rPr>
              <a:t>Major types of arrestors for outdoor applications </a:t>
            </a:r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gray">
          <a:xfrm>
            <a:off x="323850" y="1931988"/>
            <a:ext cx="8515350" cy="4316412"/>
          </a:xfrm>
          <a:prstGeom prst="rect">
            <a:avLst/>
          </a:prstGeom>
          <a:gradFill rotWithShape="1">
            <a:gsLst>
              <a:gs pos="0">
                <a:srgbClr val="F0F0F0"/>
              </a:gs>
              <a:gs pos="100000">
                <a:srgbClr val="FFFFFF"/>
              </a:gs>
            </a:gsLst>
            <a:lin ang="5400000" scaled="1"/>
          </a:gradFill>
          <a:ln w="19050">
            <a:solidFill>
              <a:schemeClr val="bg1"/>
            </a:solidFill>
            <a:miter lim="800000"/>
            <a:headEnd/>
            <a:tailEnd/>
          </a:ln>
          <a:effectLst>
            <a:outerShdw dist="53882" dir="2700000" algn="ctr" rotWithShape="0">
              <a:srgbClr val="B2B2B2"/>
            </a:outerShdw>
          </a:effectLst>
        </p:spPr>
        <p:txBody>
          <a:bodyPr lIns="108000" tIns="108000" rIns="144000" bIns="72000"/>
          <a:lstStyle>
            <a:lvl1pPr marL="190500" indent="-1905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5000"/>
              </a:lnSpc>
              <a:spcBef>
                <a:spcPct val="0"/>
              </a:spcBef>
              <a:spcAft>
                <a:spcPct val="15000"/>
              </a:spcAft>
              <a:buClr>
                <a:schemeClr val="accent1"/>
              </a:buClr>
            </a:pPr>
            <a:r>
              <a:rPr lang="en-US" b="1" noProof="1"/>
              <a:t> </a:t>
            </a:r>
            <a:r>
              <a:rPr lang="en-US" b="1" noProof="1">
                <a:latin typeface="+mn-lt"/>
              </a:rPr>
              <a:t>Rod arrester</a:t>
            </a:r>
          </a:p>
          <a:p>
            <a:pPr lvl="1">
              <a:lnSpc>
                <a:spcPct val="95000"/>
              </a:lnSpc>
              <a:spcBef>
                <a:spcPct val="0"/>
              </a:spcBef>
              <a:spcAft>
                <a:spcPct val="15000"/>
              </a:spcAft>
              <a:buClr>
                <a:schemeClr val="accent1"/>
              </a:buClr>
            </a:pP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79"/>
          <a:stretch/>
        </p:blipFill>
        <p:spPr>
          <a:xfrm>
            <a:off x="2667000" y="2511266"/>
            <a:ext cx="3156818" cy="3432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740104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598" y="609600"/>
            <a:ext cx="8151813" cy="946150"/>
          </a:xfrm>
        </p:spPr>
        <p:txBody>
          <a:bodyPr>
            <a:normAutofit/>
          </a:bodyPr>
          <a:lstStyle/>
          <a:p>
            <a:pPr algn="ctr"/>
            <a:r>
              <a:rPr lang="en-US" altLang="en-US" sz="4000" b="1" u="sng" noProof="1">
                <a:cs typeface="Arial" panose="020B0604020202020204" pitchFamily="34" charset="0"/>
              </a:rPr>
              <a:t>Types of lightening arrestors</a:t>
            </a:r>
            <a:endParaRPr lang="en-US" altLang="en-US" sz="4000" b="1" u="sng" noProof="1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5B823-78A6-4AA4-A0F1-2DC210CA05EA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4110" name="Picture 6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496"/>
          <a:stretch>
            <a:fillRect/>
          </a:stretch>
        </p:blipFill>
        <p:spPr bwMode="auto">
          <a:xfrm>
            <a:off x="285750" y="3443287"/>
            <a:ext cx="692150" cy="344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11" name="Picture 6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496"/>
          <a:stretch>
            <a:fillRect/>
          </a:stretch>
        </p:blipFill>
        <p:spPr bwMode="auto">
          <a:xfrm>
            <a:off x="285750" y="2581275"/>
            <a:ext cx="692150" cy="344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12" name="Picture 6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496"/>
          <a:stretch>
            <a:fillRect/>
          </a:stretch>
        </p:blipFill>
        <p:spPr bwMode="auto">
          <a:xfrm>
            <a:off x="285750" y="4321175"/>
            <a:ext cx="692150" cy="344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13" name="Picture 6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496"/>
          <a:stretch>
            <a:fillRect/>
          </a:stretch>
        </p:blipFill>
        <p:spPr bwMode="auto">
          <a:xfrm>
            <a:off x="285750" y="5194300"/>
            <a:ext cx="692150" cy="344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14" name="Picture 6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496"/>
          <a:stretch>
            <a:fillRect/>
          </a:stretch>
        </p:blipFill>
        <p:spPr bwMode="auto">
          <a:xfrm>
            <a:off x="324300" y="1665287"/>
            <a:ext cx="692150" cy="344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Rectangle 2"/>
          <p:cNvSpPr>
            <a:spLocks noChangeArrowheads="1"/>
          </p:cNvSpPr>
          <p:nvPr/>
        </p:nvSpPr>
        <p:spPr bwMode="gray">
          <a:xfrm>
            <a:off x="323850" y="1555750"/>
            <a:ext cx="8515350" cy="376238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bg1"/>
            </a:solidFill>
            <a:miter lim="800000"/>
            <a:headEnd/>
            <a:tailEnd/>
          </a:ln>
          <a:effectLst>
            <a:outerShdw dist="53882" dir="2700000" algn="ctr" rotWithShape="0">
              <a:srgbClr val="B2B2B2"/>
            </a:outerShdw>
          </a:effectLst>
        </p:spPr>
        <p:txBody>
          <a:bodyPr lIns="288000" tIns="0" rIns="0" bIns="0" anchor="ctr"/>
          <a:lstStyle>
            <a:lvl1pPr defTabSz="801688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80168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801688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80168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801688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8016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8016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8016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8016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2800" b="1" noProof="1">
                <a:solidFill>
                  <a:schemeClr val="bg1"/>
                </a:solidFill>
                <a:latin typeface="+mj-lt"/>
              </a:rPr>
              <a:t>Major types of arrestors for outdoor applications </a:t>
            </a:r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gray">
          <a:xfrm>
            <a:off x="323850" y="1931988"/>
            <a:ext cx="8515350" cy="4316412"/>
          </a:xfrm>
          <a:prstGeom prst="rect">
            <a:avLst/>
          </a:prstGeom>
          <a:gradFill rotWithShape="1">
            <a:gsLst>
              <a:gs pos="0">
                <a:srgbClr val="F0F0F0"/>
              </a:gs>
              <a:gs pos="100000">
                <a:srgbClr val="FFFFFF"/>
              </a:gs>
            </a:gsLst>
            <a:lin ang="5400000" scaled="1"/>
          </a:gradFill>
          <a:ln w="19050">
            <a:solidFill>
              <a:schemeClr val="bg1"/>
            </a:solidFill>
            <a:miter lim="800000"/>
            <a:headEnd/>
            <a:tailEnd/>
          </a:ln>
          <a:effectLst>
            <a:outerShdw dist="53882" dir="2700000" algn="ctr" rotWithShape="0">
              <a:srgbClr val="B2B2B2"/>
            </a:outerShdw>
          </a:effectLst>
        </p:spPr>
        <p:txBody>
          <a:bodyPr lIns="108000" tIns="108000" rIns="144000" bIns="72000"/>
          <a:lstStyle>
            <a:lvl1pPr marL="190500" indent="-1905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lnSpc>
                <a:spcPct val="95000"/>
              </a:lnSpc>
              <a:spcBef>
                <a:spcPct val="0"/>
              </a:spcBef>
              <a:spcAft>
                <a:spcPct val="15000"/>
              </a:spcAft>
              <a:buClr>
                <a:schemeClr val="accent1"/>
              </a:buClr>
            </a:pPr>
            <a:r>
              <a:rPr lang="en-US" b="1" noProof="1">
                <a:latin typeface="+mn-lt"/>
              </a:rPr>
              <a:t> Horn gap arrester</a:t>
            </a:r>
          </a:p>
          <a:p>
            <a:pPr lvl="1" algn="just">
              <a:lnSpc>
                <a:spcPct val="95000"/>
              </a:lnSpc>
              <a:spcBef>
                <a:spcPct val="0"/>
              </a:spcBef>
              <a:spcAft>
                <a:spcPct val="15000"/>
              </a:spcAft>
              <a:buClr>
                <a:schemeClr val="accent1"/>
              </a:buClr>
            </a:pPr>
            <a:r>
              <a:rPr lang="en-US" dirty="0">
                <a:latin typeface="+mn-lt"/>
              </a:rPr>
              <a:t>It consists of two horns shaded piece of metal separated by a small air gap and connected in shunt between each conductor and earth.</a:t>
            </a:r>
          </a:p>
          <a:p>
            <a:pPr lvl="1" algn="just">
              <a:lnSpc>
                <a:spcPct val="95000"/>
              </a:lnSpc>
              <a:spcBef>
                <a:spcPct val="0"/>
              </a:spcBef>
              <a:spcAft>
                <a:spcPct val="15000"/>
              </a:spcAft>
              <a:buClr>
                <a:schemeClr val="accent1"/>
              </a:buClr>
            </a:pPr>
            <a:r>
              <a:rPr lang="en-US" dirty="0">
                <a:latin typeface="+mn-lt"/>
              </a:rPr>
              <a:t>The distance between the two electrodes is such that the normal voltage between the line and earth is insufficient to jump the gap.</a:t>
            </a:r>
          </a:p>
          <a:p>
            <a:pPr lvl="1" algn="just">
              <a:lnSpc>
                <a:spcPct val="95000"/>
              </a:lnSpc>
              <a:spcBef>
                <a:spcPct val="0"/>
              </a:spcBef>
              <a:spcAft>
                <a:spcPct val="15000"/>
              </a:spcAft>
              <a:buClr>
                <a:schemeClr val="accent1"/>
              </a:buClr>
            </a:pPr>
            <a:r>
              <a:rPr lang="en-US" dirty="0">
                <a:latin typeface="+mn-lt"/>
              </a:rPr>
              <a:t>But the abnormal high voltage will break the gap and so find a path to earth.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endParaRPr lang="en-US" noProof="1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2300" y="3821113"/>
            <a:ext cx="2857500" cy="242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524708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Image" ma:contentTypeID="0x0101009148F5A04DDD49CBA7127AADA5FB792B00AADE34325A8B49CDA8BB4DB53328F21400CB1185A5A6DA634F89857E7C01440748" ma:contentTypeVersion="1" ma:contentTypeDescription="Upload an image." ma:contentTypeScope="" ma:versionID="89928a2722378c5a305ce3eb8532539f">
  <xsd:schema xmlns:xsd="http://www.w3.org/2001/XMLSchema" xmlns:xs="http://www.w3.org/2001/XMLSchema" xmlns:p="http://schemas.microsoft.com/office/2006/metadata/properties" xmlns:ns1="http://schemas.microsoft.com/sharepoint/v3" xmlns:ns2="B6023AA3-3CEE-413F-91F8-322A2644F388" xmlns:ns3="http://schemas.microsoft.com/sharepoint/v3/fields" xmlns:ns4="0f0eb950-47b7-49a7-b2b9-b0c411c9c3b8" targetNamespace="http://schemas.microsoft.com/office/2006/metadata/properties" ma:root="true" ma:fieldsID="415cc3288ccbe700ad9137c8513b77d6" ns1:_="" ns2:_="" ns3:_="" ns4:_="">
    <xsd:import namespace="http://schemas.microsoft.com/sharepoint/v3"/>
    <xsd:import namespace="B6023AA3-3CEE-413F-91F8-322A2644F388"/>
    <xsd:import namespace="http://schemas.microsoft.com/sharepoint/v3/fields"/>
    <xsd:import namespace="0f0eb950-47b7-49a7-b2b9-b0c411c9c3b8"/>
    <xsd:element name="properties">
      <xsd:complexType>
        <xsd:sequence>
          <xsd:element name="documentManagement">
            <xsd:complexType>
              <xsd:all>
                <xsd:element ref="ns1:FileRef" minOccurs="0"/>
                <xsd:element ref="ns1:File_x0020_Type" minOccurs="0"/>
                <xsd:element ref="ns1:HTML_x0020_File_x0020_Type" minOccurs="0"/>
                <xsd:element ref="ns1:FSObjType" minOccurs="0"/>
                <xsd:element ref="ns2:ThumbnailExists" minOccurs="0"/>
                <xsd:element ref="ns2:PreviewExists" minOccurs="0"/>
                <xsd:element ref="ns2:ImageWidth" minOccurs="0"/>
                <xsd:element ref="ns2:ImageHeight" minOccurs="0"/>
                <xsd:element ref="ns2:ImageCreateDate" minOccurs="0"/>
                <xsd:element ref="ns3:wic_System_Copyright" minOccurs="0"/>
                <xsd:element ref="ns4:_dlc_DocId" minOccurs="0"/>
                <xsd:element ref="ns4:_dlc_DocIdUrl" minOccurs="0"/>
                <xsd:element ref="ns4:_dlc_DocIdPersistId" minOccurs="0"/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FileRef" ma:index="8" nillable="true" ma:displayName="URL Path" ma:hidden="true" ma:list="Docs" ma:internalName="FileRef" ma:readOnly="true" ma:showField="FullUrl">
      <xsd:simpleType>
        <xsd:restriction base="dms:Lookup"/>
      </xsd:simpleType>
    </xsd:element>
    <xsd:element name="File_x0020_Type" ma:index="9" nillable="true" ma:displayName="File Type" ma:hidden="true" ma:internalName="File_x0020_Type" ma:readOnly="true">
      <xsd:simpleType>
        <xsd:restriction base="dms:Text"/>
      </xsd:simpleType>
    </xsd:element>
    <xsd:element name="HTML_x0020_File_x0020_Type" ma:index="10" nillable="true" ma:displayName="HTML File Type" ma:hidden="true" ma:internalName="HTML_x0020_File_x0020_Type" ma:readOnly="true">
      <xsd:simpleType>
        <xsd:restriction base="dms:Text"/>
      </xsd:simpleType>
    </xsd:element>
    <xsd:element name="FSObjType" ma:index="11" nillable="true" ma:displayName="Item Type" ma:hidden="true" ma:list="Docs" ma:internalName="FSObjType" ma:readOnly="true" ma:showField="FSType">
      <xsd:simpleType>
        <xsd:restriction base="dms:Lookup"/>
      </xsd:simpleType>
    </xsd:element>
    <xsd:element name="PublishingStartDate" ma:index="30" nillable="true" ma:displayName="Scheduling Start Date" ma:description="" ma:hidden="true" ma:internalName="PublishingStartDate">
      <xsd:simpleType>
        <xsd:restriction base="dms:Unknown"/>
      </xsd:simpleType>
    </xsd:element>
    <xsd:element name="PublishingExpirationDate" ma:index="31" nillable="true" ma:displayName="Scheduling End Date" ma:description="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6023AA3-3CEE-413F-91F8-322A2644F388" elementFormDefault="qualified">
    <xsd:import namespace="http://schemas.microsoft.com/office/2006/documentManagement/types"/>
    <xsd:import namespace="http://schemas.microsoft.com/office/infopath/2007/PartnerControls"/>
    <xsd:element name="ThumbnailExists" ma:index="18" nillable="true" ma:displayName="Thumbnail Exists" ma:default="FALSE" ma:hidden="true" ma:internalName="ThumbnailExists" ma:readOnly="true">
      <xsd:simpleType>
        <xsd:restriction base="dms:Boolean"/>
      </xsd:simpleType>
    </xsd:element>
    <xsd:element name="PreviewExists" ma:index="19" nillable="true" ma:displayName="Preview Exists" ma:default="FALSE" ma:hidden="true" ma:internalName="PreviewExists" ma:readOnly="true">
      <xsd:simpleType>
        <xsd:restriction base="dms:Boolean"/>
      </xsd:simpleType>
    </xsd:element>
    <xsd:element name="ImageWidth" ma:index="20" nillable="true" ma:displayName="Width" ma:internalName="ImageWidth" ma:readOnly="true">
      <xsd:simpleType>
        <xsd:restriction base="dms:Unknown"/>
      </xsd:simpleType>
    </xsd:element>
    <xsd:element name="ImageHeight" ma:index="22" nillable="true" ma:displayName="Height" ma:internalName="ImageHeight" ma:readOnly="true">
      <xsd:simpleType>
        <xsd:restriction base="dms:Unknown"/>
      </xsd:simpleType>
    </xsd:element>
    <xsd:element name="ImageCreateDate" ma:index="25" nillable="true" ma:displayName="Date Picture Taken" ma:format="DateTime" ma:hidden="true" ma:internalName="ImageCreateDat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wic_System_Copyright" ma:index="26" nillable="true" ma:displayName="Copyright" ma:internalName="wic_System_Copyright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0eb950-47b7-49a7-b2b9-b0c411c9c3b8" elementFormDefault="qualified">
    <xsd:import namespace="http://schemas.microsoft.com/office/2006/documentManagement/types"/>
    <xsd:import namespace="http://schemas.microsoft.com/office/infopath/2007/PartnerControls"/>
    <xsd:element name="_dlc_DocId" ma:index="27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28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9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 ma:index="24" ma:displayName="Author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 ma:index="23" ma:displayName="Comments"/>
        <xsd:element name="keywords" minOccurs="0" maxOccurs="1" type="xsd:string" ma:index="14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  <ImageCreateDate xmlns="B6023AA3-3CEE-413F-91F8-322A2644F388" xsi:nil="true"/>
    <wic_System_Copyright xmlns="http://schemas.microsoft.com/sharepoint/v3/fields" xsi:nil="true"/>
    <_dlc_DocId xmlns="0f0eb950-47b7-49a7-b2b9-b0c411c9c3b8">VJPUPS4RKR3C-4-97</_dlc_DocId>
    <_dlc_DocIdUrl xmlns="0f0eb950-47b7-49a7-b2b9-b0c411c9c3b8">
      <Url>http://thenest-aoa-in.nestle.com/_layouts/DocIdRedir.aspx?ID=VJPUPS4RKR3C-4-97</Url>
      <Description>VJPUPS4RKR3C-4-97</Description>
    </_dlc_DocIdUrl>
  </documentManagement>
</p:propertie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C728180-122B-4C3C-A2BE-33F0F38364F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B6023AA3-3CEE-413F-91F8-322A2644F388"/>
    <ds:schemaRef ds:uri="http://schemas.microsoft.com/sharepoint/v3/fields"/>
    <ds:schemaRef ds:uri="0f0eb950-47b7-49a7-b2b9-b0c411c9c3b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76FB07F-DD47-4C62-89FB-E79CBDA66930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6F0180CB-08B1-436B-9799-0C76022FBD6C}">
  <ds:schemaRefs>
    <ds:schemaRef ds:uri="http://schemas.microsoft.com/office/infopath/2007/PartnerControls"/>
    <ds:schemaRef ds:uri="http://schemas.microsoft.com/sharepoint/v3/fields"/>
    <ds:schemaRef ds:uri="http://schemas.openxmlformats.org/package/2006/metadata/core-properties"/>
    <ds:schemaRef ds:uri="http://schemas.microsoft.com/office/2006/documentManagement/types"/>
    <ds:schemaRef ds:uri="0f0eb950-47b7-49a7-b2b9-b0c411c9c3b8"/>
    <ds:schemaRef ds:uri="http://purl.org/dc/terms/"/>
    <ds:schemaRef ds:uri="http://purl.org/dc/elements/1.1/"/>
    <ds:schemaRef ds:uri="http://schemas.microsoft.com/sharepoint/v3"/>
    <ds:schemaRef ds:uri="http://purl.org/dc/dcmitype/"/>
    <ds:schemaRef ds:uri="http://www.w3.org/XML/1998/namespace"/>
    <ds:schemaRef ds:uri="B6023AA3-3CEE-413F-91F8-322A2644F388"/>
    <ds:schemaRef ds:uri="http://schemas.microsoft.com/office/2006/metadata/properties"/>
  </ds:schemaRefs>
</ds:datastoreItem>
</file>

<file path=customXml/itemProps4.xml><?xml version="1.0" encoding="utf-8"?>
<ds:datastoreItem xmlns:ds="http://schemas.openxmlformats.org/officeDocument/2006/customXml" ds:itemID="{184455A5-5B1F-42D7-89F4-4C018F6FE88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ES-501_BG-002</Template>
  <TotalTime>9763</TotalTime>
  <Words>976</Words>
  <Application>Microsoft Office PowerPoint</Application>
  <PresentationFormat>On-screen Show (4:3)</PresentationFormat>
  <Paragraphs>139</Paragraphs>
  <Slides>14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Wingdings</vt:lpstr>
      <vt:lpstr>2_Office Theme</vt:lpstr>
      <vt:lpstr>HT Lightning Arresstor</vt:lpstr>
      <vt:lpstr>PowerPoint Presentation</vt:lpstr>
      <vt:lpstr>Lightening arrestor</vt:lpstr>
      <vt:lpstr>Working principle</vt:lpstr>
      <vt:lpstr>Why are lightening arrestors needed?</vt:lpstr>
      <vt:lpstr>Types of lightening arrestors</vt:lpstr>
      <vt:lpstr>Types of lightening arrestors</vt:lpstr>
      <vt:lpstr>Types of lightening arrestors</vt:lpstr>
      <vt:lpstr>Types of lightening arrestors</vt:lpstr>
      <vt:lpstr>Types of lightening arrestors</vt:lpstr>
      <vt:lpstr>Types of lightening arrestors</vt:lpstr>
      <vt:lpstr>Types of lightening arrestors</vt:lpstr>
      <vt:lpstr>Types of lightening arrestors</vt:lpstr>
      <vt:lpstr>Applications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HT LIGHTNING ARRESTOR</dc:title>
  <dc:creator>Vikas Bhadauria</dc:creator>
  <cp:lastModifiedBy>abhinav pandey</cp:lastModifiedBy>
  <cp:revision>808</cp:revision>
  <cp:lastPrinted>2014-11-21T06:58:07Z</cp:lastPrinted>
  <dcterms:created xsi:type="dcterms:W3CDTF">2014-04-07T11:41:40Z</dcterms:created>
  <dcterms:modified xsi:type="dcterms:W3CDTF">2025-04-15T13:03:15Z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0x0101009148F5A04DDD49CBA7127AADA5FB792B00AADE34325A8B49CDA8BB4DB53328F21400CB1185A5A6DA634F89857E7C01440748</vt:lpwstr>
  </property>
  <property fmtid="{D5CDD505-2E9C-101B-9397-08002B2CF9AE}" pid="3" name="_dlc_DocIdItemGuid">
    <vt:lpwstr>69089008-09ec-4558-8149-065431535be3</vt:lpwstr>
  </property>
</Properties>
</file>