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8" r:id="rId5"/>
  </p:sldMasterIdLst>
  <p:notesMasterIdLst>
    <p:notesMasterId r:id="rId15"/>
  </p:notesMasterIdLst>
  <p:sldIdLst>
    <p:sldId id="256" r:id="rId6"/>
    <p:sldId id="329" r:id="rId7"/>
    <p:sldId id="285" r:id="rId8"/>
    <p:sldId id="287" r:id="rId9"/>
    <p:sldId id="286" r:id="rId10"/>
    <p:sldId id="288" r:id="rId11"/>
    <p:sldId id="289" r:id="rId12"/>
    <p:sldId id="290" r:id="rId13"/>
    <p:sldId id="291" r:id="rId14"/>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6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2022962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431048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289588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42774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6</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6</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064465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7</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7</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4017829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8</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8</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569527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9</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9</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06877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413707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17398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374155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3519561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2993550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296508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63205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3628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656186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10277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2279362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17268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731360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118705518"/>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848600" cy="762000"/>
          </a:xfrm>
          <a:solidFill>
            <a:schemeClr val="accent1">
              <a:lumMod val="60000"/>
              <a:lumOff val="40000"/>
            </a:schemeClr>
          </a:solidFill>
        </p:spPr>
        <p:txBody>
          <a:bodyPr anchor="ctr">
            <a:normAutofit/>
          </a:bodyPr>
          <a:lstStyle/>
          <a:p>
            <a:r>
              <a:rPr lang="en-US" sz="4000" b="1" u="sng" dirty="0"/>
              <a:t>Power Distribution Network</a:t>
            </a:r>
          </a:p>
        </p:txBody>
      </p:sp>
      <p:sp>
        <p:nvSpPr>
          <p:cNvPr id="3" name="Slide Number Placeholder 2"/>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362199"/>
            <a:ext cx="7848600" cy="3429001"/>
          </a:xfrm>
          <a:prstGeom prst="rect">
            <a:avLst/>
          </a:prstGeom>
        </p:spPr>
      </p:pic>
    </p:spTree>
    <p:extLst>
      <p:ext uri="{BB962C8B-B14F-4D97-AF65-F5344CB8AC3E}">
        <p14:creationId xmlns:p14="http://schemas.microsoft.com/office/powerpoint/2010/main" val="1211487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eaLnBrk="1" hangingPunct="1">
              <a:spcAft>
                <a:spcPct val="20000"/>
              </a:spcAft>
            </a:pPr>
            <a:r>
              <a:rPr lang="en-US" altLang="en-US" sz="1800" noProof="1">
                <a:latin typeface="+mn-lt"/>
              </a:rPr>
              <a:t>Hierarchy of electrical distribution</a:t>
            </a: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8505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noProof="1">
                <a:latin typeface="+mn-lt"/>
              </a:rPr>
              <a:t>Transformer</a:t>
            </a: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76">
            <a:extLst>
              <a:ext uri="{FF2B5EF4-FFF2-40B4-BE49-F238E27FC236}">
                <a16:creationId xmlns:a16="http://schemas.microsoft.com/office/drawing/2014/main" id="{39BCEF07-A67D-AA40-AB0B-93FBF894E5C4}"/>
              </a:ext>
            </a:extLst>
          </p:cNvPr>
          <p:cNvSpPr>
            <a:spLocks noChangeArrowheads="1"/>
          </p:cNvSpPr>
          <p:nvPr/>
        </p:nvSpPr>
        <p:spPr bwMode="gray">
          <a:xfrm>
            <a:off x="650258" y="3674677"/>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5</a:t>
            </a:r>
          </a:p>
        </p:txBody>
      </p:sp>
      <p:sp>
        <p:nvSpPr>
          <p:cNvPr id="36" name="Rectangle 77">
            <a:extLst>
              <a:ext uri="{FF2B5EF4-FFF2-40B4-BE49-F238E27FC236}">
                <a16:creationId xmlns:a16="http://schemas.microsoft.com/office/drawing/2014/main" id="{96327E6F-A2EB-985C-B4D2-101A8C55F8ED}"/>
              </a:ext>
            </a:extLst>
          </p:cNvPr>
          <p:cNvSpPr>
            <a:spLocks noChangeArrowheads="1"/>
          </p:cNvSpPr>
          <p:nvPr/>
        </p:nvSpPr>
        <p:spPr bwMode="gray">
          <a:xfrm>
            <a:off x="1015656" y="3659798"/>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eaLnBrk="1" hangingPunct="1">
              <a:spcAft>
                <a:spcPct val="20000"/>
              </a:spcAft>
            </a:pPr>
            <a:r>
              <a:rPr lang="en-US" altLang="en-US" sz="1800" noProof="1">
                <a:latin typeface="+mn-lt"/>
              </a:rPr>
              <a:t>Capacitor Bank</a:t>
            </a:r>
          </a:p>
        </p:txBody>
      </p:sp>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893342" y="244258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56" name="Rectangle 65">
            <a:extLst>
              <a:ext uri="{FF2B5EF4-FFF2-40B4-BE49-F238E27FC236}">
                <a16:creationId xmlns:a16="http://schemas.microsoft.com/office/drawing/2014/main" id="{0217DA12-138F-270A-9D85-F7078392C544}"/>
              </a:ext>
            </a:extLst>
          </p:cNvPr>
          <p:cNvSpPr>
            <a:spLocks noChangeArrowheads="1"/>
          </p:cNvSpPr>
          <p:nvPr/>
        </p:nvSpPr>
        <p:spPr bwMode="gray">
          <a:xfrm>
            <a:off x="7893342" y="3660897"/>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9</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3" name="Rectangle 77">
            <a:extLst>
              <a:ext uri="{FF2B5EF4-FFF2-40B4-BE49-F238E27FC236}">
                <a16:creationId xmlns:a16="http://schemas.microsoft.com/office/drawing/2014/main" id="{F4F0E5AC-E8FD-991F-04B4-425BD4E7D754}"/>
              </a:ext>
            </a:extLst>
          </p:cNvPr>
          <p:cNvSpPr>
            <a:spLocks noChangeArrowheads="1"/>
          </p:cNvSpPr>
          <p:nvPr/>
        </p:nvSpPr>
        <p:spPr bwMode="gray">
          <a:xfrm>
            <a:off x="1015656" y="3254060"/>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eaLnBrk="1" hangingPunct="1">
              <a:spcAft>
                <a:spcPct val="20000"/>
              </a:spcAft>
            </a:pPr>
            <a:r>
              <a:rPr lang="en-US" altLang="en-US" sz="1800" noProof="1">
                <a:latin typeface="+mn-lt"/>
              </a:rPr>
              <a:t>Diesel Generator</a:t>
            </a:r>
          </a:p>
        </p:txBody>
      </p:sp>
      <p:sp>
        <p:nvSpPr>
          <p:cNvPr id="7" name="Rectangle 77">
            <a:extLst>
              <a:ext uri="{FF2B5EF4-FFF2-40B4-BE49-F238E27FC236}">
                <a16:creationId xmlns:a16="http://schemas.microsoft.com/office/drawing/2014/main" id="{BBDBE04D-A02A-6A4B-D35C-1EC83049D58B}"/>
              </a:ext>
            </a:extLst>
          </p:cNvPr>
          <p:cNvSpPr>
            <a:spLocks noChangeArrowheads="1"/>
          </p:cNvSpPr>
          <p:nvPr/>
        </p:nvSpPr>
        <p:spPr bwMode="gray">
          <a:xfrm>
            <a:off x="1015656" y="2848322"/>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eaLnBrk="1" hangingPunct="1">
              <a:spcAft>
                <a:spcPct val="20000"/>
              </a:spcAft>
            </a:pPr>
            <a:r>
              <a:rPr lang="en-US" altLang="en-US" sz="1800" noProof="1">
                <a:latin typeface="+mn-lt"/>
              </a:rPr>
              <a:t>Uninterupted Power Supply (UPS)</a:t>
            </a:r>
          </a:p>
        </p:txBody>
      </p:sp>
      <p:sp>
        <p:nvSpPr>
          <p:cNvPr id="10" name="Rectangle 76">
            <a:extLst>
              <a:ext uri="{FF2B5EF4-FFF2-40B4-BE49-F238E27FC236}">
                <a16:creationId xmlns:a16="http://schemas.microsoft.com/office/drawing/2014/main" id="{1F7D1D76-FA06-85CC-D8E2-6645E6C8F59C}"/>
              </a:ext>
            </a:extLst>
          </p:cNvPr>
          <p:cNvSpPr>
            <a:spLocks noChangeArrowheads="1"/>
          </p:cNvSpPr>
          <p:nvPr/>
        </p:nvSpPr>
        <p:spPr bwMode="gray">
          <a:xfrm>
            <a:off x="650258" y="326679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4</a:t>
            </a: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50258" y="28544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3</a:t>
            </a:r>
          </a:p>
        </p:txBody>
      </p:sp>
      <p:sp>
        <p:nvSpPr>
          <p:cNvPr id="13" name="Rectangle 76">
            <a:extLst>
              <a:ext uri="{FF2B5EF4-FFF2-40B4-BE49-F238E27FC236}">
                <a16:creationId xmlns:a16="http://schemas.microsoft.com/office/drawing/2014/main" id="{0475392A-B815-EA08-7EFC-A8B6FDC5A077}"/>
              </a:ext>
            </a:extLst>
          </p:cNvPr>
          <p:cNvSpPr>
            <a:spLocks noChangeArrowheads="1"/>
          </p:cNvSpPr>
          <p:nvPr/>
        </p:nvSpPr>
        <p:spPr bwMode="gray">
          <a:xfrm>
            <a:off x="650258" y="4079102"/>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16" name="Rectangle 65">
            <a:extLst>
              <a:ext uri="{FF2B5EF4-FFF2-40B4-BE49-F238E27FC236}">
                <a16:creationId xmlns:a16="http://schemas.microsoft.com/office/drawing/2014/main" id="{51E870EF-160B-62B3-FDA3-B12E042A2DCC}"/>
              </a:ext>
            </a:extLst>
          </p:cNvPr>
          <p:cNvSpPr>
            <a:spLocks noChangeArrowheads="1"/>
          </p:cNvSpPr>
          <p:nvPr/>
        </p:nvSpPr>
        <p:spPr bwMode="gray">
          <a:xfrm>
            <a:off x="7893342" y="3266795"/>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8</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907113" y="2860359"/>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6</a:t>
            </a:r>
          </a:p>
        </p:txBody>
      </p:sp>
      <p:sp>
        <p:nvSpPr>
          <p:cNvPr id="20" name="Rectangle 77">
            <a:extLst>
              <a:ext uri="{FF2B5EF4-FFF2-40B4-BE49-F238E27FC236}">
                <a16:creationId xmlns:a16="http://schemas.microsoft.com/office/drawing/2014/main" id="{8493F095-C219-2A71-AD0C-638F2BD68F8C}"/>
              </a:ext>
            </a:extLst>
          </p:cNvPr>
          <p:cNvSpPr>
            <a:spLocks noChangeArrowheads="1"/>
          </p:cNvSpPr>
          <p:nvPr/>
        </p:nvSpPr>
        <p:spPr bwMode="gray">
          <a:xfrm>
            <a:off x="1015656" y="4069677"/>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sp>
        <p:nvSpPr>
          <p:cNvPr id="29" name="Rectangle 65">
            <a:extLst>
              <a:ext uri="{FF2B5EF4-FFF2-40B4-BE49-F238E27FC236}">
                <a16:creationId xmlns:a16="http://schemas.microsoft.com/office/drawing/2014/main" id="{B241E14F-2D6F-93EE-1AE4-6D8055B12276}"/>
              </a:ext>
            </a:extLst>
          </p:cNvPr>
          <p:cNvSpPr>
            <a:spLocks noChangeArrowheads="1"/>
          </p:cNvSpPr>
          <p:nvPr/>
        </p:nvSpPr>
        <p:spPr bwMode="gray">
          <a:xfrm>
            <a:off x="7893342" y="406458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Tree>
    <p:extLst>
      <p:ext uri="{BB962C8B-B14F-4D97-AF65-F5344CB8AC3E}">
        <p14:creationId xmlns:p14="http://schemas.microsoft.com/office/powerpoint/2010/main" val="2945503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44488" y="609600"/>
            <a:ext cx="8494712" cy="925512"/>
          </a:xfrm>
        </p:spPr>
        <p:txBody>
          <a:bodyPr>
            <a:normAutofit/>
          </a:bodyPr>
          <a:lstStyle/>
          <a:p>
            <a:pPr algn="ctr"/>
            <a:r>
              <a:rPr lang="en-US" altLang="en-US" sz="4000" b="1" u="sng" noProof="1"/>
              <a:t>Hierarchy of Electrical Distribution </a:t>
            </a:r>
          </a:p>
        </p:txBody>
      </p:sp>
      <p:sp>
        <p:nvSpPr>
          <p:cNvPr id="2" name="Slide Number Placeholder 1"/>
          <p:cNvSpPr>
            <a:spLocks noGrp="1"/>
          </p:cNvSpPr>
          <p:nvPr>
            <p:ph type="sldNum" sz="quarter" idx="12"/>
          </p:nvPr>
        </p:nvSpPr>
        <p:spPr/>
        <p:txBody>
          <a:bodyPr/>
          <a:lstStyle/>
          <a:p>
            <a:fld id="{7B35B823-78A6-4AA4-A0F1-2DC210CA05EA}" type="slidenum">
              <a:rPr lang="en-US" smtClean="0"/>
              <a:pPr/>
              <a:t>3</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Electrical distribution- Top to bottom</a:t>
            </a:r>
          </a:p>
        </p:txBody>
      </p:sp>
      <p:sp>
        <p:nvSpPr>
          <p:cNvPr id="20" name="Rectangle 5"/>
          <p:cNvSpPr>
            <a:spLocks noChangeArrowheads="1"/>
          </p:cNvSpPr>
          <p:nvPr/>
        </p:nvSpPr>
        <p:spPr bwMode="gray">
          <a:xfrm>
            <a:off x="327546" y="1930400"/>
            <a:ext cx="8514830" cy="4470400"/>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eaLnBrk="1" hangingPunct="1">
              <a:lnSpc>
                <a:spcPct val="95000"/>
              </a:lnSpc>
              <a:spcBef>
                <a:spcPct val="0"/>
              </a:spcBef>
              <a:spcAft>
                <a:spcPct val="15000"/>
              </a:spcAft>
              <a:buClr>
                <a:schemeClr val="accent1"/>
              </a:buClr>
            </a:pPr>
            <a:endParaRPr lang="en-US" noProof="1"/>
          </a:p>
        </p:txBody>
      </p:sp>
      <p:pic>
        <p:nvPicPr>
          <p:cNvPr id="3" name="Picture 2"/>
          <p:cNvPicPr>
            <a:picLocks noChangeAspect="1"/>
          </p:cNvPicPr>
          <p:nvPr/>
        </p:nvPicPr>
        <p:blipFill rotWithShape="1">
          <a:blip r:embed="rId4">
            <a:clrChange>
              <a:clrFrom>
                <a:srgbClr val="FFFFFF"/>
              </a:clrFrom>
              <a:clrTo>
                <a:srgbClr val="FFFFFF">
                  <a:alpha val="0"/>
                </a:srgbClr>
              </a:clrTo>
            </a:clrChange>
          </a:blip>
          <a:srcRect l="6709" r="13455"/>
          <a:stretch/>
        </p:blipFill>
        <p:spPr>
          <a:xfrm>
            <a:off x="1053580" y="1963737"/>
            <a:ext cx="6909320" cy="4363796"/>
          </a:xfrm>
          <a:prstGeom prst="rect">
            <a:avLst/>
          </a:prstGeom>
          <a:ln>
            <a:solidFill>
              <a:schemeClr val="bg1"/>
            </a:solidFill>
          </a:ln>
        </p:spPr>
      </p:pic>
    </p:spTree>
    <p:extLst>
      <p:ext uri="{BB962C8B-B14F-4D97-AF65-F5344CB8AC3E}">
        <p14:creationId xmlns:p14="http://schemas.microsoft.com/office/powerpoint/2010/main" val="8514953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8650" y="606425"/>
            <a:ext cx="7886700" cy="885826"/>
          </a:xfrm>
        </p:spPr>
        <p:txBody>
          <a:bodyPr>
            <a:normAutofit/>
          </a:bodyPr>
          <a:lstStyle/>
          <a:p>
            <a:pPr algn="ctr"/>
            <a:r>
              <a:rPr lang="en-US" altLang="en-US" sz="4000" b="1" u="sng" noProof="1"/>
              <a:t>Transformer</a:t>
            </a:r>
            <a:endParaRPr lang="en-US" altLang="en-US" sz="32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4</a:t>
            </a:fld>
            <a:endParaRPr lang="en-US" dirty="0"/>
          </a:p>
        </p:txBody>
      </p:sp>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noProof="1">
                <a:solidFill>
                  <a:schemeClr val="bg1"/>
                </a:solidFill>
                <a:latin typeface="+mj-lt"/>
              </a:rPr>
              <a:t>Working principle</a:t>
            </a:r>
          </a:p>
        </p:txBody>
      </p:sp>
      <p:sp>
        <p:nvSpPr>
          <p:cNvPr id="13" name="Rectangle 5"/>
          <p:cNvSpPr>
            <a:spLocks noChangeArrowheads="1"/>
          </p:cNvSpPr>
          <p:nvPr/>
        </p:nvSpPr>
        <p:spPr bwMode="gray">
          <a:xfrm>
            <a:off x="327546" y="1931988"/>
            <a:ext cx="8516370" cy="167163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A transformer consists of two electrically isolated coils and operates on Faraday's  principle of “mutual induction”</a:t>
            </a:r>
          </a:p>
          <a:p>
            <a:pPr algn="just">
              <a:lnSpc>
                <a:spcPct val="95000"/>
              </a:lnSpc>
              <a:spcBef>
                <a:spcPct val="0"/>
              </a:spcBef>
              <a:spcAft>
                <a:spcPct val="15000"/>
              </a:spcAft>
              <a:buClr>
                <a:schemeClr val="accent1"/>
              </a:buClr>
            </a:pPr>
            <a:r>
              <a:rPr lang="en-US" noProof="1">
                <a:latin typeface="+mn-lt"/>
              </a:rPr>
              <a:t> The magnetic flux generated in the primary coil due to voltage &amp; current flowing  through it induces EMF in the secondary coil.</a:t>
            </a:r>
          </a:p>
          <a:p>
            <a:pPr algn="just">
              <a:lnSpc>
                <a:spcPct val="95000"/>
              </a:lnSpc>
              <a:spcBef>
                <a:spcPct val="0"/>
              </a:spcBef>
              <a:spcAft>
                <a:spcPct val="15000"/>
              </a:spcAft>
              <a:buClr>
                <a:schemeClr val="accent1"/>
              </a:buClr>
            </a:pPr>
            <a:endParaRPr lang="en-US" noProof="1"/>
          </a:p>
        </p:txBody>
      </p:sp>
      <p:sp>
        <p:nvSpPr>
          <p:cNvPr id="14" name="Rectangle 3"/>
          <p:cNvSpPr>
            <a:spLocks noChangeArrowheads="1"/>
          </p:cNvSpPr>
          <p:nvPr/>
        </p:nvSpPr>
        <p:spPr bwMode="gray">
          <a:xfrm>
            <a:off x="323850" y="3889375"/>
            <a:ext cx="851535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buFont typeface="Wingdings" panose="05000000000000000000" pitchFamily="2" charset="2"/>
              <a:buNone/>
            </a:pPr>
            <a:r>
              <a:rPr lang="en-US" sz="2800" b="1" noProof="1">
                <a:solidFill>
                  <a:schemeClr val="bg1"/>
                </a:solidFill>
                <a:latin typeface="+mj-lt"/>
                <a:cs typeface="Arial" panose="020B0604020202020204" pitchFamily="34" charset="0"/>
              </a:rPr>
              <a:t>Types of Transformers</a:t>
            </a:r>
          </a:p>
        </p:txBody>
      </p:sp>
      <p:sp>
        <p:nvSpPr>
          <p:cNvPr id="15" name="Rectangle 6"/>
          <p:cNvSpPr>
            <a:spLocks noChangeArrowheads="1"/>
          </p:cNvSpPr>
          <p:nvPr/>
        </p:nvSpPr>
        <p:spPr bwMode="gray">
          <a:xfrm>
            <a:off x="323850" y="4265612"/>
            <a:ext cx="851535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95000"/>
              </a:lnSpc>
              <a:spcBef>
                <a:spcPct val="0"/>
              </a:spcBef>
              <a:spcAft>
                <a:spcPct val="15000"/>
              </a:spcAft>
              <a:buClr>
                <a:schemeClr val="accent1"/>
              </a:buClr>
            </a:pPr>
            <a:r>
              <a:rPr lang="en-US" noProof="1">
                <a:latin typeface="+mn-lt"/>
              </a:rPr>
              <a:t> Transformers are classified into two main categories</a:t>
            </a:r>
          </a:p>
          <a:p>
            <a:pPr lvl="1">
              <a:lnSpc>
                <a:spcPct val="95000"/>
              </a:lnSpc>
              <a:spcBef>
                <a:spcPct val="0"/>
              </a:spcBef>
              <a:spcAft>
                <a:spcPct val="15000"/>
              </a:spcAft>
              <a:buClr>
                <a:schemeClr val="accent1"/>
              </a:buClr>
            </a:pPr>
            <a:r>
              <a:rPr lang="en-US" noProof="1">
                <a:latin typeface="+mn-lt"/>
              </a:rPr>
              <a:t>Power transformer</a:t>
            </a:r>
          </a:p>
          <a:p>
            <a:pPr lvl="1">
              <a:lnSpc>
                <a:spcPct val="95000"/>
              </a:lnSpc>
              <a:spcBef>
                <a:spcPct val="0"/>
              </a:spcBef>
              <a:spcAft>
                <a:spcPct val="15000"/>
              </a:spcAft>
              <a:buClr>
                <a:schemeClr val="accent1"/>
              </a:buClr>
            </a:pPr>
            <a:r>
              <a:rPr lang="en-US" noProof="1">
                <a:latin typeface="+mn-lt"/>
              </a:rPr>
              <a:t>Distribution transformer</a:t>
            </a:r>
          </a:p>
        </p:txBody>
      </p:sp>
    </p:spTree>
    <p:extLst>
      <p:ext uri="{BB962C8B-B14F-4D97-AF65-F5344CB8AC3E}">
        <p14:creationId xmlns:p14="http://schemas.microsoft.com/office/powerpoint/2010/main" val="3642663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8650" y="685800"/>
            <a:ext cx="7886700" cy="881063"/>
          </a:xfrm>
        </p:spPr>
        <p:txBody>
          <a:bodyPr>
            <a:normAutofit/>
          </a:bodyPr>
          <a:lstStyle/>
          <a:p>
            <a:pPr algn="ctr"/>
            <a:r>
              <a:rPr lang="en-US" altLang="en-US" sz="4000" b="1" u="sng" noProof="1"/>
              <a:t>Transformer</a:t>
            </a:r>
          </a:p>
        </p:txBody>
      </p:sp>
      <p:sp>
        <p:nvSpPr>
          <p:cNvPr id="2" name="Slide Number Placeholder 1"/>
          <p:cNvSpPr>
            <a:spLocks noGrp="1"/>
          </p:cNvSpPr>
          <p:nvPr>
            <p:ph type="sldNum" sz="quarter" idx="12"/>
          </p:nvPr>
        </p:nvSpPr>
        <p:spPr/>
        <p:txBody>
          <a:bodyPr/>
          <a:lstStyle/>
          <a:p>
            <a:fld id="{7B35B823-78A6-4AA4-A0F1-2DC210CA05EA}" type="slidenum">
              <a:rPr lang="en-US" smtClean="0"/>
              <a:pPr/>
              <a:t>5</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Power transformer</a:t>
            </a:r>
          </a:p>
        </p:txBody>
      </p:sp>
      <p:sp>
        <p:nvSpPr>
          <p:cNvPr id="13" name="Rectangle 5"/>
          <p:cNvSpPr>
            <a:spLocks noChangeArrowheads="1"/>
          </p:cNvSpPr>
          <p:nvPr/>
        </p:nvSpPr>
        <p:spPr bwMode="gray">
          <a:xfrm>
            <a:off x="327546" y="1931988"/>
            <a:ext cx="8516370" cy="167163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A static piece of apparatus with two or more windings which, by electromagnetic induction, transform a system of alternating voltage and current into another system of voltage and current for the purpose of transmitting electrical power.</a:t>
            </a:r>
          </a:p>
        </p:txBody>
      </p:sp>
      <p:sp>
        <p:nvSpPr>
          <p:cNvPr id="14" name="Rectangle 3"/>
          <p:cNvSpPr>
            <a:spLocks noChangeArrowheads="1"/>
          </p:cNvSpPr>
          <p:nvPr/>
        </p:nvSpPr>
        <p:spPr bwMode="gray">
          <a:xfrm>
            <a:off x="323850" y="3889375"/>
            <a:ext cx="851535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US" sz="2800" b="1" noProof="1">
                <a:solidFill>
                  <a:schemeClr val="bg1"/>
                </a:solidFill>
                <a:latin typeface="+mj-lt"/>
                <a:cs typeface="Arial" panose="020B0604020202020204" pitchFamily="34" charset="0"/>
              </a:rPr>
              <a:t>Distribution transformer</a:t>
            </a:r>
          </a:p>
        </p:txBody>
      </p:sp>
      <p:sp>
        <p:nvSpPr>
          <p:cNvPr id="15" name="Rectangle 6"/>
          <p:cNvSpPr>
            <a:spLocks noChangeArrowheads="1"/>
          </p:cNvSpPr>
          <p:nvPr/>
        </p:nvSpPr>
        <p:spPr bwMode="gray">
          <a:xfrm>
            <a:off x="323850" y="4265612"/>
            <a:ext cx="851535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Also called as a service transformer, it provides the final voltage transformation in the  electric power distribution system.</a:t>
            </a:r>
          </a:p>
          <a:p>
            <a:pPr algn="just">
              <a:lnSpc>
                <a:spcPct val="95000"/>
              </a:lnSpc>
              <a:spcBef>
                <a:spcPct val="0"/>
              </a:spcBef>
              <a:spcAft>
                <a:spcPct val="15000"/>
              </a:spcAft>
              <a:buClr>
                <a:schemeClr val="accent1"/>
              </a:buClr>
            </a:pPr>
            <a:r>
              <a:rPr lang="en-US" noProof="1">
                <a:latin typeface="+mn-lt"/>
              </a:rPr>
              <a:t> It steps down the voltage used in the distribution lines to the level used by the   customer.</a:t>
            </a:r>
          </a:p>
          <a:p>
            <a:pPr algn="just">
              <a:lnSpc>
                <a:spcPct val="95000"/>
              </a:lnSpc>
              <a:spcBef>
                <a:spcPct val="0"/>
              </a:spcBef>
              <a:spcAft>
                <a:spcPct val="15000"/>
              </a:spcAft>
              <a:buClr>
                <a:schemeClr val="accent1"/>
              </a:buClr>
            </a:pPr>
            <a:endParaRPr lang="en-US" noProof="1"/>
          </a:p>
        </p:txBody>
      </p:sp>
    </p:spTree>
    <p:extLst>
      <p:ext uri="{BB962C8B-B14F-4D97-AF65-F5344CB8AC3E}">
        <p14:creationId xmlns:p14="http://schemas.microsoft.com/office/powerpoint/2010/main" val="190499506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609600"/>
            <a:ext cx="8077202" cy="925512"/>
          </a:xfrm>
        </p:spPr>
        <p:txBody>
          <a:bodyPr>
            <a:normAutofit/>
          </a:bodyPr>
          <a:lstStyle/>
          <a:p>
            <a:pPr algn="ctr"/>
            <a:r>
              <a:rPr lang="en-US" altLang="en-US" sz="4000" b="1" u="sng" noProof="1"/>
              <a:t>Uninteruppted Power Supply (UPS)</a:t>
            </a:r>
          </a:p>
        </p:txBody>
      </p:sp>
      <p:sp>
        <p:nvSpPr>
          <p:cNvPr id="2" name="Slide Number Placeholder 1"/>
          <p:cNvSpPr>
            <a:spLocks noGrp="1"/>
          </p:cNvSpPr>
          <p:nvPr>
            <p:ph type="sldNum" sz="quarter" idx="12"/>
          </p:nvPr>
        </p:nvSpPr>
        <p:spPr/>
        <p:txBody>
          <a:bodyPr/>
          <a:lstStyle/>
          <a:p>
            <a:fld id="{7B35B823-78A6-4AA4-A0F1-2DC210CA05EA}" type="slidenum">
              <a:rPr lang="en-US" smtClean="0"/>
              <a:pPr/>
              <a:t>6</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UPS</a:t>
            </a:r>
          </a:p>
        </p:txBody>
      </p:sp>
      <p:sp>
        <p:nvSpPr>
          <p:cNvPr id="13" name="Rectangle 5"/>
          <p:cNvSpPr>
            <a:spLocks noChangeArrowheads="1"/>
          </p:cNvSpPr>
          <p:nvPr/>
        </p:nvSpPr>
        <p:spPr bwMode="gray">
          <a:xfrm>
            <a:off x="323850" y="1931988"/>
            <a:ext cx="8520066" cy="167163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UPS or battery/flywheel backup, is an electrical apparatus that provides emergency  power to a load when the input power source or mains power fails.</a:t>
            </a:r>
          </a:p>
          <a:p>
            <a:pPr algn="just">
              <a:lnSpc>
                <a:spcPct val="95000"/>
              </a:lnSpc>
              <a:spcBef>
                <a:spcPct val="0"/>
              </a:spcBef>
              <a:spcAft>
                <a:spcPct val="15000"/>
              </a:spcAft>
              <a:buClr>
                <a:schemeClr val="accent1"/>
              </a:buClr>
            </a:pPr>
            <a:endParaRPr lang="en-US" noProof="1"/>
          </a:p>
        </p:txBody>
      </p:sp>
      <p:sp>
        <p:nvSpPr>
          <p:cNvPr id="14" name="Rectangle 3"/>
          <p:cNvSpPr>
            <a:spLocks noChangeArrowheads="1"/>
          </p:cNvSpPr>
          <p:nvPr/>
        </p:nvSpPr>
        <p:spPr bwMode="gray">
          <a:xfrm>
            <a:off x="323850" y="3889375"/>
            <a:ext cx="851535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Types of UPS</a:t>
            </a:r>
          </a:p>
        </p:txBody>
      </p:sp>
      <p:sp>
        <p:nvSpPr>
          <p:cNvPr id="15" name="Rectangle 6"/>
          <p:cNvSpPr>
            <a:spLocks noChangeArrowheads="1"/>
          </p:cNvSpPr>
          <p:nvPr/>
        </p:nvSpPr>
        <p:spPr bwMode="gray">
          <a:xfrm>
            <a:off x="323850" y="4265612"/>
            <a:ext cx="851535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t> </a:t>
            </a:r>
            <a:r>
              <a:rPr lang="en-US" noProof="1">
                <a:latin typeface="+mn-lt"/>
              </a:rPr>
              <a:t>UPS systems can be:</a:t>
            </a:r>
          </a:p>
          <a:p>
            <a:pPr lvl="1" algn="just">
              <a:lnSpc>
                <a:spcPct val="95000"/>
              </a:lnSpc>
              <a:spcBef>
                <a:spcPct val="0"/>
              </a:spcBef>
              <a:spcAft>
                <a:spcPct val="15000"/>
              </a:spcAft>
              <a:buClr>
                <a:schemeClr val="accent1"/>
              </a:buClr>
            </a:pPr>
            <a:r>
              <a:rPr lang="en-US" noProof="1">
                <a:latin typeface="+mn-lt"/>
              </a:rPr>
              <a:t>Online UPS</a:t>
            </a:r>
          </a:p>
          <a:p>
            <a:pPr lvl="1" algn="just">
              <a:lnSpc>
                <a:spcPct val="95000"/>
              </a:lnSpc>
              <a:spcBef>
                <a:spcPct val="0"/>
              </a:spcBef>
              <a:spcAft>
                <a:spcPct val="15000"/>
              </a:spcAft>
              <a:buClr>
                <a:schemeClr val="accent1"/>
              </a:buClr>
            </a:pPr>
            <a:r>
              <a:rPr lang="en-US" noProof="1">
                <a:latin typeface="+mn-lt"/>
              </a:rPr>
              <a:t>Off-line UPS</a:t>
            </a:r>
          </a:p>
          <a:p>
            <a:pPr lvl="1" algn="just">
              <a:lnSpc>
                <a:spcPct val="95000"/>
              </a:lnSpc>
              <a:spcBef>
                <a:spcPct val="0"/>
              </a:spcBef>
              <a:spcAft>
                <a:spcPct val="15000"/>
              </a:spcAft>
              <a:buClr>
                <a:schemeClr val="accent1"/>
              </a:buClr>
            </a:pPr>
            <a:endParaRPr lang="en-US" noProof="1"/>
          </a:p>
        </p:txBody>
      </p:sp>
    </p:spTree>
    <p:extLst>
      <p:ext uri="{BB962C8B-B14F-4D97-AF65-F5344CB8AC3E}">
        <p14:creationId xmlns:p14="http://schemas.microsoft.com/office/powerpoint/2010/main" val="270801427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09598" y="609600"/>
            <a:ext cx="8210552" cy="946150"/>
          </a:xfrm>
        </p:spPr>
        <p:txBody>
          <a:bodyPr>
            <a:normAutofit/>
          </a:bodyPr>
          <a:lstStyle/>
          <a:p>
            <a:pPr algn="ctr"/>
            <a:r>
              <a:rPr lang="en-US" altLang="en-US" sz="4000" b="1" u="sng" noProof="1"/>
              <a:t>Uninteruppted Power Supply (UPS)</a:t>
            </a:r>
          </a:p>
        </p:txBody>
      </p:sp>
      <p:sp>
        <p:nvSpPr>
          <p:cNvPr id="2" name="Slide Number Placeholder 1"/>
          <p:cNvSpPr>
            <a:spLocks noGrp="1"/>
          </p:cNvSpPr>
          <p:nvPr>
            <p:ph type="sldNum" sz="quarter" idx="12"/>
          </p:nvPr>
        </p:nvSpPr>
        <p:spPr/>
        <p:txBody>
          <a:bodyPr/>
          <a:lstStyle/>
          <a:p>
            <a:fld id="{7B35B823-78A6-4AA4-A0F1-2DC210CA05EA}" type="slidenum">
              <a:rPr lang="en-US" smtClean="0"/>
              <a:pPr/>
              <a:t>7</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Online UPS</a:t>
            </a:r>
          </a:p>
        </p:txBody>
      </p:sp>
      <p:sp>
        <p:nvSpPr>
          <p:cNvPr id="13" name="Rectangle 5"/>
          <p:cNvSpPr>
            <a:spLocks noChangeArrowheads="1"/>
          </p:cNvSpPr>
          <p:nvPr/>
        </p:nvSpPr>
        <p:spPr bwMode="gray">
          <a:xfrm>
            <a:off x="327546" y="1931988"/>
            <a:ext cx="8516370" cy="167163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The term 'online' comes from the fact that the rectifier (which turns AC into DC) and  the inverter (which converts DC into AC) are always being used, even when there is  sufficient mains power.</a:t>
            </a:r>
          </a:p>
          <a:p>
            <a:pPr algn="just">
              <a:lnSpc>
                <a:spcPct val="95000"/>
              </a:lnSpc>
              <a:spcBef>
                <a:spcPct val="0"/>
              </a:spcBef>
              <a:spcAft>
                <a:spcPct val="15000"/>
              </a:spcAft>
              <a:buClr>
                <a:schemeClr val="accent1"/>
              </a:buClr>
            </a:pPr>
            <a:r>
              <a:rPr lang="en-US" noProof="1">
                <a:latin typeface="+mn-lt"/>
              </a:rPr>
              <a:t> An on-line UPS should have no switch, and the load is supplied via the battery all the  time.</a:t>
            </a:r>
          </a:p>
        </p:txBody>
      </p:sp>
      <p:sp>
        <p:nvSpPr>
          <p:cNvPr id="14" name="Rectangle 3"/>
          <p:cNvSpPr>
            <a:spLocks noChangeArrowheads="1"/>
          </p:cNvSpPr>
          <p:nvPr/>
        </p:nvSpPr>
        <p:spPr bwMode="gray">
          <a:xfrm>
            <a:off x="323850" y="3889375"/>
            <a:ext cx="849630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US" sz="2800" b="1" noProof="1">
                <a:solidFill>
                  <a:schemeClr val="bg1"/>
                </a:solidFill>
                <a:latin typeface="+mj-lt"/>
                <a:cs typeface="Arial" panose="020B0604020202020204" pitchFamily="34" charset="0"/>
              </a:rPr>
              <a:t>Off-line UPS</a:t>
            </a:r>
          </a:p>
        </p:txBody>
      </p:sp>
      <p:sp>
        <p:nvSpPr>
          <p:cNvPr id="15" name="Rectangle 6"/>
          <p:cNvSpPr>
            <a:spLocks noChangeArrowheads="1"/>
          </p:cNvSpPr>
          <p:nvPr/>
        </p:nvSpPr>
        <p:spPr bwMode="gray">
          <a:xfrm>
            <a:off x="323850" y="4265612"/>
            <a:ext cx="849630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t> </a:t>
            </a:r>
            <a:r>
              <a:rPr lang="en-US" noProof="1">
                <a:latin typeface="+mn-lt"/>
              </a:rPr>
              <a:t>Also called as standby UPS, it simply passes on the power it receives from the mains directly to the device during normal operations.</a:t>
            </a:r>
          </a:p>
          <a:p>
            <a:pPr algn="just">
              <a:lnSpc>
                <a:spcPct val="95000"/>
              </a:lnSpc>
              <a:spcBef>
                <a:spcPct val="0"/>
              </a:spcBef>
              <a:spcAft>
                <a:spcPct val="15000"/>
              </a:spcAft>
              <a:buClr>
                <a:schemeClr val="accent1"/>
              </a:buClr>
            </a:pPr>
            <a:r>
              <a:rPr lang="en-US" noProof="1">
                <a:latin typeface="+mn-lt"/>
              </a:rPr>
              <a:t> In event of blackout, it transfers to  battery supply for your equipment</a:t>
            </a:r>
          </a:p>
        </p:txBody>
      </p:sp>
    </p:spTree>
    <p:extLst>
      <p:ext uri="{BB962C8B-B14F-4D97-AF65-F5344CB8AC3E}">
        <p14:creationId xmlns:p14="http://schemas.microsoft.com/office/powerpoint/2010/main" val="320312524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8650" y="595312"/>
            <a:ext cx="7886700" cy="971551"/>
          </a:xfrm>
        </p:spPr>
        <p:txBody>
          <a:bodyPr>
            <a:normAutofit/>
          </a:bodyPr>
          <a:lstStyle/>
          <a:p>
            <a:pPr algn="ctr"/>
            <a:r>
              <a:rPr lang="en-US" altLang="en-US" sz="4000" b="1" u="sng" noProof="1"/>
              <a:t>Diesel Generator</a:t>
            </a:r>
          </a:p>
        </p:txBody>
      </p:sp>
      <p:sp>
        <p:nvSpPr>
          <p:cNvPr id="2" name="Slide Number Placeholder 1"/>
          <p:cNvSpPr>
            <a:spLocks noGrp="1"/>
          </p:cNvSpPr>
          <p:nvPr>
            <p:ph type="sldNum" sz="quarter" idx="12"/>
          </p:nvPr>
        </p:nvSpPr>
        <p:spPr/>
        <p:txBody>
          <a:bodyPr/>
          <a:lstStyle/>
          <a:p>
            <a:fld id="{7B35B823-78A6-4AA4-A0F1-2DC210CA05EA}" type="slidenum">
              <a:rPr lang="en-US" smtClean="0"/>
              <a:pPr/>
              <a:t>8</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Diesel Generator Set</a:t>
            </a:r>
          </a:p>
        </p:txBody>
      </p:sp>
      <p:sp>
        <p:nvSpPr>
          <p:cNvPr id="13" name="Rectangle 5"/>
          <p:cNvSpPr>
            <a:spLocks noChangeArrowheads="1"/>
          </p:cNvSpPr>
          <p:nvPr/>
        </p:nvSpPr>
        <p:spPr bwMode="gray">
          <a:xfrm>
            <a:off x="327546" y="1931988"/>
            <a:ext cx="8516370" cy="167163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A combination of diesel engine with electrical generator (often called an  alternator) to generate electricity. </a:t>
            </a:r>
          </a:p>
          <a:p>
            <a:pPr algn="just">
              <a:lnSpc>
                <a:spcPct val="95000"/>
              </a:lnSpc>
              <a:spcBef>
                <a:spcPct val="0"/>
              </a:spcBef>
              <a:spcAft>
                <a:spcPct val="15000"/>
              </a:spcAft>
              <a:buClr>
                <a:schemeClr val="accent1"/>
              </a:buClr>
            </a:pPr>
            <a:r>
              <a:rPr lang="en-US" dirty="0">
                <a:solidFill>
                  <a:srgbClr val="222222"/>
                </a:solidFill>
                <a:latin typeface="+mn-lt"/>
              </a:rPr>
              <a:t> DG sets are used in places that have no connection to power grid, and as  emergency power-supply if the grid fails.</a:t>
            </a:r>
            <a:endParaRPr lang="en-US" dirty="0">
              <a:latin typeface="+mn-lt"/>
            </a:endParaRPr>
          </a:p>
          <a:p>
            <a:pPr algn="just">
              <a:lnSpc>
                <a:spcPct val="95000"/>
              </a:lnSpc>
              <a:spcBef>
                <a:spcPct val="0"/>
              </a:spcBef>
              <a:spcAft>
                <a:spcPct val="15000"/>
              </a:spcAft>
              <a:buClr>
                <a:schemeClr val="accent1"/>
              </a:buClr>
            </a:pPr>
            <a:endParaRPr lang="en-US" noProof="1"/>
          </a:p>
        </p:txBody>
      </p:sp>
      <p:sp>
        <p:nvSpPr>
          <p:cNvPr id="14" name="Rectangle 3"/>
          <p:cNvSpPr>
            <a:spLocks noChangeArrowheads="1"/>
          </p:cNvSpPr>
          <p:nvPr/>
        </p:nvSpPr>
        <p:spPr bwMode="gray">
          <a:xfrm>
            <a:off x="323850" y="3889375"/>
            <a:ext cx="851535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US" sz="2800" b="1" noProof="1">
                <a:solidFill>
                  <a:schemeClr val="bg1"/>
                </a:solidFill>
                <a:latin typeface="+mj-lt"/>
                <a:cs typeface="Arial" panose="020B0604020202020204" pitchFamily="34" charset="0"/>
              </a:rPr>
              <a:t>Distributed Energy Resources </a:t>
            </a:r>
          </a:p>
        </p:txBody>
      </p:sp>
      <p:sp>
        <p:nvSpPr>
          <p:cNvPr id="15" name="Rectangle 6"/>
          <p:cNvSpPr>
            <a:spLocks noChangeArrowheads="1"/>
          </p:cNvSpPr>
          <p:nvPr/>
        </p:nvSpPr>
        <p:spPr bwMode="gray">
          <a:xfrm>
            <a:off x="323850" y="4265612"/>
            <a:ext cx="851535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dirty="0"/>
              <a:t> </a:t>
            </a:r>
            <a:r>
              <a:rPr lang="en-US" dirty="0">
                <a:latin typeface="+mn-lt"/>
              </a:rPr>
              <a:t>Distributed generation, on-site generation (OSG) or district/decentralized energy is generated or stored by a variety of small, grid-connected devices referred to as distributed energy resources (DER) or distributed energy resource systems.</a:t>
            </a:r>
          </a:p>
          <a:p>
            <a:pPr algn="just">
              <a:lnSpc>
                <a:spcPct val="95000"/>
              </a:lnSpc>
              <a:spcBef>
                <a:spcPct val="0"/>
              </a:spcBef>
              <a:spcAft>
                <a:spcPct val="15000"/>
              </a:spcAft>
              <a:buClr>
                <a:schemeClr val="accent1"/>
              </a:buClr>
            </a:pPr>
            <a:endParaRPr lang="en-US" noProof="1"/>
          </a:p>
        </p:txBody>
      </p:sp>
    </p:spTree>
    <p:extLst>
      <p:ext uri="{BB962C8B-B14F-4D97-AF65-F5344CB8AC3E}">
        <p14:creationId xmlns:p14="http://schemas.microsoft.com/office/powerpoint/2010/main" val="381559197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8650" y="595312"/>
            <a:ext cx="7886700" cy="971551"/>
          </a:xfrm>
        </p:spPr>
        <p:txBody>
          <a:bodyPr>
            <a:normAutofit/>
          </a:bodyPr>
          <a:lstStyle/>
          <a:p>
            <a:pPr algn="ctr"/>
            <a:r>
              <a:rPr lang="en-US" altLang="en-US" sz="4000" b="1" u="sng" noProof="1"/>
              <a:t>Capacitor Bank</a:t>
            </a:r>
          </a:p>
        </p:txBody>
      </p:sp>
      <p:sp>
        <p:nvSpPr>
          <p:cNvPr id="2" name="Slide Number Placeholder 1"/>
          <p:cNvSpPr>
            <a:spLocks noGrp="1"/>
          </p:cNvSpPr>
          <p:nvPr>
            <p:ph type="sldNum" sz="quarter" idx="12"/>
          </p:nvPr>
        </p:nvSpPr>
        <p:spPr/>
        <p:txBody>
          <a:bodyPr/>
          <a:lstStyle/>
          <a:p>
            <a:fld id="{7B35B823-78A6-4AA4-A0F1-2DC210CA05EA}" type="slidenum">
              <a:rPr lang="en-US" smtClean="0"/>
              <a:pPr/>
              <a:t>9</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23850" y="155575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Capacitor bank</a:t>
            </a:r>
          </a:p>
        </p:txBody>
      </p:sp>
      <p:sp>
        <p:nvSpPr>
          <p:cNvPr id="13" name="Rectangle 5"/>
          <p:cNvSpPr>
            <a:spLocks noChangeArrowheads="1"/>
          </p:cNvSpPr>
          <p:nvPr/>
        </p:nvSpPr>
        <p:spPr bwMode="gray">
          <a:xfrm>
            <a:off x="323850" y="1931988"/>
            <a:ext cx="8520066" cy="167163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t> </a:t>
            </a:r>
            <a:r>
              <a:rPr lang="en-US" noProof="1">
                <a:latin typeface="+mn-lt"/>
              </a:rPr>
              <a:t>A group of several capacitors of the same rating that are connected in series  or parallel with each other to store electrical energy. </a:t>
            </a:r>
          </a:p>
          <a:p>
            <a:pPr algn="just">
              <a:lnSpc>
                <a:spcPct val="95000"/>
              </a:lnSpc>
              <a:spcBef>
                <a:spcPct val="0"/>
              </a:spcBef>
              <a:spcAft>
                <a:spcPct val="15000"/>
              </a:spcAft>
              <a:buClr>
                <a:schemeClr val="accent1"/>
              </a:buClr>
            </a:pPr>
            <a:r>
              <a:rPr lang="en-US" noProof="1">
                <a:latin typeface="+mn-lt"/>
              </a:rPr>
              <a:t> The resulting bank is then used to counteract or correct a power factor lag or  phase shift in an alternating current (AC) power supply.</a:t>
            </a:r>
          </a:p>
        </p:txBody>
      </p:sp>
      <p:sp>
        <p:nvSpPr>
          <p:cNvPr id="14" name="Rectangle 3"/>
          <p:cNvSpPr>
            <a:spLocks noChangeArrowheads="1"/>
          </p:cNvSpPr>
          <p:nvPr/>
        </p:nvSpPr>
        <p:spPr bwMode="gray">
          <a:xfrm>
            <a:off x="323850" y="3889375"/>
            <a:ext cx="851535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US" sz="2800" b="1" noProof="1">
                <a:solidFill>
                  <a:schemeClr val="bg1"/>
                </a:solidFill>
                <a:latin typeface="+mj-lt"/>
                <a:cs typeface="Arial" panose="020B0604020202020204" pitchFamily="34" charset="0"/>
              </a:rPr>
              <a:t>Working</a:t>
            </a:r>
          </a:p>
        </p:txBody>
      </p:sp>
      <p:sp>
        <p:nvSpPr>
          <p:cNvPr id="15" name="Rectangle 6"/>
          <p:cNvSpPr>
            <a:spLocks noChangeArrowheads="1"/>
          </p:cNvSpPr>
          <p:nvPr/>
        </p:nvSpPr>
        <p:spPr bwMode="gray">
          <a:xfrm>
            <a:off x="323850" y="4265612"/>
            <a:ext cx="851535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dirty="0">
                <a:latin typeface="+mn-lt"/>
              </a:rPr>
              <a:t> An individual capacitor consists of two conductors which are separated by a dielectric or insulating material. </a:t>
            </a:r>
          </a:p>
          <a:p>
            <a:pPr algn="just">
              <a:lnSpc>
                <a:spcPct val="95000"/>
              </a:lnSpc>
              <a:spcBef>
                <a:spcPct val="0"/>
              </a:spcBef>
              <a:spcAft>
                <a:spcPct val="15000"/>
              </a:spcAft>
              <a:buClr>
                <a:schemeClr val="accent1"/>
              </a:buClr>
            </a:pPr>
            <a:r>
              <a:rPr lang="en-US" dirty="0">
                <a:latin typeface="+mn-lt"/>
              </a:rPr>
              <a:t> When current is sent through the conductors, an electric field that is static in nature then develops in the dielectric which acts as stored energy.</a:t>
            </a:r>
            <a:endParaRPr lang="en-US" noProof="1">
              <a:latin typeface="+mn-lt"/>
            </a:endParaRPr>
          </a:p>
        </p:txBody>
      </p:sp>
    </p:spTree>
    <p:extLst>
      <p:ext uri="{BB962C8B-B14F-4D97-AF65-F5344CB8AC3E}">
        <p14:creationId xmlns:p14="http://schemas.microsoft.com/office/powerpoint/2010/main" val="666236098"/>
      </p:ext>
    </p:extLst>
  </p:cSld>
  <p:clrMapOvr>
    <a:masterClrMapping/>
  </p:clrMapOvr>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4455A5-5B1F-42D7-89F4-4C018F6FE882}">
  <ds:schemaRefs>
    <ds:schemaRef ds:uri="http://schemas.microsoft.com/sharepoint/v3/contenttype/forms"/>
  </ds:schemaRefs>
</ds:datastoreItem>
</file>

<file path=customXml/itemProps2.xml><?xml version="1.0" encoding="utf-8"?>
<ds:datastoreItem xmlns:ds="http://schemas.openxmlformats.org/officeDocument/2006/customXml" ds:itemID="{6F0180CB-08B1-436B-9799-0C76022FBD6C}">
  <ds:schemaRefs>
    <ds:schemaRef ds:uri="http://www.w3.org/XML/1998/namespace"/>
    <ds:schemaRef ds:uri="http://purl.org/dc/elements/1.1/"/>
    <ds:schemaRef ds:uri="http://purl.org/dc/dcmitype/"/>
    <ds:schemaRef ds:uri="http://purl.org/dc/terms/"/>
    <ds:schemaRef ds:uri="0f0eb950-47b7-49a7-b2b9-b0c411c9c3b8"/>
    <ds:schemaRef ds:uri="http://schemas.microsoft.com/office/2006/metadata/properties"/>
    <ds:schemaRef ds:uri="B6023AA3-3CEE-413F-91F8-322A2644F388"/>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fields"/>
    <ds:schemaRef ds:uri="http://schemas.microsoft.com/sharepoint/v3"/>
  </ds:schemaRefs>
</ds:datastoreItem>
</file>

<file path=customXml/itemProps3.xml><?xml version="1.0" encoding="utf-8"?>
<ds:datastoreItem xmlns:ds="http://schemas.openxmlformats.org/officeDocument/2006/customXml" ds:itemID="{576FB07F-DD47-4C62-89FB-E79CBDA66930}">
  <ds:schemaRefs>
    <ds:schemaRef ds:uri="http://schemas.microsoft.com/sharepoint/events"/>
  </ds:schemaRefs>
</ds:datastoreItem>
</file>

<file path=customXml/itemProps4.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ES-501_BG-002</Template>
  <TotalTime>8432</TotalTime>
  <Words>576</Words>
  <Application>Microsoft Office PowerPoint</Application>
  <PresentationFormat>On-screen Show (4:3)</PresentationFormat>
  <Paragraphs>87</Paragraphs>
  <Slides>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1_Office Theme</vt:lpstr>
      <vt:lpstr>Power Distribution Network</vt:lpstr>
      <vt:lpstr>PowerPoint Presentation</vt:lpstr>
      <vt:lpstr>Hierarchy of Electrical Distribution </vt:lpstr>
      <vt:lpstr>Transformer</vt:lpstr>
      <vt:lpstr>Transformer</vt:lpstr>
      <vt:lpstr>Uninteruppted Power Supply (UPS)</vt:lpstr>
      <vt:lpstr>Uninteruppted Power Supply (UPS)</vt:lpstr>
      <vt:lpstr>Diesel Generator</vt:lpstr>
      <vt:lpstr>Capacitor Bank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 distribution network</dc:title>
  <dc:creator>Vikas Bhadauria</dc:creator>
  <cp:lastModifiedBy>abhinav pandey</cp:lastModifiedBy>
  <cp:revision>759</cp:revision>
  <cp:lastPrinted>2014-11-21T06:58:07Z</cp:lastPrinted>
  <dcterms:created xsi:type="dcterms:W3CDTF">2014-04-07T11:41:40Z</dcterms:created>
  <dcterms:modified xsi:type="dcterms:W3CDTF">2025-04-15T13:05:00Z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