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5"/>
  </p:sldMasterIdLst>
  <p:notesMasterIdLst>
    <p:notesMasterId r:id="rId16"/>
  </p:notesMasterIdLst>
  <p:sldIdLst>
    <p:sldId id="256" r:id="rId6"/>
    <p:sldId id="329" r:id="rId7"/>
    <p:sldId id="295" r:id="rId8"/>
    <p:sldId id="311" r:id="rId9"/>
    <p:sldId id="308" r:id="rId10"/>
    <p:sldId id="309" r:id="rId11"/>
    <p:sldId id="310" r:id="rId12"/>
    <p:sldId id="296" r:id="rId13"/>
    <p:sldId id="297" r:id="rId14"/>
    <p:sldId id="306" r:id="rId1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99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3001335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308382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708290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687325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705193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490720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dirty="0"/>
          </a:p>
        </p:txBody>
      </p:sp>
    </p:spTree>
    <p:extLst>
      <p:ext uri="{BB962C8B-B14F-4D97-AF65-F5344CB8AC3E}">
        <p14:creationId xmlns:p14="http://schemas.microsoft.com/office/powerpoint/2010/main" val="3575330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9</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9</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196267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10</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10</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08439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986028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4188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4326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63831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025634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24979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35200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91862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05782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0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3812644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96661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7417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71422769"/>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hyperlink" Target="http://www.electrical-installation.org/enw/index.php?title=File:DB422472_EN.svg&amp;page=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hyperlink" Target="http://www.electrical-installation.org/enw/index.php?title=File:DB422473_EN.svg&amp;page=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hyperlink" Target="http://www.electrical-installation.org/enw/index.php?title=File:DB422474.svg&amp;page=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3597" y="1295400"/>
            <a:ext cx="7924800" cy="762000"/>
          </a:xfrm>
          <a:solidFill>
            <a:schemeClr val="accent1">
              <a:lumMod val="60000"/>
              <a:lumOff val="40000"/>
            </a:schemeClr>
          </a:solidFill>
        </p:spPr>
        <p:txBody>
          <a:bodyPr anchor="ctr">
            <a:noAutofit/>
          </a:bodyPr>
          <a:lstStyle/>
          <a:p>
            <a:r>
              <a:rPr lang="en-IN" sz="4000" b="1" dirty="0"/>
              <a:t>Building Lightning Protection System</a:t>
            </a:r>
            <a:endParaRPr lang="en-US" sz="4000" b="1" dirty="0"/>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4" name="Picture 2" descr="Introduction to Lightning ProtectionIntroduction to Lightning Protection&#10; "/>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643597" y="2133600"/>
            <a:ext cx="79248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B35B823-78A6-4AA4-A0F1-2DC210CA05EA}" type="slidenum">
              <a:rPr lang="en-US" smtClean="0"/>
              <a:pPr/>
              <a:t>10</a:t>
            </a:fld>
            <a:endParaRPr lang="en-US" dirty="0"/>
          </a:p>
        </p:txBody>
      </p:sp>
      <p:sp>
        <p:nvSpPr>
          <p:cNvPr id="22" name="Rectangle 2"/>
          <p:cNvSpPr>
            <a:spLocks noChangeArrowheads="1"/>
          </p:cNvSpPr>
          <p:nvPr/>
        </p:nvSpPr>
        <p:spPr bwMode="gray">
          <a:xfrm>
            <a:off x="323850" y="175736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b="1" noProof="1">
              <a:solidFill>
                <a:srgbClr val="FFFFFF"/>
              </a:solidFill>
            </a:endParaRPr>
          </a:p>
        </p:txBody>
      </p:sp>
      <p:sp>
        <p:nvSpPr>
          <p:cNvPr id="23" name="Rectangle 5"/>
          <p:cNvSpPr>
            <a:spLocks noChangeArrowheads="1"/>
          </p:cNvSpPr>
          <p:nvPr/>
        </p:nvSpPr>
        <p:spPr bwMode="gray">
          <a:xfrm>
            <a:off x="327546" y="2133600"/>
            <a:ext cx="8511654" cy="411480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IN" dirty="0">
                <a:latin typeface="+mn-lt"/>
              </a:rPr>
              <a:t> Where electrode points are located internally within building floor slabs, they shall  comprise a suitable earth rod water seal installed in the base of a pocket formed in the  slab, with the pocket and associated cover.</a:t>
            </a:r>
          </a:p>
          <a:p>
            <a:pPr algn="just">
              <a:buClr>
                <a:srgbClr val="0070C0"/>
              </a:buClr>
            </a:pPr>
            <a:r>
              <a:rPr lang="en-IN" dirty="0">
                <a:latin typeface="+mn-lt"/>
              </a:rPr>
              <a:t> The body of each earth pit shall as a minimum comprise shatter-proof, lightweight,  polymer  material with a high resistance to chemical damage from such substances as  petrol, oil, diesel,  bitumen etc. Each unit shall include high ultra-violet stability, wide  temperature application and  earth bar facility (where necessary) to permit multiple  earth tape connections to be made. Where these are not suitable concrete pits shall  be provided.</a:t>
            </a:r>
            <a:endParaRPr lang="en-US" noProof="1">
              <a:latin typeface="+mn-lt"/>
            </a:endParaRPr>
          </a:p>
        </p:txBody>
      </p:sp>
      <p:sp>
        <p:nvSpPr>
          <p:cNvPr id="3" name="Rectangle 2">
            <a:extLst>
              <a:ext uri="{FF2B5EF4-FFF2-40B4-BE49-F238E27FC236}">
                <a16:creationId xmlns:a16="http://schemas.microsoft.com/office/drawing/2014/main" id="{1361B7FB-FC9E-C865-7922-C328C144A27E}"/>
              </a:ext>
            </a:extLst>
          </p:cNvPr>
          <p:cNvSpPr>
            <a:spLocks noGrp="1" noChangeArrowheads="1"/>
          </p:cNvSpPr>
          <p:nvPr>
            <p:ph type="title"/>
          </p:nvPr>
        </p:nvSpPr>
        <p:spPr>
          <a:xfrm>
            <a:off x="653683" y="811212"/>
            <a:ext cx="8151813" cy="865188"/>
          </a:xfrm>
        </p:spPr>
        <p:txBody>
          <a:bodyPr>
            <a:noAutofit/>
          </a:bodyPr>
          <a:lstStyle/>
          <a:p>
            <a:pPr algn="ctr"/>
            <a:r>
              <a:rPr lang="en-IN" sz="4000" b="1" u="sng" dirty="0"/>
              <a:t>Lightning Protection Earth Reference Pits</a:t>
            </a:r>
            <a:endParaRPr lang="en-US" altLang="en-US" sz="4000" b="1" u="sng" noProof="1"/>
          </a:p>
        </p:txBody>
      </p:sp>
    </p:spTree>
    <p:extLst>
      <p:ext uri="{BB962C8B-B14F-4D97-AF65-F5344CB8AC3E}">
        <p14:creationId xmlns:p14="http://schemas.microsoft.com/office/powerpoint/2010/main" val="408147311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kern="0" noProof="1">
                <a:latin typeface="+mn-lt"/>
                <a:cs typeface="Arial"/>
              </a:rPr>
              <a:t>Introduction</a:t>
            </a:r>
            <a:endParaRPr lang="en-IN" altLang="en-US" sz="1800" noProof="1">
              <a:latin typeface="+mn-lt"/>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kern="0" noProof="1">
                <a:latin typeface="+mn-lt"/>
                <a:cs typeface="Arial"/>
              </a:rPr>
              <a:t>Working &amp; principle </a:t>
            </a:r>
            <a:endParaRPr lang="en-IN" alt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5979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latin typeface="+mn-lt"/>
              </a:rPr>
              <a:t>Applications</a:t>
            </a: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Types of lightning arrestors </a:t>
            </a:r>
            <a:r>
              <a:rPr lang="en-US" altLang="en-US" sz="1800" noProof="1">
                <a:latin typeface="+mn-lt"/>
              </a:rPr>
              <a:t>lightning</a:t>
            </a:r>
            <a:r>
              <a:rPr lang="en-US" sz="1800" dirty="0">
                <a:latin typeface="+mn-lt"/>
              </a:rPr>
              <a:t> protection system </a:t>
            </a:r>
            <a:endParaRPr lang="en-US" altLang="en-US" sz="1800" noProof="1">
              <a:latin typeface="+mn-lt"/>
            </a:endParaRP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cs typeface="Arial" panose="020B0604020202020204" pitchFamily="34" charset="0"/>
              </a:rPr>
              <a:t>Why are lightning</a:t>
            </a:r>
            <a:r>
              <a:rPr lang="en-US" sz="1800" dirty="0">
                <a:cs typeface="Arial" panose="020B0604020202020204" pitchFamily="34" charset="0"/>
              </a:rPr>
              <a:t> protection system </a:t>
            </a:r>
            <a:r>
              <a:rPr lang="en-US" altLang="en-US" sz="1800" noProof="1">
                <a:cs typeface="Arial" panose="020B0604020202020204" pitchFamily="34" charset="0"/>
              </a:rPr>
              <a:t>needed?</a:t>
            </a: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5110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61062" y="286998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3558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47020"/>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6</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893342" y="283240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5</a:t>
            </a: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151813" cy="946150"/>
          </a:xfrm>
        </p:spPr>
        <p:txBody>
          <a:bodyPr>
            <a:normAutofit/>
          </a:bodyPr>
          <a:lstStyle/>
          <a:p>
            <a:pPr algn="ctr"/>
            <a:r>
              <a:rPr lang="en-US" sz="4000" b="1" u="sng" dirty="0"/>
              <a:t>Introduction</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454024"/>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What is a </a:t>
            </a:r>
            <a:r>
              <a:rPr lang="en-US" sz="2800" b="1" dirty="0">
                <a:solidFill>
                  <a:schemeClr val="bg1"/>
                </a:solidFill>
                <a:latin typeface="+mj-lt"/>
              </a:rPr>
              <a:t>lightning protection system</a:t>
            </a:r>
            <a:r>
              <a:rPr lang="en-US" sz="2800" b="1" noProof="1">
                <a:solidFill>
                  <a:schemeClr val="bg1"/>
                </a:solidFill>
                <a:latin typeface="+mj-lt"/>
              </a:rPr>
              <a:t>?</a:t>
            </a:r>
          </a:p>
        </p:txBody>
      </p:sp>
      <p:sp>
        <p:nvSpPr>
          <p:cNvPr id="11" name="Rectangle 5"/>
          <p:cNvSpPr>
            <a:spLocks noChangeArrowheads="1"/>
          </p:cNvSpPr>
          <p:nvPr/>
        </p:nvSpPr>
        <p:spPr bwMode="gray">
          <a:xfrm>
            <a:off x="323850" y="2041524"/>
            <a:ext cx="8515350" cy="42068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dirty="0">
                <a:latin typeface="+mn-lt"/>
              </a:rPr>
              <a:t> He role of the building protection system is to protect it against direct lightning   strokes.</a:t>
            </a:r>
          </a:p>
          <a:p>
            <a:pPr lvl="1" algn="just">
              <a:buClr>
                <a:srgbClr val="0070C0"/>
              </a:buClr>
            </a:pPr>
            <a:r>
              <a:rPr lang="en-US" dirty="0">
                <a:latin typeface="+mn-lt"/>
              </a:rPr>
              <a:t>The system consists of:</a:t>
            </a:r>
          </a:p>
          <a:p>
            <a:pPr lvl="1" algn="just">
              <a:buClr>
                <a:srgbClr val="0070C0"/>
              </a:buClr>
            </a:pPr>
            <a:r>
              <a:rPr lang="en-US" dirty="0">
                <a:latin typeface="+mn-lt"/>
              </a:rPr>
              <a:t>the capture device: the lightning protection system;</a:t>
            </a:r>
          </a:p>
          <a:p>
            <a:pPr lvl="1" algn="just">
              <a:buClr>
                <a:srgbClr val="0070C0"/>
              </a:buClr>
            </a:pPr>
            <a:r>
              <a:rPr lang="en-US" dirty="0">
                <a:latin typeface="+mn-lt"/>
              </a:rPr>
              <a:t>down-conductors designed to convey the lightning current to earth;</a:t>
            </a:r>
          </a:p>
          <a:p>
            <a:pPr lvl="1" algn="just">
              <a:buClr>
                <a:srgbClr val="0070C0"/>
              </a:buClr>
            </a:pPr>
            <a:r>
              <a:rPr lang="en-US" dirty="0">
                <a:latin typeface="+mn-lt"/>
              </a:rPr>
              <a:t>"crow's foot" earth leads connected together;</a:t>
            </a:r>
          </a:p>
          <a:p>
            <a:pPr lvl="1" algn="just">
              <a:buClr>
                <a:srgbClr val="0070C0"/>
              </a:buClr>
            </a:pPr>
            <a:r>
              <a:rPr lang="en-US" dirty="0">
                <a:latin typeface="+mn-lt"/>
              </a:rPr>
              <a:t>links between all metallic frames (equipotential bonding) and the earth leads.</a:t>
            </a:r>
          </a:p>
          <a:p>
            <a:pPr lvl="1" algn="just">
              <a:buClr>
                <a:srgbClr val="0070C0"/>
              </a:buClr>
            </a:pPr>
            <a:r>
              <a:rPr lang="en-US" dirty="0">
                <a:latin typeface="+mn-lt"/>
              </a:rPr>
              <a:t>When the lightning current flows in a conductor, if potential differences appear between it and the frames connected to earth that are located in the vicinity, the latter can cause destructive flashovers.</a:t>
            </a:r>
          </a:p>
        </p:txBody>
      </p:sp>
    </p:spTree>
    <p:extLst>
      <p:ext uri="{BB962C8B-B14F-4D97-AF65-F5344CB8AC3E}">
        <p14:creationId xmlns:p14="http://schemas.microsoft.com/office/powerpoint/2010/main" val="24971473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151813" cy="977902"/>
          </a:xfrm>
        </p:spPr>
        <p:txBody>
          <a:bodyPr>
            <a:normAutofit/>
          </a:bodyPr>
          <a:lstStyle/>
          <a:p>
            <a:pPr algn="ctr"/>
            <a:r>
              <a:rPr lang="en-US" altLang="en-US" sz="4000" b="1" u="sng" noProof="1"/>
              <a:t>Working Principle</a:t>
            </a:r>
          </a:p>
        </p:txBody>
      </p:sp>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
          <p:cNvSpPr>
            <a:spLocks noChangeArrowheads="1"/>
          </p:cNvSpPr>
          <p:nvPr/>
        </p:nvSpPr>
        <p:spPr bwMode="gray">
          <a:xfrm>
            <a:off x="333397" y="1610518"/>
            <a:ext cx="8515350"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dirty="0">
                <a:solidFill>
                  <a:schemeClr val="bg1"/>
                </a:solidFill>
                <a:latin typeface="+mj-lt"/>
              </a:rPr>
              <a:t>Protection against effects of lightning</a:t>
            </a:r>
          </a:p>
        </p:txBody>
      </p:sp>
      <p:sp>
        <p:nvSpPr>
          <p:cNvPr id="23" name="Rectangle 5"/>
          <p:cNvSpPr>
            <a:spLocks noChangeArrowheads="1"/>
          </p:cNvSpPr>
          <p:nvPr/>
        </p:nvSpPr>
        <p:spPr bwMode="gray">
          <a:xfrm>
            <a:off x="324300" y="2009774"/>
            <a:ext cx="8514900" cy="420131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dirty="0">
                <a:latin typeface="+mn-lt"/>
              </a:rPr>
              <a:t> The principle consists in creating one or more preferred impact points for a    lightning strike using low impedance, conductor elements. These then conduct   and dissipate the lightning current into the ground. This coherent system   enables the lightning to be captured and dissipated whilst providing protection   to the structure. There are five types of lightning protection systems for   protecting structures against lightning.</a:t>
            </a:r>
            <a:endParaRPr lang="en-IN" dirty="0">
              <a:latin typeface="+mn-lt"/>
            </a:endParaRPr>
          </a:p>
        </p:txBody>
      </p:sp>
    </p:spTree>
    <p:extLst>
      <p:ext uri="{BB962C8B-B14F-4D97-AF65-F5344CB8AC3E}">
        <p14:creationId xmlns:p14="http://schemas.microsoft.com/office/powerpoint/2010/main" val="290097255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151813" cy="946150"/>
          </a:xfrm>
        </p:spPr>
        <p:txBody>
          <a:bodyPr>
            <a:normAutofit/>
          </a:bodyPr>
          <a:lstStyle/>
          <a:p>
            <a:pPr lvl="0" algn="ctr">
              <a:defRPr/>
            </a:pPr>
            <a:r>
              <a:rPr lang="en-US" sz="4000" b="1" u="sng" dirty="0"/>
              <a:t>Lightning Protection Types</a:t>
            </a:r>
            <a:endParaRPr 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454024"/>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dirty="0">
                <a:solidFill>
                  <a:schemeClr val="bg1"/>
                </a:solidFill>
                <a:latin typeface="+mj-lt"/>
              </a:rPr>
              <a:t>Lightning protection types</a:t>
            </a:r>
            <a:endParaRPr lang="en-US" sz="2800" b="1" noProof="1">
              <a:solidFill>
                <a:schemeClr val="bg1"/>
              </a:solidFill>
              <a:latin typeface="+mj-lt"/>
            </a:endParaRPr>
          </a:p>
        </p:txBody>
      </p:sp>
      <p:sp>
        <p:nvSpPr>
          <p:cNvPr id="11" name="Rectangle 5"/>
          <p:cNvSpPr>
            <a:spLocks noChangeArrowheads="1"/>
          </p:cNvSpPr>
          <p:nvPr/>
        </p:nvSpPr>
        <p:spPr bwMode="gray">
          <a:xfrm>
            <a:off x="323850" y="2009774"/>
            <a:ext cx="8515350" cy="425454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IN" dirty="0">
                <a:latin typeface="+mn-lt"/>
              </a:rPr>
              <a:t> The lightning rod (simple rode or with triggering system).</a:t>
            </a:r>
          </a:p>
          <a:p>
            <a:pPr algn="just">
              <a:buClr>
                <a:srgbClr val="0070C0"/>
              </a:buClr>
            </a:pPr>
            <a:r>
              <a:rPr lang="en-IN" dirty="0">
                <a:latin typeface="+mn-lt"/>
              </a:rPr>
              <a:t> The lightning rod with taut wires (frame grounded earth belt).</a:t>
            </a:r>
          </a:p>
          <a:p>
            <a:pPr algn="just">
              <a:buClr>
                <a:srgbClr val="0070C0"/>
              </a:buClr>
            </a:pPr>
            <a:r>
              <a:rPr lang="en-IN" dirty="0">
                <a:latin typeface="+mn-lt"/>
              </a:rPr>
              <a:t> The lightning conductor with meshed cage (faraday cage).</a:t>
            </a:r>
          </a:p>
          <a:p>
            <a:pPr algn="just">
              <a:buClr>
                <a:srgbClr val="0070C0"/>
              </a:buClr>
            </a:pPr>
            <a:r>
              <a:rPr lang="en-IN" dirty="0">
                <a:latin typeface="+mn-lt"/>
              </a:rPr>
              <a:t> The lightning rod is a metallic capture tip placed at the top of the building. It is  earthed by one or more conductors (often copper strips).</a:t>
            </a:r>
            <a:endParaRPr lang="en-IN" b="1" dirty="0">
              <a:latin typeface="+mn-lt"/>
            </a:endParaRPr>
          </a:p>
        </p:txBody>
      </p:sp>
      <p:pic>
        <p:nvPicPr>
          <p:cNvPr id="14" name="Picture 2" descr="http://www.electrical-installation.org/enw/images/thumb/8/83/DB422472_EN.svg/391px-DB422472_EN.svg.png">
            <a:hlinkClick r:id="rId4"/>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52531" y="3600746"/>
            <a:ext cx="4465946" cy="2545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9534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777082"/>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IN" sz="2800" b="1" dirty="0">
                <a:solidFill>
                  <a:schemeClr val="bg1"/>
                </a:solidFill>
                <a:latin typeface="+mj-lt"/>
              </a:rPr>
              <a:t>The Lightning Rod with taut wires (frame grounded earth belt)</a:t>
            </a:r>
            <a:endParaRPr lang="en-US" sz="2800" b="1" noProof="1">
              <a:solidFill>
                <a:schemeClr val="bg1"/>
              </a:solidFill>
              <a:latin typeface="+mj-lt"/>
            </a:endParaRPr>
          </a:p>
        </p:txBody>
      </p:sp>
      <p:sp>
        <p:nvSpPr>
          <p:cNvPr id="11" name="Rectangle 5"/>
          <p:cNvSpPr>
            <a:spLocks noChangeArrowheads="1"/>
          </p:cNvSpPr>
          <p:nvPr/>
        </p:nvSpPr>
        <p:spPr bwMode="gray">
          <a:xfrm>
            <a:off x="327546" y="2319336"/>
            <a:ext cx="8511654" cy="392906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IN" dirty="0">
                <a:latin typeface="+mn-lt"/>
              </a:rPr>
              <a:t> These wires are stretched above the structure to be protected. They are used to protect special structures: rocket launching areas, military applications and protection of high-voltage overhead lines.</a:t>
            </a:r>
          </a:p>
          <a:p>
            <a:pPr>
              <a:buFont typeface="Courier New" panose="02070309020205020404" pitchFamily="49" charset="0"/>
              <a:buChar char="o"/>
            </a:pPr>
            <a:endParaRPr lang="en-IN" b="1" dirty="0"/>
          </a:p>
        </p:txBody>
      </p:sp>
      <p:pic>
        <p:nvPicPr>
          <p:cNvPr id="12" name="Picture 2" descr="http://www.electrical-installation.org/enw/images/thumb/0/01/DB422473_EN.svg/467px-DB422473_EN.svg.png">
            <a:hlinkClick r:id="rId4"/>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8104" y="3232149"/>
            <a:ext cx="4114799" cy="27678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527E336D-5C15-BF5E-B1F9-FDF06346350C}"/>
              </a:ext>
            </a:extLst>
          </p:cNvPr>
          <p:cNvSpPr>
            <a:spLocks noGrp="1" noChangeArrowheads="1"/>
          </p:cNvSpPr>
          <p:nvPr>
            <p:ph type="title"/>
          </p:nvPr>
        </p:nvSpPr>
        <p:spPr>
          <a:xfrm>
            <a:off x="609598" y="609600"/>
            <a:ext cx="8151813" cy="946150"/>
          </a:xfrm>
        </p:spPr>
        <p:txBody>
          <a:bodyPr>
            <a:normAutofit/>
          </a:bodyPr>
          <a:lstStyle/>
          <a:p>
            <a:pPr lvl="0" algn="ctr">
              <a:defRPr/>
            </a:pPr>
            <a:r>
              <a:rPr lang="en-US" sz="4000" b="1" u="sng" dirty="0"/>
              <a:t>Lightning Protection Types</a:t>
            </a:r>
            <a:endParaRPr lang="en-US" sz="4000" b="1" u="sng" noProof="1"/>
          </a:p>
        </p:txBody>
      </p:sp>
    </p:spTree>
    <p:extLst>
      <p:ext uri="{BB962C8B-B14F-4D97-AF65-F5344CB8AC3E}">
        <p14:creationId xmlns:p14="http://schemas.microsoft.com/office/powerpoint/2010/main" val="308036999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B35B823-78A6-4AA4-A0F1-2DC210CA05EA}" type="slidenum">
              <a:rPr lang="en-US" smtClean="0"/>
              <a:pPr/>
              <a:t>7</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a:spLocks noChangeArrowheads="1"/>
          </p:cNvSpPr>
          <p:nvPr/>
        </p:nvSpPr>
        <p:spPr bwMode="gray">
          <a:xfrm>
            <a:off x="323850" y="1555750"/>
            <a:ext cx="8515350" cy="454024"/>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IN" sz="2800" b="1" dirty="0">
                <a:solidFill>
                  <a:schemeClr val="bg1"/>
                </a:solidFill>
                <a:latin typeface="+mj-lt"/>
              </a:rPr>
              <a:t>The Lightning conductor with meshed cage (faraday cage)</a:t>
            </a:r>
            <a:endParaRPr lang="en-US" sz="2800" b="1" noProof="1">
              <a:solidFill>
                <a:schemeClr val="bg1"/>
              </a:solidFill>
              <a:latin typeface="+mj-lt"/>
            </a:endParaRPr>
          </a:p>
        </p:txBody>
      </p:sp>
      <p:sp>
        <p:nvSpPr>
          <p:cNvPr id="11" name="Rectangle 5"/>
          <p:cNvSpPr>
            <a:spLocks noChangeArrowheads="1"/>
          </p:cNvSpPr>
          <p:nvPr/>
        </p:nvSpPr>
        <p:spPr bwMode="gray">
          <a:xfrm>
            <a:off x="323850" y="2009774"/>
            <a:ext cx="8515350" cy="4238626"/>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IN" dirty="0">
                <a:latin typeface="+mn-lt"/>
              </a:rPr>
              <a:t> This protection involves placing numerous down conductors/tapes symmetrically all  around the building.  This type of lightning protection system is used for highly exposed buildings housing very sensitive installations such as computer rooms. </a:t>
            </a:r>
          </a:p>
        </p:txBody>
      </p:sp>
      <p:pic>
        <p:nvPicPr>
          <p:cNvPr id="13" name="Picture 4" descr="http://www.electrical-installation.org/enw/images/thumb/4/4e/DB422474.svg/263px-DB422474.svg.png">
            <a:hlinkClick r:id="rId4"/>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9802" y="3072606"/>
            <a:ext cx="3755908" cy="284162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12DCDEE-3529-E521-3D67-2613E9983CEA}"/>
              </a:ext>
            </a:extLst>
          </p:cNvPr>
          <p:cNvSpPr>
            <a:spLocks noGrp="1" noChangeArrowheads="1"/>
          </p:cNvSpPr>
          <p:nvPr>
            <p:ph type="title"/>
          </p:nvPr>
        </p:nvSpPr>
        <p:spPr>
          <a:xfrm>
            <a:off x="609600" y="609600"/>
            <a:ext cx="8151813" cy="946150"/>
          </a:xfrm>
        </p:spPr>
        <p:txBody>
          <a:bodyPr>
            <a:normAutofit/>
          </a:bodyPr>
          <a:lstStyle/>
          <a:p>
            <a:pPr lvl="0" algn="ctr">
              <a:defRPr/>
            </a:pPr>
            <a:r>
              <a:rPr lang="en-US" sz="4000" b="1" u="sng" dirty="0"/>
              <a:t>Lightning Protection Types</a:t>
            </a:r>
            <a:endParaRPr lang="en-US" sz="4000" b="1" u="sng" noProof="1"/>
          </a:p>
        </p:txBody>
      </p:sp>
    </p:spTree>
    <p:extLst>
      <p:ext uri="{BB962C8B-B14F-4D97-AF65-F5344CB8AC3E}">
        <p14:creationId xmlns:p14="http://schemas.microsoft.com/office/powerpoint/2010/main" val="311094011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64002" y="685454"/>
            <a:ext cx="8496300" cy="1126928"/>
          </a:xfrm>
        </p:spPr>
        <p:txBody>
          <a:bodyPr>
            <a:noAutofit/>
          </a:bodyPr>
          <a:lstStyle/>
          <a:p>
            <a:pPr algn="ctr"/>
            <a:r>
              <a:rPr lang="en-US" altLang="en-US" sz="4000" b="1" u="sng" noProof="1">
                <a:cs typeface="Arial" panose="020B0604020202020204" pitchFamily="34" charset="0"/>
              </a:rPr>
              <a:t>Why Are Building Lightening Arrestors Needed?</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8</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
          <p:cNvSpPr>
            <a:spLocks noChangeArrowheads="1"/>
          </p:cNvSpPr>
          <p:nvPr/>
        </p:nvSpPr>
        <p:spPr bwMode="gray">
          <a:xfrm>
            <a:off x="342900" y="1859756"/>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b="1" noProof="1">
              <a:solidFill>
                <a:srgbClr val="FFFFFF"/>
              </a:solidFill>
            </a:endParaRPr>
          </a:p>
        </p:txBody>
      </p:sp>
      <p:sp>
        <p:nvSpPr>
          <p:cNvPr id="23" name="Rectangle 5"/>
          <p:cNvSpPr>
            <a:spLocks noChangeArrowheads="1"/>
          </p:cNvSpPr>
          <p:nvPr/>
        </p:nvSpPr>
        <p:spPr bwMode="gray">
          <a:xfrm>
            <a:off x="324300" y="2235994"/>
            <a:ext cx="8514900" cy="416249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dirty="0">
                <a:latin typeface="+mn-lt"/>
              </a:rPr>
              <a:t> In most tropical countries lightning and storm activity is high compared to the more  temperate regions the world. For example, in the equatorial belt ten degrees north and  south of the equator, thunderday statistics may vary from 150 to 200 days per year.</a:t>
            </a:r>
          </a:p>
          <a:p>
            <a:pPr algn="just">
              <a:buClr>
                <a:srgbClr val="0070C0"/>
              </a:buClr>
            </a:pPr>
            <a:r>
              <a:rPr lang="en-US" dirty="0">
                <a:latin typeface="+mn-lt"/>
              </a:rPr>
              <a:t> This may be compared to typical temperature climates where the thundersday may be around 25 or 30 per year. </a:t>
            </a:r>
          </a:p>
          <a:p>
            <a:pPr algn="just">
              <a:buClr>
                <a:srgbClr val="0070C0"/>
              </a:buClr>
              <a:defRPr/>
            </a:pPr>
            <a:r>
              <a:rPr lang="en-US" dirty="0">
                <a:latin typeface="+mn-lt"/>
              </a:rPr>
              <a:t> Since the majority of high technology specialised military, communications, navigational and switching equipment is designed and generally manufactured in these temperate countries, scant regard is often paid to the need to the need to protect this equipment from the devastating effects of lightning strike whether they be direct or indirect. </a:t>
            </a:r>
          </a:p>
          <a:p>
            <a:pPr algn="just">
              <a:buClr>
                <a:srgbClr val="0070C0"/>
              </a:buClr>
              <a:defRPr/>
            </a:pPr>
            <a:r>
              <a:rPr lang="en-US" dirty="0">
                <a:latin typeface="+mn-lt"/>
              </a:rPr>
              <a:t> For this reason, lightning protection against both direct indirect lightning strikes at critical communications and navigational aid sites in tropical regions of the world should be mandatory.</a:t>
            </a:r>
          </a:p>
        </p:txBody>
      </p:sp>
    </p:spTree>
    <p:extLst>
      <p:ext uri="{BB962C8B-B14F-4D97-AF65-F5344CB8AC3E}">
        <p14:creationId xmlns:p14="http://schemas.microsoft.com/office/powerpoint/2010/main" val="122251936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05618" y="835024"/>
            <a:ext cx="8151813" cy="946150"/>
          </a:xfrm>
        </p:spPr>
        <p:txBody>
          <a:bodyPr>
            <a:noAutofit/>
          </a:bodyPr>
          <a:lstStyle/>
          <a:p>
            <a:pPr algn="ctr"/>
            <a:r>
              <a:rPr lang="en-IN" sz="4000" b="1" u="sng" dirty="0"/>
              <a:t>Lightning Protection Earth Reference Pits</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9</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3443287"/>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25812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4321175"/>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285750" y="5194300"/>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24300" y="1665287"/>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
          <p:cNvSpPr>
            <a:spLocks noChangeArrowheads="1"/>
          </p:cNvSpPr>
          <p:nvPr/>
        </p:nvSpPr>
        <p:spPr bwMode="gray">
          <a:xfrm>
            <a:off x="323850" y="1919287"/>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b="1" noProof="1">
              <a:solidFill>
                <a:srgbClr val="FFFFFF"/>
              </a:solidFill>
            </a:endParaRPr>
          </a:p>
        </p:txBody>
      </p:sp>
      <p:sp>
        <p:nvSpPr>
          <p:cNvPr id="23" name="Rectangle 5"/>
          <p:cNvSpPr>
            <a:spLocks noChangeArrowheads="1"/>
          </p:cNvSpPr>
          <p:nvPr/>
        </p:nvSpPr>
        <p:spPr bwMode="gray">
          <a:xfrm>
            <a:off x="323850" y="2286000"/>
            <a:ext cx="8515350" cy="3962399"/>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IN" dirty="0">
                <a:latin typeface="+mn-lt"/>
              </a:rPr>
              <a:t> Certain individual down conductors shall be effectively bonded to suitable 3.60m long  by 16mm diameter earth rods manufactured from hard drawn copper rod in the form  of 1.20m sections. Each section shall be complete with internal screws and socket. The  earth reference electrode shall be installed not more than 1.00m away from the  building with the earth reference electrode head located not less than 500mm below  the ground level. Final connection of the down conductor to the earth reference  electrode shall be made by means of a pressure type connector clamp.</a:t>
            </a:r>
          </a:p>
          <a:p>
            <a:pPr algn="just">
              <a:buClr>
                <a:srgbClr val="0070C0"/>
              </a:buClr>
            </a:pPr>
            <a:r>
              <a:rPr lang="en-IN" dirty="0">
                <a:latin typeface="+mn-lt"/>
              </a:rPr>
              <a:t> The Contract shall include for the supply and delivery of inspection pits manufactured  as detailed in the attached Specification Section and/or drawings, these to be handed  over to the contractor for installation. An inspection pit shall be supplied for each  earth termination. Heavy duty covers suitable to withstand vehicular traffic shall be  provided for pits located in the roadway areas. The lid of each pit shall be lockable and  jam free construction and supplied with the appropriate key.</a:t>
            </a:r>
          </a:p>
        </p:txBody>
      </p:sp>
    </p:spTree>
    <p:extLst>
      <p:ext uri="{BB962C8B-B14F-4D97-AF65-F5344CB8AC3E}">
        <p14:creationId xmlns:p14="http://schemas.microsoft.com/office/powerpoint/2010/main" val="924435300"/>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F0180CB-08B1-436B-9799-0C76022FBD6C}">
  <ds:schemaRefs>
    <ds:schemaRef ds:uri="0f0eb950-47b7-49a7-b2b9-b0c411c9c3b8"/>
    <ds:schemaRef ds:uri="http://schemas.microsoft.com/office/2006/metadata/properties"/>
    <ds:schemaRef ds:uri="http://schemas.microsoft.com/sharepoint/v3/fields"/>
    <ds:schemaRef ds:uri="http://schemas.microsoft.com/office/2006/documentManagement/types"/>
    <ds:schemaRef ds:uri="B6023AA3-3CEE-413F-91F8-322A2644F388"/>
    <ds:schemaRef ds:uri="http://schemas.microsoft.com/office/infopath/2007/PartnerControls"/>
    <ds:schemaRef ds:uri="http://purl.org/dc/terms/"/>
    <ds:schemaRef ds:uri="http://purl.org/dc/elements/1.1/"/>
    <ds:schemaRef ds:uri="http://www.w3.org/XML/1998/namespace"/>
    <ds:schemaRef ds:uri="http://schemas.openxmlformats.org/package/2006/metadata/core-properties"/>
    <ds:schemaRef ds:uri="http://schemas.microsoft.com/sharepoint/v3"/>
    <ds:schemaRef ds:uri="http://purl.org/dc/dcmitype/"/>
  </ds:schemaRefs>
</ds:datastoreItem>
</file>

<file path=customXml/itemProps2.xml><?xml version="1.0" encoding="utf-8"?>
<ds:datastoreItem xmlns:ds="http://schemas.openxmlformats.org/officeDocument/2006/customXml" ds:itemID="{184455A5-5B1F-42D7-89F4-4C018F6FE882}">
  <ds:schemaRefs>
    <ds:schemaRef ds:uri="http://schemas.microsoft.com/sharepoint/v3/contenttype/forms"/>
  </ds:schemaRefs>
</ds:datastoreItem>
</file>

<file path=customXml/itemProps3.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76FB07F-DD47-4C62-89FB-E79CBDA6693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ES-501_BG-002</Template>
  <TotalTime>9765</TotalTime>
  <Words>893</Words>
  <Application>Microsoft Office PowerPoint</Application>
  <PresentationFormat>On-screen Show (4:3)</PresentationFormat>
  <Paragraphs>82</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Courier New</vt:lpstr>
      <vt:lpstr>1_Office Theme</vt:lpstr>
      <vt:lpstr>Building Lightning Protection System</vt:lpstr>
      <vt:lpstr>PowerPoint Presentation</vt:lpstr>
      <vt:lpstr>Introduction</vt:lpstr>
      <vt:lpstr>Working Principle</vt:lpstr>
      <vt:lpstr>Lightning Protection Types</vt:lpstr>
      <vt:lpstr>Lightning Protection Types</vt:lpstr>
      <vt:lpstr>Lightning Protection Types</vt:lpstr>
      <vt:lpstr>Why Are Building Lightening Arrestors Needed?</vt:lpstr>
      <vt:lpstr>Lightning Protection Earth Reference Pits</vt:lpstr>
      <vt:lpstr>Lightning Protection Earth Reference Pits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Lightning Arrester</dc:title>
  <dc:creator>Vikas Bhadauria</dc:creator>
  <cp:lastModifiedBy>abhinav pandey</cp:lastModifiedBy>
  <cp:revision>811</cp:revision>
  <cp:lastPrinted>2014-11-21T06:58:07Z</cp:lastPrinted>
  <dcterms:created xsi:type="dcterms:W3CDTF">2014-04-07T11:41:40Z</dcterms:created>
  <dcterms:modified xsi:type="dcterms:W3CDTF">2025-04-15T13:05:52Z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