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5"/>
  </p:sldMasterIdLst>
  <p:notesMasterIdLst>
    <p:notesMasterId r:id="rId18"/>
  </p:notesMasterIdLst>
  <p:sldIdLst>
    <p:sldId id="256" r:id="rId6"/>
    <p:sldId id="329" r:id="rId7"/>
    <p:sldId id="287" r:id="rId8"/>
    <p:sldId id="295" r:id="rId9"/>
    <p:sldId id="296" r:id="rId10"/>
    <p:sldId id="338" r:id="rId11"/>
    <p:sldId id="298" r:id="rId12"/>
    <p:sldId id="299" r:id="rId13"/>
    <p:sldId id="300" r:id="rId14"/>
    <p:sldId id="301" r:id="rId15"/>
    <p:sldId id="302" r:id="rId16"/>
    <p:sldId id="304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FFCC"/>
    <a:srgbClr val="FFCC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68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8B4CB-620C-44DC-9CC9-701675A36E1E}" type="datetimeFigureOut">
              <a:rPr lang="en-US" smtClean="0"/>
              <a:t>4/15/2025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462E2-F543-4B30-B078-C63253CE8C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24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462E2-F543-4B30-B078-C63253CE8C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221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12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12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3703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3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3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19082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4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4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10191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5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5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3504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7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7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254095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8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8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67625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9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9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46603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10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10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871928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11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11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14647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820E-78B6-3383-2CF2-5221DF80E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871D8-87CB-D392-9FEE-781F960BF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C1DF-DF52-523B-73B4-489FB3C2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CDF5-45B2-4A45-9C4C-3012083D27EC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04E5B-8DC7-19AF-E9BC-977203FC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F3A1B-B493-3EDB-62E8-5028B168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496" y="6225224"/>
            <a:ext cx="338504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1AB09-7E17-04A1-A8C0-16C3CF0838B9}"/>
              </a:ext>
            </a:extLst>
          </p:cNvPr>
          <p:cNvSpPr/>
          <p:nvPr userDrawn="1"/>
        </p:nvSpPr>
        <p:spPr>
          <a:xfrm>
            <a:off x="0" y="6590348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Build World Class Food Factories.</a:t>
            </a:r>
          </a:p>
        </p:txBody>
      </p:sp>
    </p:spTree>
    <p:extLst>
      <p:ext uri="{BB962C8B-B14F-4D97-AF65-F5344CB8AC3E}">
        <p14:creationId xmlns:p14="http://schemas.microsoft.com/office/powerpoint/2010/main" val="184573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93EB-FE0B-C71D-359D-020202AB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51CF5-BDA8-F06B-DDED-78D2B79CA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AD122-3F5A-8EF6-CD4A-4010B0E82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A37DD-A9D5-40C2-9A8B-37A3AA39EBD0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7F7B4-B3D8-9D96-5609-747CDA83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01F86-8172-E22B-BAC4-89B6A476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4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012D9B-2519-2370-9618-5A78F1460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FA782-8FAC-9BF4-3851-96B499B50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5723-94EA-4607-CD56-8E156697B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F7E33-C7DA-43FF-993B-E268229C2826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EC165-2CB5-44B8-D4EA-C35F2D07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3AE40-C3D4-80C5-F262-98A62D94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75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E2561-6632-0763-5EF6-4DF53D7A0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38F9B-93A4-3734-32DF-8E5A84C0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E78EF3-DF40-3358-3F3F-0FDB3FF25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0712-B230-4DEA-9451-FCE410B14376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56E7D-3C86-7A80-EC89-32E3B17D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B720D-4684-C478-B752-9D673398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6DC1684-6803-8898-51BD-261664D8D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2521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4E3D2-3FC9-45CA-5405-3756935E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28F7-AAD9-413B-B5A4-D1D758168A87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6315-3FC6-B82C-3B52-3C48BB7E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A60F-675A-20B3-2B6F-0A43122B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C69148-CBA1-4D1A-A59E-4377347985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8600" y="6721475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664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B12A-901C-2892-A93F-2E4D4EFD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E06C-35E9-7ADD-BAAD-09CE8DE8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C03EB-43A3-E600-0BF2-701BF6FD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CEAAB-7FA1-4B71-A294-71F9F29993A8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D00BC-0290-17B2-774D-42CE2DE6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3932-7BE6-2B6D-55B4-9F9BA262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CB751B-81A2-1B10-A22A-04D62594BFE9}"/>
              </a:ext>
            </a:extLst>
          </p:cNvPr>
          <p:cNvSpPr/>
          <p:nvPr userDrawn="1"/>
        </p:nvSpPr>
        <p:spPr>
          <a:xfrm>
            <a:off x="0" y="6590348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Competent People. Smarter Work Systems. Exceptional Customer Interactions.</a:t>
            </a:r>
          </a:p>
        </p:txBody>
      </p:sp>
    </p:spTree>
    <p:extLst>
      <p:ext uri="{BB962C8B-B14F-4D97-AF65-F5344CB8AC3E}">
        <p14:creationId xmlns:p14="http://schemas.microsoft.com/office/powerpoint/2010/main" val="385687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C1E4-0A85-251F-06DA-1B175450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9C2B3-6ADB-DAB6-0AFC-C0E9A4569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26D38-BA60-461A-9FBA-84FA8D136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E410-29D6-41F3-9438-0DC883A1DA34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B0B0-A4D4-F1EA-53B3-654C514D2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7797C-283E-D5AC-FCEE-A85DECCC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85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FC91-7F4B-97D4-6386-E9C78DD9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CA9DA-FBDD-4A7F-0324-567F307B0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5FBEE-C1B9-8970-9527-53E565441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BDE79-987C-BB10-65B5-A215C893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ECF8C-0816-48F0-AAA7-1D110DCFD295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2360F-7C31-C1B7-41AA-D20577C71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9AD67-0F17-142F-5DD6-D3D87DE3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555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8F4D-38F9-48D6-7A32-D93A9E57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2D81E-0F85-E305-FC65-3ACB88514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28691-7062-5603-3B52-59EDC9EFE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8348A-8B7D-0DA0-7890-15E9BD589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EE2A0-EB6C-59E3-6937-FD8C453F7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60D67F-F00D-1EFD-AA0F-083FF921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B9C4-30FC-4013-9F7E-8704446F5AC8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5FBCD6-7A10-7155-294A-664C9761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73C319-53F9-6482-686B-AA37651D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71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8E74-A7B4-63C6-910F-0EB7C167D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EE7FF2-8167-C0E0-2E3C-BCF21530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5AE3E-06C0-427F-BD70-63D9A696295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87C8F-2D72-74F0-2A49-B5446A17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18303B-1F2C-EE01-CA8A-CE8AD349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9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4E3D2-3FC9-45CA-5405-3756935E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28FC6-51CC-445F-A6CA-531825F0136F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6315-3FC6-B82C-3B52-3C48BB7E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A60F-675A-20B3-2B6F-0A43122B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43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2E61-A3EF-9E42-0B1F-FEEB39FC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6DAE6-A658-B199-5AF3-075284562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A3195-9281-E99A-EBB0-798D3CCE3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48ABA-53B3-DCBD-4767-D8ADAC88C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3D67-9A46-48D4-A9F0-D092752CB0F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DA508-8A5D-A6B9-3D5A-C4E7D9096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7382A1-DB76-57DB-1065-889E0851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3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AB7A7-7422-58BE-BBA5-188FAC2D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B95EEB-20B8-D72B-50B2-C9D4F44E2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12144-859E-A31E-3325-FC6AABD73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FB938-8E4B-F29A-5825-82330C84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6B01-8339-4E72-9829-90513EB8185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957EF-F853-C20E-5333-FF125287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23E03-EF2D-7F36-0BCD-8F1C0801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2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about:blank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8EBBF6-E734-C19D-48AE-D7437B22D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8" b="28007"/>
          <a:stretch/>
        </p:blipFill>
        <p:spPr bwMode="auto">
          <a:xfrm>
            <a:off x="6910783" y="58232"/>
            <a:ext cx="1673513" cy="622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AD7F2B-3871-6F65-BEE1-3FB72F8C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998B-C3FA-CDCD-5C13-9EB605FA2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5691C-22D7-D18F-C35C-A0983DB8B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87974-5E99-475B-8FF8-7EC98EF68FA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605BF-829A-67B6-F27A-A9FEAAEC7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54527-AC69-5C02-EE70-DE73742E7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05496" y="6201094"/>
            <a:ext cx="338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C0A7CB-1C7B-1860-E93C-3D6ECC6327D5}"/>
              </a:ext>
            </a:extLst>
          </p:cNvPr>
          <p:cNvCxnSpPr>
            <a:cxnSpLocks/>
          </p:cNvCxnSpPr>
          <p:nvPr userDrawn="1"/>
        </p:nvCxnSpPr>
        <p:spPr>
          <a:xfrm>
            <a:off x="636487" y="698107"/>
            <a:ext cx="7886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5615C3-E9AC-AFF6-D2A8-43F0F90C7521}"/>
              </a:ext>
            </a:extLst>
          </p:cNvPr>
          <p:cNvSpPr txBox="1">
            <a:spLocks/>
          </p:cNvSpPr>
          <p:nvPr userDrawn="1"/>
        </p:nvSpPr>
        <p:spPr>
          <a:xfrm>
            <a:off x="628650" y="58232"/>
            <a:ext cx="3417341" cy="639875"/>
          </a:xfrm>
          <a:prstGeom prst="rect">
            <a:avLst/>
          </a:prstGeom>
        </p:spPr>
        <p:txBody>
          <a:bodyPr vert="horz" lIns="63305" tIns="31652" rIns="63305" bIns="31652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62" b="1" dirty="0"/>
              <a:t>PMG Engineering Private Limited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End-to-End Engineering Company in Food Industry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/>
              </a:rPr>
              <a:t>info@pmg.engineering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| 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/>
              </a:rPr>
              <a:t>www.pmg.engineering</a:t>
            </a:r>
            <a:endParaRPr lang="en-US" sz="1108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62E930-9FFF-51F6-C0B1-D9D84D41B557}"/>
              </a:ext>
            </a:extLst>
          </p:cNvPr>
          <p:cNvSpPr/>
          <p:nvPr userDrawn="1"/>
        </p:nvSpPr>
        <p:spPr>
          <a:xfrm>
            <a:off x="0" y="6566219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Build World Class Food Factories.</a:t>
            </a:r>
          </a:p>
        </p:txBody>
      </p:sp>
    </p:spTree>
    <p:extLst>
      <p:ext uri="{BB962C8B-B14F-4D97-AF65-F5344CB8AC3E}">
        <p14:creationId xmlns:p14="http://schemas.microsoft.com/office/powerpoint/2010/main" val="20125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hf hdr="0" ftr="0" dt="0"/>
  <p:txStyles>
    <p:titleStyle>
      <a:lvl1pPr algn="l" defTabSz="68577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848600" cy="6858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4000" b="1" dirty="0"/>
              <a:t> Automation PLC-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96142"/>
            <a:ext cx="7848600" cy="399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87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PLC Operation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endParaRPr lang="en-US" noProof="1">
              <a:solidFill>
                <a:schemeClr val="bg1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3850" y="1944496"/>
            <a:ext cx="8515350" cy="4243579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b="1" dirty="0">
                <a:latin typeface="+mn-lt"/>
              </a:rPr>
              <a:t> CHECK INPUT STATUS</a:t>
            </a:r>
            <a:endParaRPr lang="en-US" dirty="0">
              <a:latin typeface="+mn-lt"/>
            </a:endParaRPr>
          </a:p>
          <a:p>
            <a:pPr lvl="1">
              <a:buClr>
                <a:srgbClr val="0070C0"/>
              </a:buClr>
            </a:pPr>
            <a:r>
              <a:rPr lang="en-US" dirty="0">
                <a:latin typeface="+mn-lt"/>
              </a:rPr>
              <a:t>First, the PLC takes a look at each I/O to determine if it is on or off.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buClr>
                <a:srgbClr val="0070C0"/>
              </a:buClr>
            </a:pPr>
            <a:r>
              <a:rPr lang="en-US" b="1" dirty="0">
                <a:latin typeface="+mn-lt"/>
              </a:rPr>
              <a:t> EXECUTE PROGRAM</a:t>
            </a:r>
            <a:endParaRPr lang="en-US" dirty="0">
              <a:latin typeface="+mn-lt"/>
            </a:endParaRPr>
          </a:p>
          <a:p>
            <a:pPr lvl="1">
              <a:buClr>
                <a:srgbClr val="0070C0"/>
              </a:buClr>
            </a:pPr>
            <a:r>
              <a:rPr lang="en-US" dirty="0">
                <a:latin typeface="+mn-lt"/>
              </a:rPr>
              <a:t>Next, the PLC executes the program one instruction at a time.</a:t>
            </a:r>
          </a:p>
          <a:p>
            <a:endParaRPr lang="en-US" dirty="0">
              <a:latin typeface="+mn-lt"/>
            </a:endParaRP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UPDATE OUTPUT STATUS</a:t>
            </a:r>
            <a:endParaRPr lang="en-US" dirty="0">
              <a:latin typeface="+mn-lt"/>
            </a:endParaRPr>
          </a:p>
          <a:p>
            <a:pPr lvl="1">
              <a:buClr>
                <a:srgbClr val="0070C0"/>
              </a:buClr>
            </a:pPr>
            <a:r>
              <a:rPr lang="en-US" dirty="0">
                <a:latin typeface="+mn-lt"/>
              </a:rPr>
              <a:t>Finally, the PLC updates the status of the outputs .It updates the outputs based on which inputs were on during the first step.</a:t>
            </a:r>
          </a:p>
        </p:txBody>
      </p:sp>
    </p:spTree>
    <p:extLst>
      <p:ext uri="{BB962C8B-B14F-4D97-AF65-F5344CB8AC3E}">
        <p14:creationId xmlns:p14="http://schemas.microsoft.com/office/powerpoint/2010/main" val="408700713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Areas of Application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endParaRPr lang="en-US" noProof="1">
              <a:solidFill>
                <a:schemeClr val="bg1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3850" y="1944496"/>
            <a:ext cx="8515350" cy="4243579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Manufacturing / Machining.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Food / beverages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Textiles industry 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Travel industry 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Aerospace 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Printing industry  </a:t>
            </a:r>
          </a:p>
        </p:txBody>
      </p:sp>
      <p:pic>
        <p:nvPicPr>
          <p:cNvPr id="2050" name="Picture 2" descr=" Manufacturing / Machining Food / BeverageTextile Industry Travel Industry Aerospace Printing IndustryAREAS OF APPLI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1" t="30063" r="10331" b="26513"/>
          <a:stretch/>
        </p:blipFill>
        <p:spPr bwMode="auto">
          <a:xfrm>
            <a:off x="5257800" y="3304285"/>
            <a:ext cx="3429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99988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Areas Of Application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gray">
          <a:xfrm>
            <a:off x="373181" y="1524000"/>
            <a:ext cx="4211756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Advantages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gray">
          <a:xfrm>
            <a:off x="4648200" y="1524000"/>
            <a:ext cx="419100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algn="ctr" defTabSz="801688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Disadvantages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373181" y="1900237"/>
            <a:ext cx="4211756" cy="3845803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Replacing human operators, dangers  environments beyond human  capabilities.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Fast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Easily programmed and have an easily  understood programming language.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Improves productivity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Improves quality.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4648200" y="1902180"/>
            <a:ext cx="4191000" cy="3843860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PLC devices are proprietary.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Initial costs are high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There's too much work required In  connecting wires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Unemployment rate increases</a:t>
            </a:r>
          </a:p>
        </p:txBody>
      </p:sp>
    </p:spTree>
    <p:extLst>
      <p:ext uri="{BB962C8B-B14F-4D97-AF65-F5344CB8AC3E}">
        <p14:creationId xmlns:p14="http://schemas.microsoft.com/office/powerpoint/2010/main" val="178288866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4">
            <a:extLst>
              <a:ext uri="{FF2B5EF4-FFF2-40B4-BE49-F238E27FC236}">
                <a16:creationId xmlns:a16="http://schemas.microsoft.com/office/drawing/2014/main" id="{CFE456BC-B5F6-53A3-400E-B01EAA0FA7E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3369" y="2062316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Rectangle 65">
            <a:extLst>
              <a:ext uri="{FF2B5EF4-FFF2-40B4-BE49-F238E27FC236}">
                <a16:creationId xmlns:a16="http://schemas.microsoft.com/office/drawing/2014/main" id="{8FB5E8DF-76B9-D9E6-825E-298959CD20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036844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kern="0" noProof="1">
                <a:latin typeface="+mn-lt"/>
                <a:cs typeface="Arial"/>
              </a:rPr>
              <a:t>Introduction</a:t>
            </a:r>
            <a:endParaRPr lang="en-IN" altLang="en-US" sz="1800" noProof="1">
              <a:latin typeface="+mn-lt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CF1A204C-341E-1D15-1FFD-01E17DEEBA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2485055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36C08432-A16F-D282-72DC-B131619BB9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442583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dirty="0">
                <a:latin typeface="+mn-lt"/>
              </a:rPr>
              <a:t>Automation type</a:t>
            </a:r>
            <a:endParaRPr lang="en-IN" altLang="en-US" sz="1800" noProof="1">
              <a:latin typeface="+mn-lt"/>
            </a:endParaRPr>
          </a:p>
        </p:txBody>
      </p:sp>
      <p:pic>
        <p:nvPicPr>
          <p:cNvPr id="23" name="Picture 85">
            <a:extLst>
              <a:ext uri="{FF2B5EF4-FFF2-40B4-BE49-F238E27FC236}">
                <a16:creationId xmlns:a16="http://schemas.microsoft.com/office/drawing/2014/main" id="{0AECDB16-1DEC-A58A-9813-39F760345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07001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86">
            <a:extLst>
              <a:ext uri="{FF2B5EF4-FFF2-40B4-BE49-F238E27FC236}">
                <a16:creationId xmlns:a16="http://schemas.microsoft.com/office/drawing/2014/main" id="{723DED4C-4F4B-B443-C228-8BF5BE6CF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442584"/>
            <a:ext cx="253878" cy="12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7">
            <a:extLst>
              <a:ext uri="{FF2B5EF4-FFF2-40B4-BE49-F238E27FC236}">
                <a16:creationId xmlns:a16="http://schemas.microsoft.com/office/drawing/2014/main" id="{D85D9CEA-416E-442D-B5CE-A5FE1187B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82395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76">
            <a:extLst>
              <a:ext uri="{FF2B5EF4-FFF2-40B4-BE49-F238E27FC236}">
                <a16:creationId xmlns:a16="http://schemas.microsoft.com/office/drawing/2014/main" id="{39BCEF07-A67D-AA40-AB0B-93FBF894E5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3659798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6" name="Rectangle 77">
            <a:extLst>
              <a:ext uri="{FF2B5EF4-FFF2-40B4-BE49-F238E27FC236}">
                <a16:creationId xmlns:a16="http://schemas.microsoft.com/office/drawing/2014/main" id="{96327E6F-A2EB-985C-B4D2-101A8C55F8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3659798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kern="0" noProof="1">
                <a:latin typeface="+mn-lt"/>
                <a:cs typeface="Arial"/>
              </a:rPr>
              <a:t>PLC operation </a:t>
            </a:r>
            <a:endParaRPr lang="en-IN" altLang="en-US" sz="1800" noProof="1">
              <a:latin typeface="+mn-lt"/>
            </a:endParaRPr>
          </a:p>
        </p:txBody>
      </p:sp>
      <p:pic>
        <p:nvPicPr>
          <p:cNvPr id="37" name="Picture 89">
            <a:extLst>
              <a:ext uri="{FF2B5EF4-FFF2-40B4-BE49-F238E27FC236}">
                <a16:creationId xmlns:a16="http://schemas.microsoft.com/office/drawing/2014/main" id="{3EC2178B-F18C-9BE4-D563-AE2D07663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437077" y="346966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5">
            <a:extLst>
              <a:ext uri="{FF2B5EF4-FFF2-40B4-BE49-F238E27FC236}">
                <a16:creationId xmlns:a16="http://schemas.microsoft.com/office/drawing/2014/main" id="{E9340D9C-3AC5-F367-F951-BE51FE5E3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56413" y="168702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65">
            <a:extLst>
              <a:ext uri="{FF2B5EF4-FFF2-40B4-BE49-F238E27FC236}">
                <a16:creationId xmlns:a16="http://schemas.microsoft.com/office/drawing/2014/main" id="{DD667080-EE32-99B8-8CE6-E9AF9726AF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056821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3</a:t>
            </a:r>
          </a:p>
        </p:txBody>
      </p:sp>
      <p:sp>
        <p:nvSpPr>
          <p:cNvPr id="45" name="Rectangle 65">
            <a:extLst>
              <a:ext uri="{FF2B5EF4-FFF2-40B4-BE49-F238E27FC236}">
                <a16:creationId xmlns:a16="http://schemas.microsoft.com/office/drawing/2014/main" id="{74F7CB04-28DB-2338-037E-78D0F829F3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442584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 4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E4E059-F076-FB65-4430-3840D50D01C6}"/>
              </a:ext>
            </a:extLst>
          </p:cNvPr>
          <p:cNvSpPr txBox="1">
            <a:spLocks noChangeArrowheads="1"/>
          </p:cNvSpPr>
          <p:nvPr/>
        </p:nvSpPr>
        <p:spPr>
          <a:xfrm>
            <a:off x="650258" y="1051572"/>
            <a:ext cx="7897913" cy="6826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6857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u="sng" noProof="1"/>
              <a:t>CONTENTS  </a:t>
            </a:r>
          </a:p>
        </p:txBody>
      </p:sp>
      <p:sp>
        <p:nvSpPr>
          <p:cNvPr id="56" name="Rectangle 65">
            <a:extLst>
              <a:ext uri="{FF2B5EF4-FFF2-40B4-BE49-F238E27FC236}">
                <a16:creationId xmlns:a16="http://schemas.microsoft.com/office/drawing/2014/main" id="{0217DA12-138F-270A-9D85-F7078392C5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3660897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11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544E15-4DC3-7125-B9B3-B89FB77C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Rectangle 77">
            <a:extLst>
              <a:ext uri="{FF2B5EF4-FFF2-40B4-BE49-F238E27FC236}">
                <a16:creationId xmlns:a16="http://schemas.microsoft.com/office/drawing/2014/main" id="{F4F0E5AC-E8FD-991F-04B4-425BD4E7D7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3254060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IN" altLang="en-US" sz="1800" noProof="1">
                <a:latin typeface="+mn-lt"/>
              </a:rPr>
              <a:t>PLC </a:t>
            </a:r>
            <a:r>
              <a:rPr lang="en-US" altLang="en-US" sz="1800" kern="0" noProof="1">
                <a:latin typeface="+mn-lt"/>
                <a:cs typeface="Arial"/>
              </a:rPr>
              <a:t>co</a:t>
            </a:r>
            <a:r>
              <a:rPr lang="en-US" sz="1800" kern="0" noProof="1">
                <a:latin typeface="+mn-lt"/>
                <a:cs typeface="Arial"/>
              </a:rPr>
              <a:t>mponents</a:t>
            </a:r>
            <a:endParaRPr lang="en-IN" altLang="en-US" sz="1800" noProof="1">
              <a:latin typeface="+mn-lt"/>
            </a:endParaRPr>
          </a:p>
        </p:txBody>
      </p:sp>
      <p:sp>
        <p:nvSpPr>
          <p:cNvPr id="7" name="Rectangle 77">
            <a:extLst>
              <a:ext uri="{FF2B5EF4-FFF2-40B4-BE49-F238E27FC236}">
                <a16:creationId xmlns:a16="http://schemas.microsoft.com/office/drawing/2014/main" id="{BBDBE04D-A02A-6A4B-D35C-1EC83049D5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848322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kern="0" noProof="1">
                <a:latin typeface="+mn-lt"/>
                <a:cs typeface="Arial"/>
              </a:rPr>
              <a:t>Development of control system</a:t>
            </a:r>
            <a:endParaRPr lang="en-IN" altLang="en-US" sz="1800" noProof="1">
              <a:latin typeface="+mn-lt"/>
            </a:endParaRPr>
          </a:p>
        </p:txBody>
      </p:sp>
      <p:sp>
        <p:nvSpPr>
          <p:cNvPr id="10" name="Rectangle 76">
            <a:extLst>
              <a:ext uri="{FF2B5EF4-FFF2-40B4-BE49-F238E27FC236}">
                <a16:creationId xmlns:a16="http://schemas.microsoft.com/office/drawing/2014/main" id="{1F7D1D76-FA06-85CC-D8E2-6645E6C8F59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3251105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" name="Rectangle 76">
            <a:extLst>
              <a:ext uri="{FF2B5EF4-FFF2-40B4-BE49-F238E27FC236}">
                <a16:creationId xmlns:a16="http://schemas.microsoft.com/office/drawing/2014/main" id="{F09483CF-0760-A054-B5D4-2E29BF4849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1062" y="2869988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Rectangle 76">
            <a:extLst>
              <a:ext uri="{FF2B5EF4-FFF2-40B4-BE49-F238E27FC236}">
                <a16:creationId xmlns:a16="http://schemas.microsoft.com/office/drawing/2014/main" id="{0475392A-B815-EA08-7EFC-A8B6FDC5A07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4035586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6" name="Rectangle 65">
            <a:extLst>
              <a:ext uri="{FF2B5EF4-FFF2-40B4-BE49-F238E27FC236}">
                <a16:creationId xmlns:a16="http://schemas.microsoft.com/office/drawing/2014/main" id="{51E870EF-160B-62B3-FDA3-B12E042A2D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3219018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8</a:t>
            </a:r>
          </a:p>
        </p:txBody>
      </p:sp>
      <p:sp>
        <p:nvSpPr>
          <p:cNvPr id="17" name="Rectangle 65">
            <a:extLst>
              <a:ext uri="{FF2B5EF4-FFF2-40B4-BE49-F238E27FC236}">
                <a16:creationId xmlns:a16="http://schemas.microsoft.com/office/drawing/2014/main" id="{F3D92F99-405A-9DC7-10A0-0F530E1933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832406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5</a:t>
            </a:r>
          </a:p>
        </p:txBody>
      </p:sp>
      <p:sp>
        <p:nvSpPr>
          <p:cNvPr id="19" name="Rectangle 77">
            <a:extLst>
              <a:ext uri="{FF2B5EF4-FFF2-40B4-BE49-F238E27FC236}">
                <a16:creationId xmlns:a16="http://schemas.microsoft.com/office/drawing/2014/main" id="{0FD10A99-DB27-F2ED-971C-C94B1DF571C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37930" y="4473584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noProof="1"/>
              <a:t>About PMG Engineering</a:t>
            </a:r>
          </a:p>
        </p:txBody>
      </p:sp>
      <p:sp>
        <p:nvSpPr>
          <p:cNvPr id="20" name="Rectangle 77">
            <a:extLst>
              <a:ext uri="{FF2B5EF4-FFF2-40B4-BE49-F238E27FC236}">
                <a16:creationId xmlns:a16="http://schemas.microsoft.com/office/drawing/2014/main" id="{8493F095-C219-2A71-AD0C-638F2BD68F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4069677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kern="0" noProof="1">
                <a:latin typeface="+mn-lt"/>
                <a:cs typeface="Arial"/>
              </a:rPr>
              <a:t>Areas of application </a:t>
            </a:r>
            <a:endParaRPr lang="en-IN" altLang="en-US" sz="1800" noProof="1">
              <a:latin typeface="+mn-lt"/>
            </a:endParaRPr>
          </a:p>
        </p:txBody>
      </p:sp>
      <p:sp>
        <p:nvSpPr>
          <p:cNvPr id="28" name="Rectangle 65">
            <a:extLst>
              <a:ext uri="{FF2B5EF4-FFF2-40B4-BE49-F238E27FC236}">
                <a16:creationId xmlns:a16="http://schemas.microsoft.com/office/drawing/2014/main" id="{9BDF94B7-40E8-4E4F-CDFF-A87A4EF3A0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18836" y="4454408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 algn="ctr">
              <a:spcAft>
                <a:spcPct val="20000"/>
              </a:spcAft>
            </a:pPr>
            <a:r>
              <a:rPr lang="en-US" altLang="en-US" sz="1200" noProof="1"/>
              <a:t>#</a:t>
            </a:r>
          </a:p>
        </p:txBody>
      </p:sp>
      <p:sp>
        <p:nvSpPr>
          <p:cNvPr id="29" name="Rectangle 65">
            <a:extLst>
              <a:ext uri="{FF2B5EF4-FFF2-40B4-BE49-F238E27FC236}">
                <a16:creationId xmlns:a16="http://schemas.microsoft.com/office/drawing/2014/main" id="{B241E14F-2D6F-93EE-1AE4-6D8055B12276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4064586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12 </a:t>
            </a:r>
          </a:p>
        </p:txBody>
      </p:sp>
      <p:sp>
        <p:nvSpPr>
          <p:cNvPr id="31" name="Rectangle 76">
            <a:extLst>
              <a:ext uri="{FF2B5EF4-FFF2-40B4-BE49-F238E27FC236}">
                <a16:creationId xmlns:a16="http://schemas.microsoft.com/office/drawing/2014/main" id="{313718F6-4FE2-280A-B898-DCD2071CCAE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4457014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4550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799"/>
            <a:ext cx="8001000" cy="695479"/>
          </a:xfrm>
        </p:spPr>
        <p:txBody>
          <a:bodyPr>
            <a:norm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Introduction</a:t>
            </a:r>
            <a:endParaRPr lang="en-US" sz="6000" b="1" u="sng" kern="0" noProof="1"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What is  PLC </a:t>
            </a:r>
            <a:endParaRPr lang="en-US" sz="28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gray">
          <a:xfrm>
            <a:off x="360244" y="3998119"/>
            <a:ext cx="8472984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defTabSz="801688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Why PLC </a:t>
            </a:r>
            <a:endParaRPr lang="en-US" sz="2800" b="1" noProof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7546" y="1931988"/>
            <a:ext cx="8505682" cy="18780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Programmable Logic Controller (PLC) is an industrial computer that monitors inputs,  makes decisions based on its program and controls outputs to automate a process or  machine.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The automation of many different processes, such as controlling machines or factory  assembly lines is done by using some small computers known as a programmable  logic controllers (PLCs).</a:t>
            </a:r>
            <a:endParaRPr lang="en-US" altLang="en-US" dirty="0">
              <a:latin typeface="+mn-lt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360244" y="4360709"/>
            <a:ext cx="8472984" cy="18780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To reduce human efforts 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To get maximum efficiency from machine and control them with human logic 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To reduce complex circuitry of entire system. 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To eliminate the high costs associated with inflexible, relay-controlled systems.</a:t>
            </a: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4632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85800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/>
              <a:t>Automation</a:t>
            </a:r>
            <a:endParaRPr lang="en-US" sz="4000" b="1" u="sng" noProof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Automation</a:t>
            </a:r>
            <a:endParaRPr lang="en-US" sz="28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gray">
          <a:xfrm>
            <a:off x="360244" y="4083998"/>
            <a:ext cx="8472984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defTabSz="801688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Types of automation</a:t>
            </a:r>
            <a:endParaRPr lang="en-US" sz="2800" b="1" noProof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360244" y="4460236"/>
            <a:ext cx="8472983" cy="1864364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Building automation example: lifts, smoke detectors.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Office automation example: printers, cc TV cameras.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Scientific automation example: rocket launching.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Light automation example: street solar lightening.</a:t>
            </a: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Industrial automation example: automated. </a:t>
            </a:r>
            <a:endParaRPr lang="en-US" altLang="en-US" dirty="0">
              <a:latin typeface="+mn-lt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3850" y="1931988"/>
            <a:ext cx="8509377" cy="19542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Automation is basically the delegation of human control functions to technical  equipment aimed toward achieving:</a:t>
            </a:r>
          </a:p>
          <a:p>
            <a:pPr lvl="1" algn="just">
              <a:buClr>
                <a:srgbClr val="0070C0"/>
              </a:buClr>
            </a:pPr>
            <a:r>
              <a:rPr lang="en-US" dirty="0">
                <a:latin typeface="+mn-lt"/>
              </a:rPr>
              <a:t>Higher productivity.</a:t>
            </a:r>
          </a:p>
          <a:p>
            <a:pPr lvl="1" algn="just">
              <a:buClr>
                <a:srgbClr val="0070C0"/>
              </a:buClr>
            </a:pPr>
            <a:r>
              <a:rPr lang="en-US" dirty="0">
                <a:latin typeface="+mn-lt"/>
              </a:rPr>
              <a:t>Superior quality of end-product.</a:t>
            </a:r>
          </a:p>
          <a:p>
            <a:pPr lvl="1" algn="just">
              <a:buClr>
                <a:srgbClr val="0070C0"/>
              </a:buClr>
            </a:pPr>
            <a:r>
              <a:rPr lang="en-US" dirty="0">
                <a:latin typeface="+mn-lt"/>
              </a:rPr>
              <a:t>Efficient usage of energy and raw materials.</a:t>
            </a:r>
          </a:p>
          <a:p>
            <a:pPr lvl="1" algn="just">
              <a:buClr>
                <a:srgbClr val="0070C0"/>
              </a:buClr>
            </a:pPr>
            <a:r>
              <a:rPr lang="en-US" dirty="0">
                <a:latin typeface="+mn-lt"/>
              </a:rPr>
              <a:t>Improved safety in working conditions etc.</a:t>
            </a: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610279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Industrial Automation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endParaRPr lang="en-US" noProof="1">
              <a:solidFill>
                <a:schemeClr val="bg1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3850" y="1924319"/>
            <a:ext cx="8515350" cy="4256087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 The use of computerized or robotic device to complete manufacturing task.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048000"/>
            <a:ext cx="5115639" cy="29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4203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92BE8-6CC2-E8B7-21C9-0F88F0F8A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057401"/>
            <a:ext cx="3886200" cy="411956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1600" b="1" noProof="1"/>
              <a:t> </a:t>
            </a:r>
            <a:r>
              <a:rPr lang="en-US" sz="1800" b="1" noProof="1">
                <a:latin typeface="+mn-lt"/>
              </a:rPr>
              <a:t>Manual Control </a:t>
            </a:r>
          </a:p>
          <a:p>
            <a:pPr lvl="1"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Pneumatic control.</a:t>
            </a:r>
          </a:p>
          <a:p>
            <a:pPr lvl="1"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Hard wired logic control.</a:t>
            </a:r>
          </a:p>
          <a:p>
            <a:pPr lvl="1"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Electronics control.</a:t>
            </a:r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1CEAA-BEA7-67EC-2EFF-288E8A51B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057401"/>
            <a:ext cx="3886200" cy="411956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800" b="1" noProof="1">
                <a:latin typeface="+mn-lt"/>
              </a:rPr>
              <a:t> PLC Control</a:t>
            </a:r>
          </a:p>
          <a:p>
            <a:pPr marL="0" indent="0">
              <a:buNone/>
            </a:pPr>
            <a:endParaRPr lang="en-IN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A917E-6D55-13A0-E94B-5261F7829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D82E8EB-0895-E6E7-3E2F-7D86E4883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628650" y="1517771"/>
            <a:ext cx="7886700" cy="44474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>
            <a:normAutofit/>
          </a:bodyPr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Manual control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96DB10-E753-5B02-27D8-7DE08CBEC2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9" t="12494" r="28158" b="57867"/>
          <a:stretch/>
        </p:blipFill>
        <p:spPr>
          <a:xfrm>
            <a:off x="945045" y="3425483"/>
            <a:ext cx="3253410" cy="2494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D48639-52FC-C16D-2BE3-47E96CF64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546" y="3441895"/>
            <a:ext cx="3253409" cy="249428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4E70AA8-EE74-5B55-22FA-3FEB37D9F9C6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685800"/>
            <a:ext cx="8001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7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Development Of Control System</a:t>
            </a:r>
          </a:p>
        </p:txBody>
      </p:sp>
    </p:spTree>
    <p:extLst>
      <p:ext uri="{BB962C8B-B14F-4D97-AF65-F5344CB8AC3E}">
        <p14:creationId xmlns:p14="http://schemas.microsoft.com/office/powerpoint/2010/main" val="374366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algn="ctr">
              <a:spcAft>
                <a:spcPct val="20000"/>
              </a:spcAft>
            </a:pPr>
            <a:r>
              <a:rPr lang="en-IN" altLang="en-US" sz="4000" u="sng" noProof="1">
                <a:latin typeface="+mn-lt"/>
              </a:rPr>
              <a:t>PLC </a:t>
            </a:r>
            <a:r>
              <a:rPr lang="en-US" altLang="en-US" sz="4000" u="sng" kern="0" noProof="1">
                <a:latin typeface="+mn-lt"/>
                <a:cs typeface="Arial"/>
              </a:rPr>
              <a:t>co</a:t>
            </a:r>
            <a:r>
              <a:rPr lang="en-US" sz="4000" u="sng" kern="0" noProof="1">
                <a:latin typeface="+mn-lt"/>
                <a:cs typeface="Arial"/>
              </a:rPr>
              <a:t>mponents</a:t>
            </a:r>
            <a:endParaRPr lang="en-IN" altLang="en-US" sz="4000" u="sng" noProof="1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endParaRPr lang="en-US" noProof="1">
              <a:solidFill>
                <a:schemeClr val="bg1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gray">
          <a:xfrm>
            <a:off x="323850" y="4007491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Components (input/output)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80414" y="1931988"/>
            <a:ext cx="8515350" cy="1877857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 Major components of a PLC </a:t>
            </a:r>
          </a:p>
        </p:txBody>
      </p:sp>
      <p:pic>
        <p:nvPicPr>
          <p:cNvPr id="1028" name="Picture 4" descr="MAJOR COMPONENTS OF A PLCPROCESSORPOWERSUPPLYI MN OP DU UT LEO MU OT DP UU LT EPROGRAMMINGDEVICEFromSENSORSPushbuttons,con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0" t="12346" r="7524" b="17508"/>
          <a:stretch/>
        </p:blipFill>
        <p:spPr bwMode="auto">
          <a:xfrm>
            <a:off x="4953000" y="2070971"/>
            <a:ext cx="3733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323850" y="4388585"/>
            <a:ext cx="8515350" cy="2012215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 Input method - Accepts and converts signals from sensor into a logic signal.</a:t>
            </a:r>
          </a:p>
          <a:p>
            <a:pPr lvl="1"/>
            <a:r>
              <a:rPr lang="en-US" altLang="en-US" dirty="0">
                <a:latin typeface="+mn-lt"/>
              </a:rPr>
              <a:t>   Ex. Switches, Pushbuttons</a:t>
            </a:r>
          </a:p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 Output module – that convert control </a:t>
            </a:r>
          </a:p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instructions a signal that can be used by </a:t>
            </a:r>
          </a:p>
          <a:p>
            <a:pPr>
              <a:buClr>
                <a:srgbClr val="0070C0"/>
              </a:buClr>
            </a:pPr>
            <a:r>
              <a:rPr lang="en-US" altLang="en-US" dirty="0">
                <a:latin typeface="+mn-lt"/>
              </a:rPr>
              <a:t>Actuators.</a:t>
            </a:r>
          </a:p>
          <a:p>
            <a:pPr lvl="1"/>
            <a:r>
              <a:rPr lang="en-US" altLang="en-US" dirty="0">
                <a:latin typeface="+mn-lt"/>
              </a:rPr>
              <a:t>   Ex. Lamps, alarm </a:t>
            </a:r>
          </a:p>
          <a:p>
            <a:endParaRPr lang="en-US" altLang="en-US" sz="1600" dirty="0"/>
          </a:p>
        </p:txBody>
      </p:sp>
      <p:pic>
        <p:nvPicPr>
          <p:cNvPr id="1032" name="Picture 8" descr="PLCINPUT OUTPUTPUSH BUTTONS1. INPUT MODULES accepts and converts signals from sensors into alogic signalEx. : Switches, Pu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5" t="38413" r="7524" b="20475"/>
          <a:stretch/>
        </p:blipFill>
        <p:spPr bwMode="auto">
          <a:xfrm>
            <a:off x="5105400" y="4801272"/>
            <a:ext cx="3657600" cy="144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35372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Components (CPU &amp; Memory)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Central processing unit ( CPU )</a:t>
            </a:r>
            <a:endParaRPr lang="en-US" sz="28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gray">
          <a:xfrm>
            <a:off x="360244" y="4040091"/>
            <a:ext cx="8521037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defTabSz="801688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Memory </a:t>
            </a:r>
            <a:endParaRPr lang="en-US" sz="2800" b="1" noProof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360244" y="4416330"/>
            <a:ext cx="8521037" cy="1832070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The component that stores information, programs and data in a PLC.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Types of memories used in PLCs are Read Only Memory (ROM) and Random Access             Memory (RAM).</a:t>
            </a:r>
            <a:endParaRPr lang="en-US" altLang="en-US" dirty="0">
              <a:latin typeface="+mn-lt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3850" y="1931988"/>
            <a:ext cx="8515350" cy="18780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It is the brain of PLC and governs the activities of the entire PLC systems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The CPU consists of following blocks :Arithmetic Logic Unit (ALU),Internal memory of CPU Internal timers, counters and Flags </a:t>
            </a:r>
          </a:p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The various operations performed are :Scanning I/O bus traffic control , Program execution, Peripheral and External device communication, Data handling and self diagnostics.</a:t>
            </a:r>
          </a:p>
        </p:txBody>
      </p:sp>
    </p:spTree>
    <p:extLst>
      <p:ext uri="{BB962C8B-B14F-4D97-AF65-F5344CB8AC3E}">
        <p14:creationId xmlns:p14="http://schemas.microsoft.com/office/powerpoint/2010/main" val="12094185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001000" cy="609600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en-US" sz="4000" b="1" u="sng" kern="0" noProof="1">
                <a:cs typeface="Arial"/>
              </a:rPr>
              <a:t>Components (CPU &amp; Memory)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23850" y="1555750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</a:rPr>
              <a:t>Power supply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gray">
          <a:xfrm>
            <a:off x="342047" y="3970147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/>
          <a:p>
            <a:pPr defTabSz="801688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sz="2800" b="1" noProof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Programming device</a:t>
            </a:r>
          </a:p>
        </p:txBody>
      </p:sp>
      <p:sp>
        <p:nvSpPr>
          <p:cNvPr id="3" name="AutoShape 4" descr="Image result for sm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27546" y="1944497"/>
            <a:ext cx="8511654" cy="1789303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en-US" dirty="0">
                <a:latin typeface="+mn-lt"/>
              </a:rPr>
              <a:t> Provide the voltage needed to run the primary PLC Components.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342047" y="4343400"/>
            <a:ext cx="8497153" cy="1956085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The programming terminal is used for programming the PLC and monitoring/sequencing PLCs operation.</a:t>
            </a:r>
            <a:endParaRPr lang="en-US" altLang="en-US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273491"/>
            <a:ext cx="3048000" cy="14603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8" t="27426" r="16529"/>
          <a:stretch/>
        </p:blipFill>
        <p:spPr>
          <a:xfrm>
            <a:off x="5638800" y="4698156"/>
            <a:ext cx="2971800" cy="155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5962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CB1185A5A6DA634F89857E7C01440748" ma:contentTypeVersion="1" ma:contentTypeDescription="Upload an image." ma:contentTypeScope="" ma:versionID="89928a2722378c5a305ce3eb8532539f">
  <xsd:schema xmlns:xsd="http://www.w3.org/2001/XMLSchema" xmlns:xs="http://www.w3.org/2001/XMLSchema" xmlns:p="http://schemas.microsoft.com/office/2006/metadata/properties" xmlns:ns1="http://schemas.microsoft.com/sharepoint/v3" xmlns:ns2="B6023AA3-3CEE-413F-91F8-322A2644F388" xmlns:ns3="http://schemas.microsoft.com/sharepoint/v3/fields" xmlns:ns4="0f0eb950-47b7-49a7-b2b9-b0c411c9c3b8" targetNamespace="http://schemas.microsoft.com/office/2006/metadata/properties" ma:root="true" ma:fieldsID="415cc3288ccbe700ad9137c8513b77d6" ns1:_="" ns2:_="" ns3:_="" ns4:_="">
    <xsd:import namespace="http://schemas.microsoft.com/sharepoint/v3"/>
    <xsd:import namespace="B6023AA3-3CEE-413F-91F8-322A2644F388"/>
    <xsd:import namespace="http://schemas.microsoft.com/sharepoint/v3/fields"/>
    <xsd:import namespace="0f0eb950-47b7-49a7-b2b9-b0c411c9c3b8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30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31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23AA3-3CEE-413F-91F8-322A2644F38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eb950-47b7-49a7-b2b9-b0c411c9c3b8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B6023AA3-3CEE-413F-91F8-322A2644F388" xsi:nil="true"/>
    <wic_System_Copyright xmlns="http://schemas.microsoft.com/sharepoint/v3/fields" xsi:nil="true"/>
    <_dlc_DocId xmlns="0f0eb950-47b7-49a7-b2b9-b0c411c9c3b8">VJPUPS4RKR3C-4-97</_dlc_DocId>
    <_dlc_DocIdUrl xmlns="0f0eb950-47b7-49a7-b2b9-b0c411c9c3b8">
      <Url>http://thenest-aoa-in.nestle.com/_layouts/DocIdRedir.aspx?ID=VJPUPS4RKR3C-4-97</Url>
      <Description>VJPUPS4RKR3C-4-97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728180-122B-4C3C-A2BE-33F0F38364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6023AA3-3CEE-413F-91F8-322A2644F388"/>
    <ds:schemaRef ds:uri="http://schemas.microsoft.com/sharepoint/v3/fields"/>
    <ds:schemaRef ds:uri="0f0eb950-47b7-49a7-b2b9-b0c411c9c3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6FB07F-DD47-4C62-89FB-E79CBDA6693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F0180CB-08B1-436B-9799-0C76022FBD6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f0eb950-47b7-49a7-b2b9-b0c411c9c3b8"/>
    <ds:schemaRef ds:uri="http://schemas.microsoft.com/sharepoint/v3"/>
    <ds:schemaRef ds:uri="http://schemas.microsoft.com/sharepoint/v3/fields"/>
    <ds:schemaRef ds:uri="http://purl.org/dc/terms/"/>
    <ds:schemaRef ds:uri="B6023AA3-3CEE-413F-91F8-322A2644F388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84455A5-5B1F-42D7-89F4-4C018F6FE8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ES-501_BG-002</Template>
  <TotalTime>8381</TotalTime>
  <Words>679</Words>
  <Application>Microsoft Office PowerPoint</Application>
  <PresentationFormat>On-screen Show (4:3)</PresentationFormat>
  <Paragraphs>135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1_Office Theme</vt:lpstr>
      <vt:lpstr> Automation PLC- System </vt:lpstr>
      <vt:lpstr>PowerPoint Presentation</vt:lpstr>
      <vt:lpstr>Introduction</vt:lpstr>
      <vt:lpstr>Automation</vt:lpstr>
      <vt:lpstr>Industrial Automation</vt:lpstr>
      <vt:lpstr>Manual control </vt:lpstr>
      <vt:lpstr>PLC components</vt:lpstr>
      <vt:lpstr>Components (CPU &amp; Memory)</vt:lpstr>
      <vt:lpstr>Components (CPU &amp; Memory)</vt:lpstr>
      <vt:lpstr>PLC Operation </vt:lpstr>
      <vt:lpstr>Areas of Application </vt:lpstr>
      <vt:lpstr>Areas Of Application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AUTOMATION PLC- SYSTEM</dc:title>
  <dc:creator>Vikas Bhadauria</dc:creator>
  <cp:lastModifiedBy>abhinav pandey</cp:lastModifiedBy>
  <cp:revision>768</cp:revision>
  <cp:lastPrinted>2014-11-21T06:58:07Z</cp:lastPrinted>
  <dcterms:created xsi:type="dcterms:W3CDTF">2014-04-07T11:41:40Z</dcterms:created>
  <dcterms:modified xsi:type="dcterms:W3CDTF">2025-04-15T13:06:15Z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0x0101009148F5A04DDD49CBA7127AADA5FB792B00AADE34325A8B49CDA8BB4DB53328F21400CB1185A5A6DA634F89857E7C01440748</vt:lpwstr>
  </property>
  <property fmtid="{D5CDD505-2E9C-101B-9397-08002B2CF9AE}" pid="3" name="_dlc_DocIdItemGuid">
    <vt:lpwstr>69089008-09ec-4558-8149-065431535be3</vt:lpwstr>
  </property>
</Properties>
</file>