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5"/>
  </p:sldMasterIdLst>
  <p:notesMasterIdLst>
    <p:notesMasterId r:id="rId12"/>
  </p:notesMasterIdLst>
  <p:sldIdLst>
    <p:sldId id="256" r:id="rId6"/>
    <p:sldId id="329" r:id="rId7"/>
    <p:sldId id="285" r:id="rId8"/>
    <p:sldId id="291" r:id="rId9"/>
    <p:sldId id="289" r:id="rId10"/>
    <p:sldId id="290" r:id="rId1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257301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722211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13775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56192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55317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2632753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8878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57114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60304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07644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2752433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31739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050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07516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49137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1893617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86591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9697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928349264"/>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8650" y="1524000"/>
            <a:ext cx="7886700" cy="762000"/>
          </a:xfrm>
          <a:solidFill>
            <a:schemeClr val="accent1">
              <a:lumMod val="60000"/>
              <a:lumOff val="40000"/>
            </a:schemeClr>
          </a:solidFill>
        </p:spPr>
        <p:txBody>
          <a:bodyPr anchor="ctr">
            <a:normAutofit/>
          </a:bodyPr>
          <a:lstStyle/>
          <a:p>
            <a:r>
              <a:rPr lang="en-US" sz="4000" b="1" dirty="0"/>
              <a:t>Methods of Energy Savings</a:t>
            </a:r>
          </a:p>
        </p:txBody>
      </p:sp>
      <p:sp>
        <p:nvSpPr>
          <p:cNvPr id="4" name="Slide Number Placeholder 3"/>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20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767" y="2895600"/>
            <a:ext cx="5870466" cy="259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Introduction</a:t>
            </a:r>
            <a:endParaRPr lang="en-IN" altLang="en-US" sz="1800" noProof="1">
              <a:latin typeface="+mn-lt"/>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General</a:t>
            </a:r>
            <a:endParaRPr lang="en-IN"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74677"/>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r>
              <a:rPr lang="en-US" sz="1800" dirty="0">
                <a:latin typeface="+mn-lt"/>
              </a:rPr>
              <a:t>Conclusions</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9</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Optimization</a:t>
            </a:r>
            <a:endParaRPr lang="en-IN" altLang="en-US" sz="1800" noProof="1">
              <a:latin typeface="+mn-lt"/>
            </a:endParaRP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Practical solutions related to measurement</a:t>
            </a:r>
            <a:endParaRPr lang="en-IN" altLang="en-US" sz="1800" noProof="1">
              <a:latin typeface="+mn-lt"/>
            </a:endParaRP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6679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50258" y="28544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791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66795"/>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907113" y="286035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609600"/>
            <a:ext cx="8270711" cy="685800"/>
          </a:xfrm>
        </p:spPr>
        <p:txBody>
          <a:bodyPr>
            <a:normAutofit/>
          </a:bodyPr>
          <a:lstStyle/>
          <a:p>
            <a:pPr lvl="0" algn="ctr">
              <a:defRPr/>
            </a:pPr>
            <a:r>
              <a:rPr lang="en-US" sz="4000" u="sng" dirty="0">
                <a:latin typeface="+mn-lt"/>
              </a:rPr>
              <a:t>Introduction</a:t>
            </a:r>
            <a:endParaRPr lang="en-US" sz="4000" u="sng" kern="0" noProof="1">
              <a:latin typeface="+mn-lt"/>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12" name="Rectangle 2"/>
          <p:cNvSpPr>
            <a:spLocks noChangeArrowheads="1"/>
          </p:cNvSpPr>
          <p:nvPr/>
        </p:nvSpPr>
        <p:spPr bwMode="gray">
          <a:xfrm>
            <a:off x="346763" y="129540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tx1">
                  <a:lumMod val="85000"/>
                  <a:lumOff val="15000"/>
                </a:schemeClr>
              </a:solidFill>
              <a:latin typeface="+mn-lt"/>
            </a:endParaRPr>
          </a:p>
        </p:txBody>
      </p:sp>
      <p:sp>
        <p:nvSpPr>
          <p:cNvPr id="13" name="Rectangle 5"/>
          <p:cNvSpPr>
            <a:spLocks noChangeArrowheads="1"/>
          </p:cNvSpPr>
          <p:nvPr/>
        </p:nvSpPr>
        <p:spPr bwMode="gray">
          <a:xfrm>
            <a:off x="341194" y="1627188"/>
            <a:ext cx="8518762" cy="431641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rPr>
              <a:t> Energy conservation refers to efforts made to reduce energy consumption. Energy  conservation can be achieved through increased efficient energy use, in conjunction  with decreased energy consumption and/or reduced consumption from conventional  energy sources</a:t>
            </a:r>
            <a:r>
              <a:rPr lang="en-GB" dirty="0">
                <a:latin typeface="+mn-lt"/>
              </a:rPr>
              <a:t>.</a:t>
            </a:r>
          </a:p>
          <a:p>
            <a:pPr algn="just">
              <a:buClr>
                <a:srgbClr val="0070C0"/>
              </a:buClr>
            </a:pPr>
            <a:r>
              <a:rPr lang="en-GB" dirty="0">
                <a:latin typeface="+mn-lt"/>
              </a:rPr>
              <a:t> Throughout our main workshops and group work activities, we have collected many  practical initiatives implemented by the markets in order to achieve energy savings.  Below are examples of projects that have been implemented by the different markets.</a:t>
            </a:r>
          </a:p>
          <a:p>
            <a:pPr algn="just"/>
            <a:endParaRPr lang="en-US" sz="1600" noProof="1">
              <a:latin typeface="+mn-lt"/>
            </a:endParaRPr>
          </a:p>
        </p:txBody>
      </p:sp>
    </p:spTree>
    <p:extLst>
      <p:ext uri="{BB962C8B-B14F-4D97-AF65-F5344CB8AC3E}">
        <p14:creationId xmlns:p14="http://schemas.microsoft.com/office/powerpoint/2010/main" val="309847607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077201" cy="685800"/>
          </a:xfrm>
        </p:spPr>
        <p:txBody>
          <a:bodyPr>
            <a:normAutofit/>
          </a:bodyPr>
          <a:lstStyle/>
          <a:p>
            <a:pPr lvl="0" algn="ctr">
              <a:defRPr/>
            </a:pPr>
            <a:r>
              <a:rPr lang="en-US" sz="4000" b="1" u="sng" dirty="0"/>
              <a:t>General</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sp>
        <p:nvSpPr>
          <p:cNvPr id="12" name="Rectangle 2"/>
          <p:cNvSpPr>
            <a:spLocks noChangeArrowheads="1"/>
          </p:cNvSpPr>
          <p:nvPr/>
        </p:nvSpPr>
        <p:spPr bwMode="gray">
          <a:xfrm>
            <a:off x="346763" y="1219200"/>
            <a:ext cx="8515350" cy="418857"/>
          </a:xfrm>
          <a:prstGeom prst="rect">
            <a:avLst/>
          </a:prstGeom>
          <a:solidFill>
            <a:schemeClr val="accent1"/>
          </a:solidFill>
          <a:ln w="19050">
            <a:solidFill>
              <a:schemeClr val="tx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tx1">
                  <a:lumMod val="85000"/>
                  <a:lumOff val="15000"/>
                </a:schemeClr>
              </a:solidFill>
              <a:latin typeface="+mn-lt"/>
            </a:endParaRPr>
          </a:p>
        </p:txBody>
      </p:sp>
      <p:sp>
        <p:nvSpPr>
          <p:cNvPr id="13" name="Rectangle 5"/>
          <p:cNvSpPr>
            <a:spLocks noChangeArrowheads="1"/>
          </p:cNvSpPr>
          <p:nvPr/>
        </p:nvSpPr>
        <p:spPr bwMode="gray">
          <a:xfrm>
            <a:off x="346763" y="1595439"/>
            <a:ext cx="8515349" cy="480536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GB" dirty="0">
                <a:latin typeface="+mn-lt"/>
              </a:rPr>
              <a:t> Turn off equipment that is not being used.</a:t>
            </a:r>
            <a:endParaRPr lang="en-US" dirty="0">
              <a:latin typeface="+mn-lt"/>
            </a:endParaRPr>
          </a:p>
          <a:p>
            <a:pPr algn="just">
              <a:buClr>
                <a:srgbClr val="0070C0"/>
              </a:buClr>
            </a:pPr>
            <a:r>
              <a:rPr lang="en-GB" dirty="0">
                <a:latin typeface="+mn-lt"/>
              </a:rPr>
              <a:t> Investigate possibility of replacing older, inefficient equipment.</a:t>
            </a:r>
            <a:endParaRPr lang="en-US" dirty="0">
              <a:latin typeface="+mn-lt"/>
            </a:endParaRPr>
          </a:p>
          <a:p>
            <a:pPr algn="just">
              <a:buClr>
                <a:srgbClr val="0070C0"/>
              </a:buClr>
            </a:pPr>
            <a:r>
              <a:rPr lang="en-GB" dirty="0">
                <a:latin typeface="+mn-lt"/>
              </a:rPr>
              <a:t> Train employees to be energy cautious; </a:t>
            </a:r>
            <a:endParaRPr lang="en-US" dirty="0">
              <a:latin typeface="+mn-lt"/>
            </a:endParaRPr>
          </a:p>
          <a:p>
            <a:pPr algn="just">
              <a:buClr>
                <a:srgbClr val="0070C0"/>
              </a:buClr>
            </a:pPr>
            <a:r>
              <a:rPr lang="en-GB" dirty="0">
                <a:latin typeface="+mn-lt"/>
              </a:rPr>
              <a:t> Marketing: Raise awareness through posters, etc.</a:t>
            </a:r>
            <a:endParaRPr lang="en-US" dirty="0">
              <a:latin typeface="+mn-lt"/>
            </a:endParaRPr>
          </a:p>
          <a:p>
            <a:pPr algn="just">
              <a:buClr>
                <a:srgbClr val="0070C0"/>
              </a:buClr>
            </a:pPr>
            <a:r>
              <a:rPr lang="en-GB" dirty="0">
                <a:latin typeface="+mn-lt"/>
              </a:rPr>
              <a:t> Energy saving initiatives, employ involvement, share with colleges Energy saving  progress.</a:t>
            </a:r>
            <a:endParaRPr lang="en-US" dirty="0">
              <a:latin typeface="+mn-lt"/>
            </a:endParaRPr>
          </a:p>
          <a:p>
            <a:pPr algn="just">
              <a:buClr>
                <a:srgbClr val="0070C0"/>
              </a:buClr>
            </a:pPr>
            <a:r>
              <a:rPr lang="en-GB" dirty="0">
                <a:latin typeface="+mn-lt"/>
              </a:rPr>
              <a:t> Size motors for the actual process requirements to avoid over sizing.</a:t>
            </a:r>
            <a:endParaRPr lang="en-US" dirty="0">
              <a:latin typeface="+mn-lt"/>
            </a:endParaRPr>
          </a:p>
          <a:p>
            <a:pPr algn="just">
              <a:buClr>
                <a:srgbClr val="0070C0"/>
              </a:buClr>
            </a:pPr>
            <a:r>
              <a:rPr lang="en-GB" dirty="0">
                <a:latin typeface="+mn-lt"/>
              </a:rPr>
              <a:t> Use energy efficient motors for new projects or motor replacements; examine  potential energy savings for replacing existing standard motors.</a:t>
            </a:r>
            <a:endParaRPr lang="en-US" dirty="0">
              <a:latin typeface="+mn-lt"/>
            </a:endParaRPr>
          </a:p>
          <a:p>
            <a:pPr algn="just">
              <a:buClr>
                <a:srgbClr val="0070C0"/>
              </a:buClr>
            </a:pPr>
            <a:r>
              <a:rPr lang="en-GB" dirty="0">
                <a:latin typeface="+mn-lt"/>
              </a:rPr>
              <a:t> Include investigation of possible compressed air leakages during factory stoppages.</a:t>
            </a:r>
            <a:endParaRPr lang="en-US" dirty="0">
              <a:latin typeface="+mn-lt"/>
            </a:endParaRPr>
          </a:p>
          <a:p>
            <a:pPr algn="just">
              <a:buClr>
                <a:srgbClr val="0070C0"/>
              </a:buClr>
            </a:pPr>
            <a:r>
              <a:rPr lang="en-GB" dirty="0">
                <a:latin typeface="+mn-lt"/>
              </a:rPr>
              <a:t> Ensure office equipment is energy efficient</a:t>
            </a:r>
            <a:endParaRPr lang="en-US" dirty="0">
              <a:latin typeface="+mn-lt"/>
            </a:endParaRPr>
          </a:p>
          <a:p>
            <a:pPr algn="just">
              <a:buClr>
                <a:srgbClr val="0070C0"/>
              </a:buClr>
            </a:pPr>
            <a:r>
              <a:rPr lang="en-GB" dirty="0">
                <a:latin typeface="+mn-lt"/>
              </a:rPr>
              <a:t> Include infrared inspection in your predictive maintenance program</a:t>
            </a:r>
            <a:endParaRPr lang="en-US" dirty="0">
              <a:latin typeface="+mn-lt"/>
            </a:endParaRPr>
          </a:p>
          <a:p>
            <a:pPr algn="just">
              <a:buClr>
                <a:srgbClr val="0070C0"/>
              </a:buClr>
            </a:pPr>
            <a:r>
              <a:rPr lang="en-GB" dirty="0">
                <a:latin typeface="+mn-lt"/>
              </a:rPr>
              <a:t> When leaving for hours always log out and turn your desktop computer off. If a computer needs to be available for remote access, turn off the monitor. The screensaver isn’t an energy saver.</a:t>
            </a:r>
            <a:endParaRPr lang="en-US" noProof="1">
              <a:latin typeface="+mn-lt"/>
            </a:endParaRPr>
          </a:p>
        </p:txBody>
      </p:sp>
    </p:spTree>
    <p:extLst>
      <p:ext uri="{BB962C8B-B14F-4D97-AF65-F5344CB8AC3E}">
        <p14:creationId xmlns:p14="http://schemas.microsoft.com/office/powerpoint/2010/main" val="170085904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3850" y="664524"/>
            <a:ext cx="8520066" cy="1384619"/>
          </a:xfrm>
        </p:spPr>
        <p:txBody>
          <a:bodyPr>
            <a:normAutofit/>
          </a:bodyPr>
          <a:lstStyle/>
          <a:p>
            <a:pPr lvl="0" algn="ctr">
              <a:defRPr/>
            </a:pPr>
            <a:r>
              <a:rPr lang="en-US" sz="4000" b="1" u="sng" dirty="0"/>
              <a:t>Practical Solutions Related To Measurement</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sp>
        <p:nvSpPr>
          <p:cNvPr id="12" name="Rectangle 2"/>
          <p:cNvSpPr>
            <a:spLocks noChangeArrowheads="1"/>
          </p:cNvSpPr>
          <p:nvPr/>
        </p:nvSpPr>
        <p:spPr bwMode="gray">
          <a:xfrm>
            <a:off x="323850" y="206216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3850" y="2438400"/>
            <a:ext cx="8520066" cy="37496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GB" dirty="0">
                <a:latin typeface="+mn-lt"/>
              </a:rPr>
              <a:t>Electrical metering to measure and analyze power consumption, capture</a:t>
            </a:r>
            <a:endParaRPr lang="en-US" dirty="0">
              <a:latin typeface="+mn-lt"/>
            </a:endParaRPr>
          </a:p>
          <a:p>
            <a:pPr algn="just">
              <a:buClr>
                <a:srgbClr val="0070C0"/>
              </a:buClr>
            </a:pPr>
            <a:r>
              <a:rPr lang="en-US" dirty="0">
                <a:latin typeface="+mn-lt"/>
              </a:rPr>
              <a:t>Check your actual energy needs and renegotiate your utility deal.</a:t>
            </a:r>
          </a:p>
          <a:p>
            <a:pPr algn="just">
              <a:buClr>
                <a:srgbClr val="0070C0"/>
              </a:buClr>
            </a:pPr>
            <a:r>
              <a:rPr lang="en-GB" dirty="0">
                <a:latin typeface="+mn-lt"/>
              </a:rPr>
              <a:t>Monitor and control of power factor of plant to help avoid penalty charges from the  utility.</a:t>
            </a:r>
            <a:endParaRPr lang="en-US" dirty="0">
              <a:latin typeface="+mn-lt"/>
            </a:endParaRPr>
          </a:p>
          <a:p>
            <a:pPr algn="just">
              <a:buClr>
                <a:srgbClr val="0070C0"/>
              </a:buClr>
            </a:pPr>
            <a:r>
              <a:rPr lang="en-GB" dirty="0">
                <a:latin typeface="+mn-lt"/>
              </a:rPr>
              <a:t>Power quality monitoring and correction: Correct power problems using tools by  companies such as Electro flow, or other PF (Power Factor) or power  filtering/conditioning methods.</a:t>
            </a:r>
            <a:endParaRPr lang="en-US" dirty="0">
              <a:latin typeface="+mn-lt"/>
            </a:endParaRPr>
          </a:p>
          <a:p>
            <a:pPr algn="just">
              <a:buClr>
                <a:srgbClr val="0070C0"/>
              </a:buClr>
            </a:pPr>
            <a:r>
              <a:rPr lang="en-GB" dirty="0">
                <a:latin typeface="+mn-lt"/>
              </a:rPr>
              <a:t>Planned maintenance and cleaning performed during peak electricity hours.</a:t>
            </a:r>
            <a:endParaRPr lang="en-IN" dirty="0">
              <a:latin typeface="+mn-lt"/>
            </a:endParaRPr>
          </a:p>
        </p:txBody>
      </p:sp>
    </p:spTree>
    <p:extLst>
      <p:ext uri="{BB962C8B-B14F-4D97-AF65-F5344CB8AC3E}">
        <p14:creationId xmlns:p14="http://schemas.microsoft.com/office/powerpoint/2010/main" val="99867813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64960" y="685800"/>
            <a:ext cx="8474240" cy="685800"/>
          </a:xfrm>
        </p:spPr>
        <p:txBody>
          <a:bodyPr>
            <a:noAutofit/>
          </a:bodyPr>
          <a:lstStyle/>
          <a:p>
            <a:pPr lvl="0" algn="ctr">
              <a:defRPr/>
            </a:pPr>
            <a:r>
              <a:rPr lang="en-US" sz="4000" b="1" u="sng" dirty="0"/>
              <a:t>Optimization</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sp>
        <p:nvSpPr>
          <p:cNvPr id="12" name="Rectangle 2"/>
          <p:cNvSpPr>
            <a:spLocks noChangeArrowheads="1"/>
          </p:cNvSpPr>
          <p:nvPr/>
        </p:nvSpPr>
        <p:spPr bwMode="gray">
          <a:xfrm>
            <a:off x="323850" y="144780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3850" y="1824038"/>
            <a:ext cx="8520066" cy="457676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rPr>
              <a:t> During weekends or at times of reduced production, the sequence of operation of  compressors can be changed to start the smaller compressors first and the larger  compressors last.</a:t>
            </a:r>
          </a:p>
          <a:p>
            <a:pPr algn="just">
              <a:buClr>
                <a:srgbClr val="0070C0"/>
              </a:buClr>
            </a:pPr>
            <a:r>
              <a:rPr lang="en-US" dirty="0">
                <a:latin typeface="+mn-lt"/>
              </a:rPr>
              <a:t> Air puff actuators. Automatic stopping when line shuts down</a:t>
            </a:r>
          </a:p>
          <a:p>
            <a:pPr algn="just">
              <a:buClr>
                <a:srgbClr val="0070C0"/>
              </a:buClr>
            </a:pPr>
            <a:r>
              <a:rPr lang="en-US" dirty="0">
                <a:latin typeface="+mn-lt"/>
              </a:rPr>
              <a:t> Perform loop tuning as part of the maintenance activities to increase line efficiency.</a:t>
            </a:r>
          </a:p>
          <a:p>
            <a:pPr algn="just">
              <a:buClr>
                <a:srgbClr val="0070C0"/>
              </a:buClr>
            </a:pPr>
            <a:r>
              <a:rPr lang="en-US" dirty="0">
                <a:latin typeface="+mn-lt"/>
              </a:rPr>
              <a:t> Add motor circuit analysis in motor system maintenance activities.</a:t>
            </a:r>
          </a:p>
          <a:p>
            <a:pPr algn="just">
              <a:buClr>
                <a:srgbClr val="0070C0"/>
              </a:buClr>
            </a:pPr>
            <a:r>
              <a:rPr lang="en-US" dirty="0">
                <a:latin typeface="+mn-lt"/>
              </a:rPr>
              <a:t> VSD (Variable Speed Drives) for large centrifugal pumps and fans.</a:t>
            </a:r>
          </a:p>
          <a:p>
            <a:pPr algn="just">
              <a:buClr>
                <a:srgbClr val="0070C0"/>
              </a:buClr>
            </a:pPr>
            <a:r>
              <a:rPr lang="en-US" dirty="0">
                <a:latin typeface="+mn-lt"/>
              </a:rPr>
              <a:t> VSD on wastewater treatment plant aerators.  Blower motor speed can be controlled  based on dissolved oxygen levels.</a:t>
            </a:r>
          </a:p>
          <a:p>
            <a:pPr algn="just">
              <a:buClr>
                <a:srgbClr val="0070C0"/>
              </a:buClr>
            </a:pPr>
            <a:r>
              <a:rPr lang="en-US" dirty="0">
                <a:latin typeface="+mn-lt"/>
              </a:rPr>
              <a:t> VSD for refrigeration compressor.</a:t>
            </a:r>
          </a:p>
          <a:p>
            <a:pPr algn="just">
              <a:buClr>
                <a:srgbClr val="0070C0"/>
              </a:buClr>
            </a:pPr>
            <a:r>
              <a:rPr lang="en-US" dirty="0">
                <a:latin typeface="+mn-lt"/>
              </a:rPr>
              <a:t> VSD for cleaning pumps.</a:t>
            </a:r>
          </a:p>
          <a:p>
            <a:pPr algn="just">
              <a:buClr>
                <a:srgbClr val="0070C0"/>
              </a:buClr>
            </a:pPr>
            <a:r>
              <a:rPr lang="en-US" dirty="0">
                <a:latin typeface="+mn-lt"/>
              </a:rPr>
              <a:t> Use of motion detecting switches for lighting control.</a:t>
            </a:r>
          </a:p>
          <a:p>
            <a:pPr algn="just">
              <a:buClr>
                <a:srgbClr val="0070C0"/>
              </a:buClr>
            </a:pPr>
            <a:r>
              <a:rPr lang="en-US" dirty="0">
                <a:latin typeface="+mn-lt"/>
              </a:rPr>
              <a:t> Use of energy efficient lamps and electronic ballasts.</a:t>
            </a:r>
          </a:p>
          <a:p>
            <a:pPr algn="just">
              <a:buClr>
                <a:srgbClr val="0070C0"/>
              </a:buClr>
            </a:pPr>
            <a:r>
              <a:rPr lang="en-US" dirty="0">
                <a:latin typeface="+mn-lt"/>
              </a:rPr>
              <a:t> Use of skylights/solar tubes to supplement lighting.</a:t>
            </a:r>
            <a:endParaRPr lang="en-IN" dirty="0">
              <a:latin typeface="+mn-lt"/>
            </a:endParaRPr>
          </a:p>
        </p:txBody>
      </p:sp>
    </p:spTree>
    <p:extLst>
      <p:ext uri="{BB962C8B-B14F-4D97-AF65-F5344CB8AC3E}">
        <p14:creationId xmlns:p14="http://schemas.microsoft.com/office/powerpoint/2010/main" val="3268547053"/>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0180CB-08B1-436B-9799-0C76022FBD6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0f0eb950-47b7-49a7-b2b9-b0c411c9c3b8"/>
    <ds:schemaRef ds:uri="http://schemas.microsoft.com/sharepoint/v3"/>
    <ds:schemaRef ds:uri="http://schemas.microsoft.com/sharepoint/v3/fields"/>
    <ds:schemaRef ds:uri="http://purl.org/dc/terms/"/>
    <ds:schemaRef ds:uri="B6023AA3-3CEE-413F-91F8-322A2644F388"/>
    <ds:schemaRef ds:uri="http://www.w3.org/XML/1998/namespace"/>
    <ds:schemaRef ds:uri="http://purl.org/dc/dcmitype/"/>
  </ds:schemaRefs>
</ds:datastoreItem>
</file>

<file path=customXml/itemProps2.xml><?xml version="1.0" encoding="utf-8"?>
<ds:datastoreItem xmlns:ds="http://schemas.openxmlformats.org/officeDocument/2006/customXml" ds:itemID="{576FB07F-DD47-4C62-89FB-E79CBDA66930}">
  <ds:schemaRefs>
    <ds:schemaRef ds:uri="http://schemas.microsoft.com/sharepoint/events"/>
  </ds:schemaRefs>
</ds:datastoreItem>
</file>

<file path=customXml/itemProps3.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84455A5-5B1F-42D7-89F4-4C018F6FE8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ES-501_BG-002</Template>
  <TotalTime>8112</TotalTime>
  <Words>516</Words>
  <Application>Microsoft Office PowerPoint</Application>
  <PresentationFormat>On-screen Show (4:3)</PresentationFormat>
  <Paragraphs>68</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1_Office Theme</vt:lpstr>
      <vt:lpstr>Methods of Energy Savings</vt:lpstr>
      <vt:lpstr>PowerPoint Presentation</vt:lpstr>
      <vt:lpstr>Introduction</vt:lpstr>
      <vt:lpstr>General</vt:lpstr>
      <vt:lpstr>Practical Solutions Related To Measurement</vt:lpstr>
      <vt:lpstr>Optimization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 of energy saving</dc:title>
  <dc:creator>Vikas Bhadauria</dc:creator>
  <cp:lastModifiedBy>abhinav pandey</cp:lastModifiedBy>
  <cp:revision>741</cp:revision>
  <cp:lastPrinted>2014-11-21T06:58:07Z</cp:lastPrinted>
  <dcterms:created xsi:type="dcterms:W3CDTF">2014-04-07T11:41:40Z</dcterms:created>
  <dcterms:modified xsi:type="dcterms:W3CDTF">2025-04-15T13:07:02Z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