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5"/>
  </p:sldMasterIdLst>
  <p:notesMasterIdLst>
    <p:notesMasterId r:id="rId10"/>
  </p:notesMasterIdLst>
  <p:sldIdLst>
    <p:sldId id="256" r:id="rId6"/>
    <p:sldId id="329" r:id="rId7"/>
    <p:sldId id="280" r:id="rId8"/>
    <p:sldId id="281" r:id="rId9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FFFFCC"/>
    <a:srgbClr val="FFCC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688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8B4CB-620C-44DC-9CC9-701675A36E1E}" type="datetimeFigureOut">
              <a:rPr lang="en-US" smtClean="0"/>
              <a:t>4/15/2025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462E2-F543-4B30-B078-C63253CE8C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124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462E2-F543-4B30-B078-C63253CE8C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442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3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3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683543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D257A8-4FA8-460F-9CF5-2A7B7646FBA1}" type="slidenum">
              <a:rPr altLang="en-US"/>
              <a:pPr/>
              <a:t>4</a:t>
            </a:fld>
            <a:endParaRPr lang="en-US" altLang="en-US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110BE61-4897-4F63-9629-779AB7587365}" type="slidenum">
              <a:rPr lang="en-GB" altLang="en-US" sz="1300"/>
              <a:pPr algn="r" eaLnBrk="1" hangingPunct="1"/>
              <a:t>4</a:t>
            </a:fld>
            <a:endParaRPr lang="en-GB" altLang="en-US" sz="13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4824" tIns="47416" rIns="94824" bIns="47416"/>
          <a:lstStyle/>
          <a:p>
            <a:pPr eaLnBrk="1" hangingPunct="1"/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192774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1820E-78B6-3383-2CF2-5221DF80E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871D8-87CB-D392-9FEE-781F960BF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500"/>
            </a:lvl2pPr>
            <a:lvl3pPr marL="685772" indent="0" algn="ctr">
              <a:buNone/>
              <a:defRPr sz="1350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199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C1DF-DF52-523B-73B4-489FB3C2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CDF5-45B2-4A45-9C4C-3012083D27EC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04E5B-8DC7-19AF-E9BC-977203FC0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F3A1B-B493-3EDB-62E8-5028B1688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496" y="6225224"/>
            <a:ext cx="338504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B1AB09-7E17-04A1-A8C0-16C3CF0838B9}"/>
              </a:ext>
            </a:extLst>
          </p:cNvPr>
          <p:cNvSpPr/>
          <p:nvPr userDrawn="1"/>
        </p:nvSpPr>
        <p:spPr>
          <a:xfrm>
            <a:off x="0" y="6590348"/>
            <a:ext cx="9144000" cy="267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6" dirty="0"/>
              <a:t>Build World Class Food Factories.</a:t>
            </a:r>
          </a:p>
        </p:txBody>
      </p:sp>
    </p:spTree>
    <p:extLst>
      <p:ext uri="{BB962C8B-B14F-4D97-AF65-F5344CB8AC3E}">
        <p14:creationId xmlns:p14="http://schemas.microsoft.com/office/powerpoint/2010/main" val="418996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D93EB-FE0B-C71D-359D-020202AB6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D51CF5-BDA8-F06B-DDED-78D2B79CAD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AD122-3F5A-8EF6-CD4A-4010B0E82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A37DD-A9D5-40C2-9A8B-37A3AA39EBD0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7F7B4-B3D8-9D96-5609-747CDA83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01F86-8172-E22B-BAC4-89B6A476B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03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012D9B-2519-2370-9618-5A78F14609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5FA782-8FAC-9BF4-3851-96B499B509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05723-94EA-4607-CD56-8E156697B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F7E33-C7DA-43FF-993B-E268229C2826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EC165-2CB5-44B8-D4EA-C35F2D07C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3AE40-C3D4-80C5-F262-98A62D94E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825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E2561-6632-0763-5EF6-4DF53D7A0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A38F9B-93A4-3734-32DF-8E5A84C0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E78EF3-DF40-3358-3F3F-0FDB3FF25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0712-B230-4DEA-9451-FCE410B14376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56E7D-3C86-7A80-EC89-32E3B17DC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B720D-4684-C478-B752-9D6733986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6DC1684-6803-8898-51BD-261664D8D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2350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04E3D2-3FC9-45CA-5405-3756935E6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28F7-AAD9-413B-B5A4-D1D758168A87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D6315-3FC6-B82C-3B52-3C48BB7EB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BA60F-675A-20B3-2B6F-0A43122B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090A-E985-4837-A97A-059404DB2C4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C69148-CBA1-4D1A-A59E-4377347985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48600" y="6721475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419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0B12A-901C-2892-A93F-2E4D4EFD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DE06C-35E9-7ADD-BAAD-09CE8DE82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C03EB-43A3-E600-0BF2-701BF6FD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CEAAB-7FA1-4B71-A294-71F9F29993A8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D00BC-0290-17B2-774D-42CE2DE6A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53932-7BE6-2B6D-55B4-9F9BA2629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090A-E985-4837-A97A-059404DB2C4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CB751B-81A2-1B10-A22A-04D62594BFE9}"/>
              </a:ext>
            </a:extLst>
          </p:cNvPr>
          <p:cNvSpPr/>
          <p:nvPr userDrawn="1"/>
        </p:nvSpPr>
        <p:spPr>
          <a:xfrm>
            <a:off x="0" y="6590348"/>
            <a:ext cx="9144000" cy="267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6" dirty="0"/>
              <a:t>Competent People. Smarter Work Systems. Exceptional Customer Interactions.</a:t>
            </a:r>
          </a:p>
        </p:txBody>
      </p:sp>
    </p:spTree>
    <p:extLst>
      <p:ext uri="{BB962C8B-B14F-4D97-AF65-F5344CB8AC3E}">
        <p14:creationId xmlns:p14="http://schemas.microsoft.com/office/powerpoint/2010/main" val="333933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C1E4-0A85-251F-06DA-1B175450D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B9C2B3-6ADB-DAB6-0AFC-C0E9A4569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7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26D38-BA60-461A-9FBA-84FA8D136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E410-29D6-41F3-9438-0DC883A1DA34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5B0B0-A4D4-F1EA-53B3-654C514D2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7797C-283E-D5AC-FCEE-A85DECCC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238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EFC91-7F4B-97D4-6386-E9C78DD90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CA9DA-FBDD-4A7F-0324-567F307B0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25FBEE-C1B9-8970-9527-53E565441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BDE79-987C-BB10-65B5-A215C8939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ECF8C-0816-48F0-AAA7-1D110DCFD295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2360F-7C31-C1B7-41AA-D20577C71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9AD67-0F17-142F-5DD6-D3D87DE3A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070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28F4D-38F9-48D6-7A32-D93A9E57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2D81E-0F85-E305-FC65-3ACB88514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228691-7062-5603-3B52-59EDC9EFE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C8348A-8B7D-0DA0-7890-15E9BD589E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4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EE2A0-EB6C-59E3-6937-FD8C453F7F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6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60D67F-F00D-1EFD-AA0F-083FF9217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B9C4-30FC-4013-9F7E-8704446F5AC8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5FBCD6-7A10-7155-294A-664C9761A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73C319-53F9-6482-686B-AA37651D5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282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18E74-A7B4-63C6-910F-0EB7C167D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EE7FF2-8167-C0E0-2E3C-BCF215302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5AE3E-06C0-427F-BD70-63D9A6962959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487C8F-2D72-74F0-2A49-B5446A17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18303B-1F2C-EE01-CA8A-CE8AD349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83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04E3D2-3FC9-45CA-5405-3756935E6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28FC6-51CC-445F-A6CA-531825F0136F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D6315-3FC6-B82C-3B52-3C48BB7EB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BA60F-675A-20B3-2B6F-0A43122B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3090A-E985-4837-A97A-059404DB2C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97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2E61-A3EF-9E42-0B1F-FEEB39FC8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6DAE6-A658-B199-5AF3-075284562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A3195-9281-E99A-EBB0-798D3CCE3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48ABA-53B3-DCBD-4767-D8ADAC88C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3D67-9A46-48D4-A9F0-D092752CB0F9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5DA508-8A5D-A6B9-3D5A-C4E7D9096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7382A1-DB76-57DB-1065-889E08517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464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AB7A7-7422-58BE-BBA5-188FAC2D5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B95EEB-20B8-D72B-50B2-C9D4F44E2A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86" indent="0">
              <a:buNone/>
              <a:defRPr sz="2100"/>
            </a:lvl2pPr>
            <a:lvl3pPr marL="685772" indent="0">
              <a:buNone/>
              <a:defRPr sz="1800"/>
            </a:lvl3pPr>
            <a:lvl4pPr marL="1028657" indent="0">
              <a:buNone/>
              <a:defRPr sz="1500"/>
            </a:lvl4pPr>
            <a:lvl5pPr marL="1371543" indent="0">
              <a:buNone/>
              <a:defRPr sz="1500"/>
            </a:lvl5pPr>
            <a:lvl6pPr marL="1714428" indent="0">
              <a:buNone/>
              <a:defRPr sz="1500"/>
            </a:lvl6pPr>
            <a:lvl7pPr marL="2057314" indent="0">
              <a:buNone/>
              <a:defRPr sz="1500"/>
            </a:lvl7pPr>
            <a:lvl8pPr marL="2400199" indent="0">
              <a:buNone/>
              <a:defRPr sz="1500"/>
            </a:lvl8pPr>
            <a:lvl9pPr marL="2743085" indent="0">
              <a:buNone/>
              <a:defRPr sz="1500"/>
            </a:lvl9pPr>
          </a:lstStyle>
          <a:p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A12144-859E-A31E-3325-FC6AABD73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1FB938-8E4B-F29A-5825-82330C84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6B01-8339-4E72-9829-90513EB81859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957EF-F853-C20E-5333-FF125287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23E03-EF2D-7F36-0BCD-8F1C0801F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07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hyperlink" Target="about:blank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F8EBBF6-E734-C19D-48AE-D7437B22DB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8" b="28007"/>
          <a:stretch/>
        </p:blipFill>
        <p:spPr bwMode="auto">
          <a:xfrm>
            <a:off x="6910783" y="58232"/>
            <a:ext cx="1673513" cy="6228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AD7F2B-3871-6F65-BEE1-3FB72F8C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6998B-C3FA-CDCD-5C13-9EB605FA2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5691C-22D7-D18F-C35C-A0983DB8B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87974-5E99-475B-8FF8-7EC98EF68FA9}" type="datetime1">
              <a:rPr lang="en-US" smtClean="0"/>
              <a:t>4/15/2025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605BF-829A-67B6-F27A-A9FEAAEC7F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54527-AC69-5C02-EE70-DE73742E7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05496" y="6201094"/>
            <a:ext cx="338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C0A7CB-1C7B-1860-E93C-3D6ECC6327D5}"/>
              </a:ext>
            </a:extLst>
          </p:cNvPr>
          <p:cNvCxnSpPr>
            <a:cxnSpLocks/>
          </p:cNvCxnSpPr>
          <p:nvPr userDrawn="1"/>
        </p:nvCxnSpPr>
        <p:spPr>
          <a:xfrm>
            <a:off x="636487" y="698107"/>
            <a:ext cx="78867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35615C3-E9AC-AFF6-D2A8-43F0F90C7521}"/>
              </a:ext>
            </a:extLst>
          </p:cNvPr>
          <p:cNvSpPr txBox="1">
            <a:spLocks/>
          </p:cNvSpPr>
          <p:nvPr userDrawn="1"/>
        </p:nvSpPr>
        <p:spPr>
          <a:xfrm>
            <a:off x="628650" y="58232"/>
            <a:ext cx="3417341" cy="639875"/>
          </a:xfrm>
          <a:prstGeom prst="rect">
            <a:avLst/>
          </a:prstGeom>
        </p:spPr>
        <p:txBody>
          <a:bodyPr vert="horz" lIns="63305" tIns="31652" rIns="63305" bIns="31652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62" b="1" dirty="0"/>
              <a:t>PMG Engineering Private Limited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8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End-to-End Engineering Company in Food Industry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8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6"/>
              </a:rPr>
              <a:t>info@pmg.engineering</a:t>
            </a:r>
            <a:r>
              <a:rPr lang="en-US" sz="1108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| </a:t>
            </a:r>
            <a:r>
              <a:rPr lang="en-US" sz="1108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6"/>
              </a:rPr>
              <a:t>www.pmg.engineering</a:t>
            </a:r>
            <a:endParaRPr lang="en-US" sz="1108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62E930-9FFF-51F6-C0B1-D9D84D41B557}"/>
              </a:ext>
            </a:extLst>
          </p:cNvPr>
          <p:cNvSpPr/>
          <p:nvPr userDrawn="1"/>
        </p:nvSpPr>
        <p:spPr>
          <a:xfrm>
            <a:off x="0" y="6566219"/>
            <a:ext cx="9144000" cy="267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6" dirty="0"/>
              <a:t>Build World Class Food Factories.</a:t>
            </a:r>
          </a:p>
        </p:txBody>
      </p:sp>
    </p:spTree>
    <p:extLst>
      <p:ext uri="{BB962C8B-B14F-4D97-AF65-F5344CB8AC3E}">
        <p14:creationId xmlns:p14="http://schemas.microsoft.com/office/powerpoint/2010/main" val="112032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</p:sldLayoutIdLst>
  <p:hf hdr="0" ftr="0" dt="0"/>
  <p:txStyles>
    <p:titleStyle>
      <a:lvl1pPr algn="l" defTabSz="68577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8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5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2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99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204253"/>
            <a:ext cx="7924800" cy="838200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r>
              <a:rPr lang="en-IN" sz="4000" b="1" dirty="0"/>
              <a:t>Major\ Minor Electrical Equipment</a:t>
            </a: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7" r="30117"/>
          <a:stretch/>
        </p:blipFill>
        <p:spPr bwMode="auto">
          <a:xfrm>
            <a:off x="2438400" y="2069416"/>
            <a:ext cx="396240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487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4">
            <a:extLst>
              <a:ext uri="{FF2B5EF4-FFF2-40B4-BE49-F238E27FC236}">
                <a16:creationId xmlns:a16="http://schemas.microsoft.com/office/drawing/2014/main" id="{CFE456BC-B5F6-53A3-400E-B01EAA0FA7E0}"/>
              </a:ext>
            </a:extLst>
          </p:cNvPr>
          <p:cNvSpPr>
            <a:spLocks noChangeArrowheads="1"/>
          </p:cNvSpPr>
          <p:nvPr/>
        </p:nvSpPr>
        <p:spPr bwMode="gray">
          <a:xfrm>
            <a:off x="643369" y="2062316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Rectangle 65">
            <a:extLst>
              <a:ext uri="{FF2B5EF4-FFF2-40B4-BE49-F238E27FC236}">
                <a16:creationId xmlns:a16="http://schemas.microsoft.com/office/drawing/2014/main" id="{8FB5E8DF-76B9-D9E6-825E-298959CD204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2036844"/>
            <a:ext cx="6756744" cy="305727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sz="1800" dirty="0">
                <a:latin typeface="+mn-lt"/>
              </a:rPr>
              <a:t>Major Electrical Equipment</a:t>
            </a:r>
            <a:endParaRPr lang="en-IN" altLang="en-US" sz="1800" noProof="1">
              <a:latin typeface="+mn-lt"/>
            </a:endParaRPr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CF1A204C-341E-1D15-1FFD-01E17DEEBA54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58" y="2485055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" name="Rectangle 67">
            <a:extLst>
              <a:ext uri="{FF2B5EF4-FFF2-40B4-BE49-F238E27FC236}">
                <a16:creationId xmlns:a16="http://schemas.microsoft.com/office/drawing/2014/main" id="{36C08432-A16F-D282-72DC-B131619BB97E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2442583"/>
            <a:ext cx="6756744" cy="305727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sz="1800" dirty="0">
                <a:latin typeface="+mn-lt"/>
              </a:rPr>
              <a:t>Minor Electrical Equipment</a:t>
            </a:r>
            <a:endParaRPr lang="en-IN" altLang="en-US" sz="1800" noProof="1">
              <a:latin typeface="+mn-lt"/>
            </a:endParaRPr>
          </a:p>
        </p:txBody>
      </p:sp>
      <p:pic>
        <p:nvPicPr>
          <p:cNvPr id="23" name="Picture 85">
            <a:extLst>
              <a:ext uri="{FF2B5EF4-FFF2-40B4-BE49-F238E27FC236}">
                <a16:creationId xmlns:a16="http://schemas.microsoft.com/office/drawing/2014/main" id="{0AECDB16-1DEC-A58A-9813-39F760345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48576" y="2070010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86">
            <a:extLst>
              <a:ext uri="{FF2B5EF4-FFF2-40B4-BE49-F238E27FC236}">
                <a16:creationId xmlns:a16="http://schemas.microsoft.com/office/drawing/2014/main" id="{723DED4C-4F4B-B443-C228-8BF5BE6CF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48576" y="2442584"/>
            <a:ext cx="253878" cy="12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87">
            <a:extLst>
              <a:ext uri="{FF2B5EF4-FFF2-40B4-BE49-F238E27FC236}">
                <a16:creationId xmlns:a16="http://schemas.microsoft.com/office/drawing/2014/main" id="{D85D9CEA-416E-442D-B5CE-A5FE1187B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48576" y="2823950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89">
            <a:extLst>
              <a:ext uri="{FF2B5EF4-FFF2-40B4-BE49-F238E27FC236}">
                <a16:creationId xmlns:a16="http://schemas.microsoft.com/office/drawing/2014/main" id="{3EC2178B-F18C-9BE4-D563-AE2D07663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437077" y="3469669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85">
            <a:extLst>
              <a:ext uri="{FF2B5EF4-FFF2-40B4-BE49-F238E27FC236}">
                <a16:creationId xmlns:a16="http://schemas.microsoft.com/office/drawing/2014/main" id="{E9340D9C-3AC5-F367-F951-BE51FE5E3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6"/>
          <a:stretch>
            <a:fillRect/>
          </a:stretch>
        </p:blipFill>
        <p:spPr bwMode="auto">
          <a:xfrm>
            <a:off x="656413" y="1687029"/>
            <a:ext cx="253878" cy="12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Rectangle 65">
            <a:extLst>
              <a:ext uri="{FF2B5EF4-FFF2-40B4-BE49-F238E27FC236}">
                <a16:creationId xmlns:a16="http://schemas.microsoft.com/office/drawing/2014/main" id="{DD667080-EE32-99B8-8CE6-E9AF9726AF19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3342" y="2056821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3</a:t>
            </a:r>
          </a:p>
        </p:txBody>
      </p:sp>
      <p:sp>
        <p:nvSpPr>
          <p:cNvPr id="45" name="Rectangle 65">
            <a:extLst>
              <a:ext uri="{FF2B5EF4-FFF2-40B4-BE49-F238E27FC236}">
                <a16:creationId xmlns:a16="http://schemas.microsoft.com/office/drawing/2014/main" id="{74F7CB04-28DB-2338-037E-78D0F829F3EF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07113" y="2469154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sz="1200" noProof="1"/>
              <a:t>Page  4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5E4E059-F076-FB65-4430-3840D50D01C6}"/>
              </a:ext>
            </a:extLst>
          </p:cNvPr>
          <p:cNvSpPr txBox="1">
            <a:spLocks noChangeArrowheads="1"/>
          </p:cNvSpPr>
          <p:nvPr/>
        </p:nvSpPr>
        <p:spPr>
          <a:xfrm>
            <a:off x="650258" y="1051572"/>
            <a:ext cx="7897913" cy="6826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6857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u="sng" noProof="1"/>
              <a:t>CONTENTS 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544E15-4DC3-7125-B9B3-B89FB77C0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F63A3B-78C7-47BE-AE5E-E10140E0464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Rectangle 77">
            <a:extLst>
              <a:ext uri="{FF2B5EF4-FFF2-40B4-BE49-F238E27FC236}">
                <a16:creationId xmlns:a16="http://schemas.microsoft.com/office/drawing/2014/main" id="{BBDBE04D-A02A-6A4B-D35C-1EC83049D58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5656" y="2848322"/>
            <a:ext cx="6756744" cy="30572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>
              <a:spcAft>
                <a:spcPct val="20000"/>
              </a:spcAft>
            </a:pPr>
            <a:r>
              <a:rPr lang="en-US" altLang="en-US" noProof="1"/>
              <a:t>About PMG Engineering</a:t>
            </a:r>
          </a:p>
        </p:txBody>
      </p:sp>
      <p:sp>
        <p:nvSpPr>
          <p:cNvPr id="11" name="Rectangle 76">
            <a:extLst>
              <a:ext uri="{FF2B5EF4-FFF2-40B4-BE49-F238E27FC236}">
                <a16:creationId xmlns:a16="http://schemas.microsoft.com/office/drawing/2014/main" id="{F09483CF-0760-A054-B5D4-2E29BF48499F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258" y="2854402"/>
            <a:ext cx="279156" cy="28025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en-US" altLang="en-US" b="1" noProof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17" name="Rectangle 65">
            <a:extLst>
              <a:ext uri="{FF2B5EF4-FFF2-40B4-BE49-F238E27FC236}">
                <a16:creationId xmlns:a16="http://schemas.microsoft.com/office/drawing/2014/main" id="{F3D92F99-405A-9DC7-10A0-0F530E19334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07113" y="2860359"/>
            <a:ext cx="641058" cy="279156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EAEAEA">
                  <a:gamma/>
                  <a:tint val="0"/>
                  <a:invGamma/>
                </a:srgb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24615" tIns="24923" rIns="24923" bIns="24923" anchor="ctr"/>
          <a:lstStyle/>
          <a:p>
            <a:pPr algn="ctr">
              <a:spcAft>
                <a:spcPct val="20000"/>
              </a:spcAft>
            </a:pPr>
            <a:r>
              <a:rPr lang="en-US" altLang="en-US" sz="1200" noProof="1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4550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270711" cy="794342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en-US" sz="4000" b="1" u="sng" dirty="0"/>
              <a:t>Major Electrical Equipment</a:t>
            </a:r>
            <a:endParaRPr lang="en-US" sz="4000" b="1" u="sng" kern="0" noProof="1"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gray">
          <a:xfrm>
            <a:off x="346763" y="1403942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</a:rPr>
              <a:t>Major electrical equipment 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346763" y="1752600"/>
            <a:ext cx="8515349" cy="43164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MV/LV Switchgear/Switchboards</a:t>
            </a:r>
            <a:endParaRPr lang="en-IN" dirty="0">
              <a:latin typeface="+mn-lt"/>
            </a:endParaRP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Transformers</a:t>
            </a:r>
            <a:endParaRPr lang="en-IN" dirty="0">
              <a:latin typeface="+mn-lt"/>
            </a:endParaRP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Motor Control Centers/Panels</a:t>
            </a:r>
            <a:endParaRPr lang="en-IN" dirty="0">
              <a:latin typeface="+mn-lt"/>
            </a:endParaRP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Bus bar Trunking</a:t>
            </a:r>
            <a:endParaRPr lang="en-IN" dirty="0">
              <a:latin typeface="+mn-lt"/>
            </a:endParaRP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Cable Bus</a:t>
            </a:r>
            <a:endParaRPr lang="en-IN" dirty="0">
              <a:latin typeface="+mn-lt"/>
            </a:endParaRP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Generators</a:t>
            </a:r>
            <a:endParaRPr lang="en-IN" dirty="0">
              <a:latin typeface="+mn-lt"/>
            </a:endParaRP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UPS (Uninterruptible Power Supplies)</a:t>
            </a:r>
            <a:endParaRPr lang="en-IN" dirty="0">
              <a:latin typeface="+mn-lt"/>
            </a:endParaRP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Power Factor Correction equipment (capacitors, controller, contactors, etc.)</a:t>
            </a:r>
            <a:endParaRPr lang="en-IN" dirty="0">
              <a:latin typeface="+mn-lt"/>
            </a:endParaRP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Variable Frequency Drives (VFD’s)</a:t>
            </a:r>
            <a:endParaRPr lang="en-IN" dirty="0">
              <a:latin typeface="+mn-lt"/>
            </a:endParaRPr>
          </a:p>
          <a:p>
            <a:pPr algn="just">
              <a:buClr>
                <a:srgbClr val="0070C0"/>
              </a:buClr>
            </a:pPr>
            <a:r>
              <a:rPr lang="en-US" dirty="0">
                <a:latin typeface="+mn-lt"/>
              </a:rPr>
              <a:t> Electric Heat Trace</a:t>
            </a:r>
            <a:endParaRPr lang="en-IN" dirty="0">
              <a:latin typeface="+mn-lt"/>
            </a:endParaRPr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1194357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598" y="609600"/>
            <a:ext cx="8270711" cy="794342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en-US" sz="4000" b="1" u="sng" dirty="0"/>
              <a:t>Minor Electrical Equipment</a:t>
            </a:r>
            <a:endParaRPr lang="en-US" sz="4000" b="1" u="sng" kern="0" noProof="1"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5B823-78A6-4AA4-A0F1-2DC210CA05E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gray">
          <a:xfrm>
            <a:off x="346763" y="1403942"/>
            <a:ext cx="8515350" cy="3762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288000" tIns="0" rIns="0" bIns="0" anchor="ctr"/>
          <a:lstStyle>
            <a:lvl1pPr defTabSz="801688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01688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0168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0168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>
              <a:buNone/>
              <a:defRPr/>
            </a:pPr>
            <a:endParaRPr lang="en-US" kern="0" noProof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346763" y="1752600"/>
            <a:ext cx="8515349" cy="4316412"/>
          </a:xfrm>
          <a:prstGeom prst="rect">
            <a:avLst/>
          </a:prstGeom>
          <a:gradFill rotWithShape="1">
            <a:gsLst>
              <a:gs pos="0">
                <a:srgbClr val="F0F0F0"/>
              </a:gs>
              <a:gs pos="100000">
                <a:srgbClr val="FFFFFF"/>
              </a:gs>
            </a:gsLst>
            <a:lin ang="5400000" scaled="1"/>
          </a:gradFill>
          <a:ln w="19050">
            <a:solidFill>
              <a:schemeClr val="bg1"/>
            </a:solidFill>
            <a:miter lim="800000"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08000" tIns="108000" rIns="144000" bIns="72000"/>
          <a:lstStyle>
            <a:lvl1pPr marL="190500" indent="-1905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0070C0"/>
              </a:buClr>
              <a:tabLst>
                <a:tab pos="118745" algn="l"/>
                <a:tab pos="318770" algn="l"/>
                <a:tab pos="36195" algn="l"/>
              </a:tabLst>
            </a:pPr>
            <a:r>
              <a:rPr lang="en-US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The following equipment can be considered commodity items which can be covered     in a general electrical equipment and installation specification:</a:t>
            </a:r>
            <a:endParaRPr lang="en-IN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118745" algn="l"/>
                <a:tab pos="318770" algn="l"/>
                <a:tab pos="36195" algn="l"/>
              </a:tabLst>
            </a:pPr>
            <a:endParaRPr lang="en-IN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rgbClr val="0070C0"/>
              </a:buClr>
              <a:tabLst>
                <a:tab pos="118745" algn="l"/>
                <a:tab pos="318770" algn="l"/>
              </a:tabLst>
            </a:pPr>
            <a:r>
              <a:rPr lang="en-US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Cable/Wire and Termination kits</a:t>
            </a:r>
            <a:endParaRPr lang="en-IN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rgbClr val="0070C0"/>
              </a:buClr>
              <a:tabLst>
                <a:tab pos="118745" algn="l"/>
                <a:tab pos="318770" algn="l"/>
              </a:tabLst>
            </a:pPr>
            <a:r>
              <a:rPr lang="en-US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Cable Tray</a:t>
            </a:r>
            <a:endParaRPr lang="en-IN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rgbClr val="0070C0"/>
              </a:buClr>
              <a:tabLst>
                <a:tab pos="118745" algn="l"/>
                <a:tab pos="318770" algn="l"/>
              </a:tabLst>
            </a:pPr>
            <a:r>
              <a:rPr lang="en-US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Conduit and Conduit Fittings</a:t>
            </a:r>
            <a:endParaRPr lang="en-IN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rgbClr val="0070C0"/>
              </a:buClr>
              <a:tabLst>
                <a:tab pos="118745" algn="l"/>
                <a:tab pos="318770" algn="l"/>
              </a:tabLst>
            </a:pPr>
            <a:r>
              <a:rPr lang="en-US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Termination/Junction Boxes</a:t>
            </a:r>
            <a:endParaRPr lang="en-IN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rgbClr val="0070C0"/>
              </a:buClr>
              <a:tabLst>
                <a:tab pos="118745" algn="l"/>
                <a:tab pos="318770" algn="l"/>
              </a:tabLst>
            </a:pPr>
            <a:r>
              <a:rPr lang="en-US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Safety/Disconnect Switches</a:t>
            </a:r>
            <a:endParaRPr lang="en-IN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rgbClr val="0070C0"/>
              </a:buClr>
              <a:tabLst>
                <a:tab pos="118745" algn="l"/>
                <a:tab pos="318770" algn="l"/>
              </a:tabLst>
            </a:pPr>
            <a:r>
              <a:rPr lang="en-US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Receptacles and Light Switches</a:t>
            </a:r>
            <a:endParaRPr lang="en-IN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rgbClr val="0070C0"/>
              </a:buClr>
              <a:tabLst>
                <a:tab pos="118745" algn="l"/>
                <a:tab pos="318770" algn="l"/>
              </a:tabLst>
            </a:pPr>
            <a:r>
              <a:rPr lang="en-US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Lighting Fixtures</a:t>
            </a:r>
            <a:endParaRPr lang="en-I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256000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CB1185A5A6DA634F89857E7C01440748" ma:contentTypeVersion="1" ma:contentTypeDescription="Upload an image." ma:contentTypeScope="" ma:versionID="89928a2722378c5a305ce3eb8532539f">
  <xsd:schema xmlns:xsd="http://www.w3.org/2001/XMLSchema" xmlns:xs="http://www.w3.org/2001/XMLSchema" xmlns:p="http://schemas.microsoft.com/office/2006/metadata/properties" xmlns:ns1="http://schemas.microsoft.com/sharepoint/v3" xmlns:ns2="B6023AA3-3CEE-413F-91F8-322A2644F388" xmlns:ns3="http://schemas.microsoft.com/sharepoint/v3/fields" xmlns:ns4="0f0eb950-47b7-49a7-b2b9-b0c411c9c3b8" targetNamespace="http://schemas.microsoft.com/office/2006/metadata/properties" ma:root="true" ma:fieldsID="415cc3288ccbe700ad9137c8513b77d6" ns1:_="" ns2:_="" ns3:_="" ns4:_="">
    <xsd:import namespace="http://schemas.microsoft.com/sharepoint/v3"/>
    <xsd:import namespace="B6023AA3-3CEE-413F-91F8-322A2644F388"/>
    <xsd:import namespace="http://schemas.microsoft.com/sharepoint/v3/fields"/>
    <xsd:import namespace="0f0eb950-47b7-49a7-b2b9-b0c411c9c3b8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4:_dlc_DocId" minOccurs="0"/>
                <xsd:element ref="ns4:_dlc_DocIdUrl" minOccurs="0"/>
                <xsd:element ref="ns4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30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31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023AA3-3CEE-413F-91F8-322A2644F388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0eb950-47b7-49a7-b2b9-b0c411c9c3b8" elementFormDefault="qualified">
    <xsd:import namespace="http://schemas.microsoft.com/office/2006/documentManagement/types"/>
    <xsd:import namespace="http://schemas.microsoft.com/office/infopath/2007/PartnerControls"/>
    <xsd:element name="_dlc_DocId" ma:index="2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B6023AA3-3CEE-413F-91F8-322A2644F388" xsi:nil="true"/>
    <wic_System_Copyright xmlns="http://schemas.microsoft.com/sharepoint/v3/fields" xsi:nil="true"/>
    <_dlc_DocId xmlns="0f0eb950-47b7-49a7-b2b9-b0c411c9c3b8">VJPUPS4RKR3C-4-97</_dlc_DocId>
    <_dlc_DocIdUrl xmlns="0f0eb950-47b7-49a7-b2b9-b0c411c9c3b8">
      <Url>http://thenest-aoa-in.nestle.com/_layouts/DocIdRedir.aspx?ID=VJPUPS4RKR3C-4-97</Url>
      <Description>VJPUPS4RKR3C-4-97</Description>
    </_dlc_DocIdUrl>
  </documentManagement>
</p:properties>
</file>

<file path=customXml/itemProps1.xml><?xml version="1.0" encoding="utf-8"?>
<ds:datastoreItem xmlns:ds="http://schemas.openxmlformats.org/officeDocument/2006/customXml" ds:itemID="{576FB07F-DD47-4C62-89FB-E79CBDA6693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7C728180-122B-4C3C-A2BE-33F0F38364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6023AA3-3CEE-413F-91F8-322A2644F388"/>
    <ds:schemaRef ds:uri="http://schemas.microsoft.com/sharepoint/v3/fields"/>
    <ds:schemaRef ds:uri="0f0eb950-47b7-49a7-b2b9-b0c411c9c3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84455A5-5B1F-42D7-89F4-4C018F6FE88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F0180CB-08B1-436B-9799-0C76022FBD6C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0f0eb950-47b7-49a7-b2b9-b0c411c9c3b8"/>
    <ds:schemaRef ds:uri="http://schemas.microsoft.com/sharepoint/v3"/>
    <ds:schemaRef ds:uri="http://schemas.microsoft.com/sharepoint/v3/fields"/>
    <ds:schemaRef ds:uri="http://purl.org/dc/terms/"/>
    <ds:schemaRef ds:uri="B6023AA3-3CEE-413F-91F8-322A2644F38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ES-501_BG-002</Template>
  <TotalTime>7863</TotalTime>
  <Words>145</Words>
  <Application>Microsoft Office PowerPoint</Application>
  <PresentationFormat>On-screen Show (4:3)</PresentationFormat>
  <Paragraphs>42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1_Office Theme</vt:lpstr>
      <vt:lpstr>Major\ Minor Electrical Equipment</vt:lpstr>
      <vt:lpstr>PowerPoint Presentation</vt:lpstr>
      <vt:lpstr>Major Electrical Equipment</vt:lpstr>
      <vt:lpstr>Minor Electrical Equipment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MajorMinor Electrical Equipment</dc:title>
  <dc:creator>Vikas Bhadauria</dc:creator>
  <cp:lastModifiedBy>abhinav pandey</cp:lastModifiedBy>
  <cp:revision>728</cp:revision>
  <cp:lastPrinted>2014-11-21T06:58:07Z</cp:lastPrinted>
  <dcterms:created xsi:type="dcterms:W3CDTF">2014-04-07T11:41:40Z</dcterms:created>
  <dcterms:modified xsi:type="dcterms:W3CDTF">2025-04-15T13:07:35Z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0x0101009148F5A04DDD49CBA7127AADA5FB792B00AADE34325A8B49CDA8BB4DB53328F21400CB1185A5A6DA634F89857E7C01440748</vt:lpwstr>
  </property>
  <property fmtid="{D5CDD505-2E9C-101B-9397-08002B2CF9AE}" pid="3" name="_dlc_DocIdItemGuid">
    <vt:lpwstr>69089008-09ec-4558-8149-065431535be3</vt:lpwstr>
  </property>
</Properties>
</file>