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5"/>
  </p:sldMasterIdLst>
  <p:notesMasterIdLst>
    <p:notesMasterId r:id="rId14"/>
  </p:notesMasterIdLst>
  <p:sldIdLst>
    <p:sldId id="256" r:id="rId6"/>
    <p:sldId id="329" r:id="rId7"/>
    <p:sldId id="289" r:id="rId8"/>
    <p:sldId id="284" r:id="rId9"/>
    <p:sldId id="285" r:id="rId10"/>
    <p:sldId id="286" r:id="rId11"/>
    <p:sldId id="287" r:id="rId12"/>
    <p:sldId id="288" r:id="rId1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660"/>
  </p:normalViewPr>
  <p:slideViewPr>
    <p:cSldViewPr>
      <p:cViewPr varScale="1">
        <p:scale>
          <a:sx n="87" d="100"/>
          <a:sy n="87" d="100"/>
        </p:scale>
        <p:origin x="1712"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2680726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675484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735540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382920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6</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6</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820329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7</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7</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675086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8</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8</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672104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3864337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21485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85450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1590199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465088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119786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19764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5257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38768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94264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3374431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92020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63643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154908002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066800"/>
            <a:ext cx="8001000" cy="838200"/>
          </a:xfrm>
          <a:solidFill>
            <a:schemeClr val="accent1">
              <a:lumMod val="60000"/>
              <a:lumOff val="40000"/>
            </a:schemeClr>
          </a:solidFill>
        </p:spPr>
        <p:txBody>
          <a:bodyPr anchor="ctr">
            <a:normAutofit/>
          </a:bodyPr>
          <a:lstStyle/>
          <a:p>
            <a:r>
              <a:rPr lang="en-IN" sz="4000" b="1" dirty="0"/>
              <a:t>ELECTRICAL HYGIENIC ENVIRONMENTS</a:t>
            </a:r>
            <a:endParaRPr lang="en-US" sz="4000" b="1" dirty="0"/>
          </a:p>
        </p:txBody>
      </p:sp>
      <p:sp>
        <p:nvSpPr>
          <p:cNvPr id="3" name="Slide Number Placeholder 2"/>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1026" name="Picture 2" descr="http://ehs.ucr.edu/images/dreamstimesmall_73518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057400"/>
            <a:ext cx="800100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487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IN" sz="1800" dirty="0">
                <a:cs typeface="Arial" panose="020B0604020202020204" pitchFamily="34" charset="0"/>
              </a:rPr>
              <a:t>Introduction</a:t>
            </a:r>
            <a:r>
              <a:rPr lang="en-IN" sz="1800" dirty="0">
                <a:latin typeface="Arial" panose="020B0604020202020204" pitchFamily="34" charset="0"/>
                <a:cs typeface="Arial" panose="020B0604020202020204" pitchFamily="34" charset="0"/>
              </a:rPr>
              <a:t> </a:t>
            </a:r>
            <a:endParaRPr lang="en-US" altLang="en-US" sz="1800" noProof="1">
              <a:latin typeface="Arial" panose="020B0604020202020204" pitchFamily="34" charset="0"/>
              <a:cs typeface="Arial" panose="020B0604020202020204" pitchFamily="34" charset="0"/>
            </a:endParaRP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8505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Bef>
                <a:spcPct val="0"/>
              </a:spcBef>
              <a:buFontTx/>
              <a:buNone/>
            </a:pPr>
            <a:r>
              <a:rPr lang="en-US" sz="1800" dirty="0">
                <a:latin typeface="+mn-lt"/>
              </a:rPr>
              <a:t>Hygienic environment classifications</a:t>
            </a:r>
            <a:endParaRPr lang="en-US" sz="1800" noProof="1">
              <a:latin typeface="+mn-lt"/>
            </a:endParaRP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76">
            <a:extLst>
              <a:ext uri="{FF2B5EF4-FFF2-40B4-BE49-F238E27FC236}">
                <a16:creationId xmlns:a16="http://schemas.microsoft.com/office/drawing/2014/main" id="{39BCEF07-A67D-AA40-AB0B-93FBF894E5C4}"/>
              </a:ext>
            </a:extLst>
          </p:cNvPr>
          <p:cNvSpPr>
            <a:spLocks noChangeArrowheads="1"/>
          </p:cNvSpPr>
          <p:nvPr/>
        </p:nvSpPr>
        <p:spPr bwMode="gray">
          <a:xfrm>
            <a:off x="650258" y="3674677"/>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5</a:t>
            </a:r>
          </a:p>
        </p:txBody>
      </p:sp>
      <p:sp>
        <p:nvSpPr>
          <p:cNvPr id="36" name="Rectangle 77">
            <a:extLst>
              <a:ext uri="{FF2B5EF4-FFF2-40B4-BE49-F238E27FC236}">
                <a16:creationId xmlns:a16="http://schemas.microsoft.com/office/drawing/2014/main" id="{96327E6F-A2EB-985C-B4D2-101A8C55F8ED}"/>
              </a:ext>
            </a:extLst>
          </p:cNvPr>
          <p:cNvSpPr>
            <a:spLocks noChangeArrowheads="1"/>
          </p:cNvSpPr>
          <p:nvPr/>
        </p:nvSpPr>
        <p:spPr bwMode="gray">
          <a:xfrm>
            <a:off x="1015656" y="3659798"/>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Lighting selection &amp; standard</a:t>
            </a:r>
            <a:endParaRPr lang="en-US" altLang="en-US" sz="1800" noProof="1">
              <a:latin typeface="+mn-lt"/>
            </a:endParaRPr>
          </a:p>
        </p:txBody>
      </p:sp>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893342" y="244258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56" name="Rectangle 65">
            <a:extLst>
              <a:ext uri="{FF2B5EF4-FFF2-40B4-BE49-F238E27FC236}">
                <a16:creationId xmlns:a16="http://schemas.microsoft.com/office/drawing/2014/main" id="{0217DA12-138F-270A-9D85-F7078392C544}"/>
              </a:ext>
            </a:extLst>
          </p:cNvPr>
          <p:cNvSpPr>
            <a:spLocks noChangeArrowheads="1"/>
          </p:cNvSpPr>
          <p:nvPr/>
        </p:nvSpPr>
        <p:spPr bwMode="gray">
          <a:xfrm>
            <a:off x="7893342" y="3660897"/>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8</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3" name="Rectangle 77">
            <a:extLst>
              <a:ext uri="{FF2B5EF4-FFF2-40B4-BE49-F238E27FC236}">
                <a16:creationId xmlns:a16="http://schemas.microsoft.com/office/drawing/2014/main" id="{F4F0E5AC-E8FD-991F-04B4-425BD4E7D754}"/>
              </a:ext>
            </a:extLst>
          </p:cNvPr>
          <p:cNvSpPr>
            <a:spLocks noChangeArrowheads="1"/>
          </p:cNvSpPr>
          <p:nvPr/>
        </p:nvSpPr>
        <p:spPr bwMode="gray">
          <a:xfrm>
            <a:off x="1015656" y="3254060"/>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Equipment enclosures</a:t>
            </a:r>
            <a:endParaRPr lang="en-US" altLang="en-US" sz="1800" noProof="1">
              <a:latin typeface="+mn-lt"/>
            </a:endParaRPr>
          </a:p>
        </p:txBody>
      </p:sp>
      <p:sp>
        <p:nvSpPr>
          <p:cNvPr id="7" name="Rectangle 77">
            <a:extLst>
              <a:ext uri="{FF2B5EF4-FFF2-40B4-BE49-F238E27FC236}">
                <a16:creationId xmlns:a16="http://schemas.microsoft.com/office/drawing/2014/main" id="{BBDBE04D-A02A-6A4B-D35C-1EC83049D58B}"/>
              </a:ext>
            </a:extLst>
          </p:cNvPr>
          <p:cNvSpPr>
            <a:spLocks noChangeArrowheads="1"/>
          </p:cNvSpPr>
          <p:nvPr/>
        </p:nvSpPr>
        <p:spPr bwMode="gray">
          <a:xfrm>
            <a:off x="1015656" y="2848322"/>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Bef>
                <a:spcPct val="0"/>
              </a:spcBef>
              <a:buFontTx/>
              <a:buNone/>
            </a:pPr>
            <a:r>
              <a:rPr lang="en-US" sz="1800" noProof="1">
                <a:cs typeface="Arial" panose="020B0604020202020204" pitchFamily="34" charset="0"/>
              </a:rPr>
              <a:t>Cable tray installation good method</a:t>
            </a:r>
          </a:p>
        </p:txBody>
      </p:sp>
      <p:sp>
        <p:nvSpPr>
          <p:cNvPr id="10" name="Rectangle 76">
            <a:extLst>
              <a:ext uri="{FF2B5EF4-FFF2-40B4-BE49-F238E27FC236}">
                <a16:creationId xmlns:a16="http://schemas.microsoft.com/office/drawing/2014/main" id="{1F7D1D76-FA06-85CC-D8E2-6645E6C8F59C}"/>
              </a:ext>
            </a:extLst>
          </p:cNvPr>
          <p:cNvSpPr>
            <a:spLocks noChangeArrowheads="1"/>
          </p:cNvSpPr>
          <p:nvPr/>
        </p:nvSpPr>
        <p:spPr bwMode="gray">
          <a:xfrm>
            <a:off x="650258" y="326679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4</a:t>
            </a: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50258" y="28544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3</a:t>
            </a:r>
          </a:p>
        </p:txBody>
      </p:sp>
      <p:sp>
        <p:nvSpPr>
          <p:cNvPr id="13" name="Rectangle 76">
            <a:extLst>
              <a:ext uri="{FF2B5EF4-FFF2-40B4-BE49-F238E27FC236}">
                <a16:creationId xmlns:a16="http://schemas.microsoft.com/office/drawing/2014/main" id="{0475392A-B815-EA08-7EFC-A8B6FDC5A077}"/>
              </a:ext>
            </a:extLst>
          </p:cNvPr>
          <p:cNvSpPr>
            <a:spLocks noChangeArrowheads="1"/>
          </p:cNvSpPr>
          <p:nvPr/>
        </p:nvSpPr>
        <p:spPr bwMode="gray">
          <a:xfrm>
            <a:off x="650258" y="40791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16" name="Rectangle 65">
            <a:extLst>
              <a:ext uri="{FF2B5EF4-FFF2-40B4-BE49-F238E27FC236}">
                <a16:creationId xmlns:a16="http://schemas.microsoft.com/office/drawing/2014/main" id="{51E870EF-160B-62B3-FDA3-B12E042A2DCC}"/>
              </a:ext>
            </a:extLst>
          </p:cNvPr>
          <p:cNvSpPr>
            <a:spLocks noChangeArrowheads="1"/>
          </p:cNvSpPr>
          <p:nvPr/>
        </p:nvSpPr>
        <p:spPr bwMode="gray">
          <a:xfrm>
            <a:off x="7893342" y="3266795"/>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7</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907113" y="2860359"/>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5</a:t>
            </a:r>
          </a:p>
        </p:txBody>
      </p:sp>
      <p:sp>
        <p:nvSpPr>
          <p:cNvPr id="20" name="Rectangle 77">
            <a:extLst>
              <a:ext uri="{FF2B5EF4-FFF2-40B4-BE49-F238E27FC236}">
                <a16:creationId xmlns:a16="http://schemas.microsoft.com/office/drawing/2014/main" id="{8493F095-C219-2A71-AD0C-638F2BD68F8C}"/>
              </a:ext>
            </a:extLst>
          </p:cNvPr>
          <p:cNvSpPr>
            <a:spLocks noChangeArrowheads="1"/>
          </p:cNvSpPr>
          <p:nvPr/>
        </p:nvSpPr>
        <p:spPr bwMode="gray">
          <a:xfrm>
            <a:off x="1015656" y="4069677"/>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sp>
        <p:nvSpPr>
          <p:cNvPr id="29" name="Rectangle 65">
            <a:extLst>
              <a:ext uri="{FF2B5EF4-FFF2-40B4-BE49-F238E27FC236}">
                <a16:creationId xmlns:a16="http://schemas.microsoft.com/office/drawing/2014/main" id="{B241E14F-2D6F-93EE-1AE4-6D8055B12276}"/>
              </a:ext>
            </a:extLst>
          </p:cNvPr>
          <p:cNvSpPr>
            <a:spLocks noChangeArrowheads="1"/>
          </p:cNvSpPr>
          <p:nvPr/>
        </p:nvSpPr>
        <p:spPr bwMode="gray">
          <a:xfrm>
            <a:off x="7893342" y="406458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Tree>
    <p:extLst>
      <p:ext uri="{BB962C8B-B14F-4D97-AF65-F5344CB8AC3E}">
        <p14:creationId xmlns:p14="http://schemas.microsoft.com/office/powerpoint/2010/main" val="577210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4987" y="862013"/>
            <a:ext cx="8151813" cy="549276"/>
          </a:xfrm>
        </p:spPr>
        <p:txBody>
          <a:bodyPr anchor="ctr">
            <a:noAutofit/>
          </a:bodyPr>
          <a:lstStyle/>
          <a:p>
            <a:pPr algn="ctr"/>
            <a:r>
              <a:rPr lang="en-IN" sz="4000" b="1" u="sng" dirty="0">
                <a:cs typeface="Arial" panose="020B0604020202020204" pitchFamily="34" charset="0"/>
              </a:rPr>
              <a:t>Introduction </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3</a:t>
            </a:fld>
            <a:endParaRPr lang="en-US" dirty="0"/>
          </a:p>
        </p:txBody>
      </p:sp>
      <p:sp>
        <p:nvSpPr>
          <p:cNvPr id="10" name="Rectangle 2"/>
          <p:cNvSpPr>
            <a:spLocks noChangeArrowheads="1"/>
          </p:cNvSpPr>
          <p:nvPr/>
        </p:nvSpPr>
        <p:spPr bwMode="gray">
          <a:xfrm>
            <a:off x="333375" y="1583814"/>
            <a:ext cx="8515350" cy="43200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Electrical hygienic </a:t>
            </a:r>
          </a:p>
        </p:txBody>
      </p:sp>
      <p:sp>
        <p:nvSpPr>
          <p:cNvPr id="11" name="Rectangle 5"/>
          <p:cNvSpPr>
            <a:spLocks noChangeArrowheads="1"/>
          </p:cNvSpPr>
          <p:nvPr/>
        </p:nvSpPr>
        <p:spPr bwMode="gray">
          <a:xfrm>
            <a:off x="323850" y="2015814"/>
            <a:ext cx="8515350" cy="157987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IN" dirty="0">
                <a:latin typeface="+mn-lt"/>
                <a:ea typeface="Times New Roman" panose="02020603050405020304" pitchFamily="18" charset="0"/>
                <a:cs typeface="Times New Roman" panose="02020603050405020304" pitchFamily="18" charset="0"/>
              </a:rPr>
              <a:t>Machinery is installed to prepare food and feeding stuffs, electrical power and  automation is usually used. This infrastructure must be so designed and constructed  that it cannot contaminate food product, whether directly or indirectly.</a:t>
            </a:r>
          </a:p>
          <a:p>
            <a:pPr algn="just">
              <a:buClr>
                <a:srgbClr val="0070C0"/>
              </a:buClr>
            </a:pPr>
            <a:r>
              <a:rPr lang="en-IN" dirty="0">
                <a:latin typeface="+mn-lt"/>
                <a:ea typeface="Times New Roman" panose="02020603050405020304" pitchFamily="18" charset="0"/>
                <a:cs typeface="Times New Roman" panose="02020603050405020304" pitchFamily="18" charset="0"/>
              </a:rPr>
              <a:t>Control &amp; instrumentation equipment and in the sanitary installation of cabling.</a:t>
            </a:r>
          </a:p>
        </p:txBody>
      </p:sp>
      <p:sp>
        <p:nvSpPr>
          <p:cNvPr id="12" name="Rectangle 3"/>
          <p:cNvSpPr>
            <a:spLocks noChangeArrowheads="1"/>
          </p:cNvSpPr>
          <p:nvPr/>
        </p:nvSpPr>
        <p:spPr bwMode="gray">
          <a:xfrm>
            <a:off x="323850" y="3824289"/>
            <a:ext cx="849630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IN" sz="2800" b="1" dirty="0">
                <a:solidFill>
                  <a:schemeClr val="bg1"/>
                </a:solidFill>
                <a:latin typeface="+mj-lt"/>
                <a:cs typeface="Arial" panose="020B0604020202020204" pitchFamily="34" charset="0"/>
              </a:rPr>
              <a:t>Protection against moisture, dust and high temperatures</a:t>
            </a:r>
          </a:p>
        </p:txBody>
      </p:sp>
      <p:sp>
        <p:nvSpPr>
          <p:cNvPr id="13" name="Rectangle 6"/>
          <p:cNvSpPr>
            <a:spLocks noChangeArrowheads="1"/>
          </p:cNvSpPr>
          <p:nvPr/>
        </p:nvSpPr>
        <p:spPr bwMode="gray">
          <a:xfrm>
            <a:off x="323850" y="4200525"/>
            <a:ext cx="8496300" cy="197167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tabLst>
                <a:tab pos="118745" algn="l"/>
                <a:tab pos="228600" algn="l"/>
              </a:tabLst>
            </a:pPr>
            <a:r>
              <a:rPr lang="en-IN" dirty="0">
                <a:latin typeface="+mn-lt"/>
                <a:ea typeface="Times New Roman" panose="02020603050405020304" pitchFamily="18" charset="0"/>
                <a:cs typeface="Times New Roman" panose="02020603050405020304" pitchFamily="18" charset="0"/>
              </a:rPr>
              <a:t> Electronic device are composed of many sensitive parts and therefore they should be  placed in locations where they do not put a process at risk. They must be protected  from:-</a:t>
            </a:r>
          </a:p>
          <a:p>
            <a:pPr lvl="1" algn="just">
              <a:buClr>
                <a:srgbClr val="0070C0"/>
              </a:buClr>
              <a:tabLst>
                <a:tab pos="118745" algn="l"/>
                <a:tab pos="228600" algn="l"/>
              </a:tabLst>
            </a:pPr>
            <a:r>
              <a:rPr lang="en-IN" dirty="0">
                <a:latin typeface="+mn-lt"/>
                <a:ea typeface="Times New Roman" panose="02020603050405020304" pitchFamily="18" charset="0"/>
                <a:cs typeface="Times New Roman" panose="02020603050405020304" pitchFamily="18" charset="0"/>
              </a:rPr>
              <a:t>Things falling or spilling on them</a:t>
            </a:r>
          </a:p>
          <a:p>
            <a:pPr lvl="1" algn="just">
              <a:buClr>
                <a:srgbClr val="0070C0"/>
              </a:buClr>
              <a:tabLst>
                <a:tab pos="118745" algn="l"/>
                <a:tab pos="228600" algn="l"/>
              </a:tabLst>
            </a:pPr>
            <a:r>
              <a:rPr lang="en-IN" dirty="0">
                <a:latin typeface="+mn-lt"/>
                <a:ea typeface="Times New Roman" panose="02020603050405020304" pitchFamily="18" charset="0"/>
                <a:cs typeface="Times New Roman" panose="02020603050405020304" pitchFamily="18" charset="0"/>
              </a:rPr>
              <a:t>Moisture and dust</a:t>
            </a:r>
          </a:p>
          <a:p>
            <a:pPr lvl="1" algn="just">
              <a:buClr>
                <a:srgbClr val="0070C0"/>
              </a:buClr>
              <a:tabLst>
                <a:tab pos="118745" algn="l"/>
                <a:tab pos="228600" algn="l"/>
              </a:tabLst>
            </a:pPr>
            <a:r>
              <a:rPr lang="en-IN" dirty="0">
                <a:latin typeface="+mn-lt"/>
                <a:ea typeface="Times New Roman" panose="02020603050405020304" pitchFamily="18" charset="0"/>
                <a:cs typeface="Times New Roman" panose="02020603050405020304" pitchFamily="18" charset="0"/>
              </a:rPr>
              <a:t>High room temperatures </a:t>
            </a:r>
          </a:p>
        </p:txBody>
      </p:sp>
    </p:spTree>
    <p:extLst>
      <p:ext uri="{BB962C8B-B14F-4D97-AF65-F5344CB8AC3E}">
        <p14:creationId xmlns:p14="http://schemas.microsoft.com/office/powerpoint/2010/main" val="428908697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609600"/>
            <a:ext cx="8304211" cy="946150"/>
          </a:xfrm>
        </p:spPr>
        <p:txBody>
          <a:bodyPr>
            <a:normAutofit/>
          </a:bodyPr>
          <a:lstStyle/>
          <a:p>
            <a:pPr algn="ctr"/>
            <a:r>
              <a:rPr lang="en-US" sz="4000" b="1" u="sng" dirty="0">
                <a:ea typeface="Times New Roman" panose="02020603050405020304" pitchFamily="18" charset="0"/>
                <a:cs typeface="Times New Roman" panose="02020603050405020304" pitchFamily="18" charset="0"/>
              </a:rPr>
              <a:t>Hygienic Environment Classifications</a:t>
            </a:r>
            <a:endParaRPr 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4</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43200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dirty="0">
                <a:solidFill>
                  <a:schemeClr val="bg1"/>
                </a:solidFill>
                <a:latin typeface="+mj-lt"/>
                <a:ea typeface="Times New Roman" panose="02020603050405020304" pitchFamily="18" charset="0"/>
                <a:cs typeface="Times New Roman" panose="02020603050405020304" pitchFamily="18" charset="0"/>
              </a:rPr>
              <a:t>Hygienic environment classifications</a:t>
            </a:r>
            <a:endParaRPr lang="en-US" sz="2800" b="1" noProof="1">
              <a:solidFill>
                <a:schemeClr val="bg1"/>
              </a:solidFill>
              <a:latin typeface="+mj-lt"/>
            </a:endParaRPr>
          </a:p>
        </p:txBody>
      </p:sp>
      <p:sp>
        <p:nvSpPr>
          <p:cNvPr id="11" name="Rectangle 5"/>
          <p:cNvSpPr>
            <a:spLocks noChangeArrowheads="1"/>
          </p:cNvSpPr>
          <p:nvPr/>
        </p:nvSpPr>
        <p:spPr bwMode="gray">
          <a:xfrm>
            <a:off x="327546" y="1987750"/>
            <a:ext cx="8511654" cy="161587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dirty="0">
                <a:latin typeface="+mn-lt"/>
                <a:ea typeface="Times New Roman" panose="02020603050405020304" pitchFamily="18" charset="0"/>
                <a:cs typeface="Times New Roman" panose="02020603050405020304" pitchFamily="18" charset="0"/>
              </a:rPr>
              <a:t> There are four types of Hygienic environment classifications for food production areas within factories: </a:t>
            </a:r>
          </a:p>
          <a:p>
            <a:pPr lvl="1">
              <a:buClr>
                <a:srgbClr val="0070C0"/>
              </a:buClr>
            </a:pPr>
            <a:r>
              <a:rPr lang="en-US" dirty="0">
                <a:latin typeface="+mn-lt"/>
                <a:ea typeface="Times New Roman" panose="02020603050405020304" pitchFamily="18" charset="0"/>
                <a:cs typeface="Times New Roman" panose="02020603050405020304" pitchFamily="18" charset="0"/>
              </a:rPr>
              <a:t>High-High (Nutrition), High, Medium, and Basic.</a:t>
            </a:r>
          </a:p>
          <a:p>
            <a:pPr>
              <a:buClr>
                <a:srgbClr val="0070C0"/>
              </a:buClr>
            </a:pPr>
            <a:r>
              <a:rPr lang="en-US" dirty="0">
                <a:latin typeface="+mn-lt"/>
                <a:ea typeface="Times New Roman" panose="02020603050405020304" pitchFamily="18" charset="0"/>
                <a:cs typeface="Times New Roman" panose="02020603050405020304" pitchFamily="18" charset="0"/>
              </a:rPr>
              <a:t>Following are Factory requirements for electrical installations in Hygienic environments.</a:t>
            </a:r>
            <a:endParaRPr lang="en-IN" dirty="0">
              <a:latin typeface="+mn-lt"/>
              <a:ea typeface="Times New Roman" panose="02020603050405020304" pitchFamily="18" charset="0"/>
              <a:cs typeface="Times New Roman" panose="02020603050405020304" pitchFamily="18" charset="0"/>
            </a:endParaRPr>
          </a:p>
        </p:txBody>
      </p:sp>
      <p:sp>
        <p:nvSpPr>
          <p:cNvPr id="12" name="Rectangle 3"/>
          <p:cNvSpPr>
            <a:spLocks noChangeArrowheads="1"/>
          </p:cNvSpPr>
          <p:nvPr/>
        </p:nvSpPr>
        <p:spPr bwMode="gray">
          <a:xfrm>
            <a:off x="323850" y="3889375"/>
            <a:ext cx="851535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US" sz="2800" b="1" dirty="0">
                <a:solidFill>
                  <a:schemeClr val="bg1"/>
                </a:solidFill>
                <a:latin typeface="+mj-lt"/>
                <a:ea typeface="Times New Roman" panose="02020603050405020304" pitchFamily="18" charset="0"/>
                <a:cs typeface="Times New Roman" panose="02020603050405020304" pitchFamily="18" charset="0"/>
              </a:rPr>
              <a:t>Bus- Trunking System and Cable Bus System:</a:t>
            </a:r>
            <a:endParaRPr lang="en-IN" sz="2800" b="1" dirty="0">
              <a:solidFill>
                <a:schemeClr val="bg1"/>
              </a:solidFill>
              <a:latin typeface="+mj-lt"/>
              <a:ea typeface="Times New Roman" panose="02020603050405020304" pitchFamily="18" charset="0"/>
              <a:cs typeface="Times New Roman" panose="02020603050405020304" pitchFamily="18" charset="0"/>
            </a:endParaRPr>
          </a:p>
        </p:txBody>
      </p:sp>
      <p:sp>
        <p:nvSpPr>
          <p:cNvPr id="13" name="Rectangle 6"/>
          <p:cNvSpPr>
            <a:spLocks noChangeArrowheads="1"/>
          </p:cNvSpPr>
          <p:nvPr/>
        </p:nvSpPr>
        <p:spPr bwMode="gray">
          <a:xfrm>
            <a:off x="323850" y="4265612"/>
            <a:ext cx="851535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These systems are not permitted to be installed in High hygiene environments and  above.</a:t>
            </a:r>
            <a:endParaRPr lang="en-IN" dirty="0">
              <a:latin typeface="+mn-lt"/>
              <a:ea typeface="Times New Roman" panose="02020603050405020304" pitchFamily="18" charset="0"/>
              <a:cs typeface="Times New Roman" panose="02020603050405020304" pitchFamily="18" charset="0"/>
            </a:endParaRPr>
          </a:p>
          <a:p>
            <a:pPr>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These systems must not be installed directly above production lines.</a:t>
            </a:r>
            <a:endParaRPr lang="en-IN" dirty="0">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80587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609600"/>
            <a:ext cx="8151813" cy="946150"/>
          </a:xfrm>
        </p:spPr>
        <p:txBody>
          <a:bodyPr>
            <a:normAutofit/>
          </a:bodyPr>
          <a:lstStyle/>
          <a:p>
            <a:pPr algn="ctr"/>
            <a:r>
              <a:rPr lang="en-IN" sz="4000" b="1" u="sng" dirty="0">
                <a:cs typeface="Arial" panose="020B0604020202020204" pitchFamily="34" charset="0"/>
              </a:rPr>
              <a:t>Cable Tray </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5</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Good method</a:t>
            </a:r>
          </a:p>
        </p:txBody>
      </p:sp>
      <p:sp>
        <p:nvSpPr>
          <p:cNvPr id="11" name="Rectangle 5"/>
          <p:cNvSpPr>
            <a:spLocks noChangeArrowheads="1"/>
          </p:cNvSpPr>
          <p:nvPr/>
        </p:nvSpPr>
        <p:spPr bwMode="gray">
          <a:xfrm>
            <a:off x="323850" y="1931988"/>
            <a:ext cx="8515350" cy="433387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Cable trays must be installed in a vertical orientation in Medium hygiene and above environments.</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Cable trays must be installed with a minimum clear space of 100mm between the tray and wall or other equipment.</a:t>
            </a:r>
          </a:p>
          <a:p>
            <a:pPr algn="just">
              <a:tabLst>
                <a:tab pos="118745" algn="l"/>
                <a:tab pos="228600" algn="l"/>
              </a:tabLst>
            </a:pPr>
            <a:endParaRPr lang="en-US" dirty="0">
              <a:latin typeface="+mn-lt"/>
              <a:ea typeface="Times New Roman" panose="02020603050405020304" pitchFamily="18" charset="0"/>
              <a:cs typeface="Times New Roman" panose="02020603050405020304" pitchFamily="18" charset="0"/>
            </a:endParaRPr>
          </a:p>
          <a:p>
            <a:pPr algn="just">
              <a:tabLst>
                <a:tab pos="118745" algn="l"/>
                <a:tab pos="228600" algn="l"/>
              </a:tabLst>
            </a:pPr>
            <a:endParaRPr lang="en-US" dirty="0">
              <a:latin typeface="+mn-lt"/>
              <a:ea typeface="Times New Roman" panose="02020603050405020304" pitchFamily="18" charset="0"/>
              <a:cs typeface="Times New Roman" panose="02020603050405020304" pitchFamily="18" charset="0"/>
            </a:endParaRPr>
          </a:p>
          <a:p>
            <a:pPr marL="0" indent="0" algn="just">
              <a:buNone/>
              <a:tabLst>
                <a:tab pos="118745" algn="l"/>
                <a:tab pos="228600" algn="l"/>
              </a:tabLst>
            </a:pPr>
            <a:endParaRPr lang="en-US" dirty="0">
              <a:latin typeface="+mn-lt"/>
              <a:ea typeface="Times New Roman" panose="02020603050405020304" pitchFamily="18" charset="0"/>
              <a:cs typeface="Times New Roman" panose="02020603050405020304" pitchFamily="18" charset="0"/>
            </a:endParaRPr>
          </a:p>
          <a:p>
            <a:pPr algn="just">
              <a:tabLst>
                <a:tab pos="118745" algn="l"/>
                <a:tab pos="228600" algn="l"/>
              </a:tabLst>
            </a:pPr>
            <a:endParaRPr lang="en-US" dirty="0">
              <a:latin typeface="+mn-lt"/>
              <a:ea typeface="Times New Roman" panose="02020603050405020304" pitchFamily="18" charset="0"/>
              <a:cs typeface="Times New Roman" panose="02020603050405020304" pitchFamily="18" charset="0"/>
            </a:endParaRPr>
          </a:p>
          <a:p>
            <a:pPr algn="just">
              <a:tabLst>
                <a:tab pos="118745" algn="l"/>
                <a:tab pos="228600" algn="l"/>
              </a:tabLst>
            </a:pPr>
            <a:endParaRPr lang="en-US"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Cable trays must be sized such that they do not contain more than one layer of cables in Medium hygiene and above environments.</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Cable tray should not be installed above production lines.</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Mounting hardware shall match the material of the cable tray as a minimum.</a:t>
            </a:r>
            <a:endParaRPr lang="en-IN" dirty="0">
              <a:latin typeface="+mn-lt"/>
              <a:ea typeface="Times New Roman" panose="02020603050405020304" pitchFamily="18" charset="0"/>
              <a:cs typeface="Times New Roman" panose="02020603050405020304" pitchFamily="18" charset="0"/>
            </a:endParaRPr>
          </a:p>
          <a:p>
            <a:pPr algn="just">
              <a:tabLst>
                <a:tab pos="118745" algn="l"/>
                <a:tab pos="228600" algn="l"/>
              </a:tabLst>
            </a:pPr>
            <a:endParaRPr lang="en-IN" dirty="0">
              <a:ea typeface="Times New Roman" panose="02020603050405020304" pitchFamily="18" charset="0"/>
              <a:cs typeface="Times New Roman" panose="02020603050405020304" pitchFamily="18" charset="0"/>
            </a:endParaRPr>
          </a:p>
        </p:txBody>
      </p:sp>
      <p:pic>
        <p:nvPicPr>
          <p:cNvPr id="14" name="Picture 3"/>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 r="33050"/>
          <a:stretch/>
        </p:blipFill>
        <p:spPr bwMode="auto">
          <a:xfrm>
            <a:off x="3083036" y="3124200"/>
            <a:ext cx="324156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11539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09600"/>
            <a:ext cx="8151813" cy="946150"/>
          </a:xfrm>
        </p:spPr>
        <p:txBody>
          <a:bodyPr>
            <a:normAutofit/>
          </a:bodyPr>
          <a:lstStyle/>
          <a:p>
            <a:pPr algn="ctr"/>
            <a:r>
              <a:rPr lang="en-IN" sz="4000" b="1" u="sng" dirty="0">
                <a:cs typeface="Arial" panose="020B0604020202020204" pitchFamily="34" charset="0"/>
              </a:rPr>
              <a:t>Cable Tray </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6</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Good method</a:t>
            </a:r>
          </a:p>
        </p:txBody>
      </p:sp>
      <p:sp>
        <p:nvSpPr>
          <p:cNvPr id="11" name="Rectangle 5"/>
          <p:cNvSpPr>
            <a:spLocks noChangeArrowheads="1"/>
          </p:cNvSpPr>
          <p:nvPr/>
        </p:nvSpPr>
        <p:spPr bwMode="gray">
          <a:xfrm>
            <a:off x="327546" y="1931988"/>
            <a:ext cx="8511654" cy="439261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Mounting hardware shall match the material of the cable tray as a minimum.</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Supports made of threaded rod, and exposed threading of bolts/screws is not permitted.</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Gaps between cable tray supports and the supporting structure must be filled and sealed to prevent dust and liquid from settling in the gaps.</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Cable tray material and construction requirements are shown in the table below:</a:t>
            </a:r>
            <a:endParaRPr lang="en-IN" dirty="0">
              <a:latin typeface="+mn-lt"/>
              <a:ea typeface="Times New Roman" panose="02020603050405020304" pitchFamily="18" charset="0"/>
              <a:cs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654181485"/>
              </p:ext>
            </p:extLst>
          </p:nvPr>
        </p:nvGraphicFramePr>
        <p:xfrm>
          <a:off x="914400" y="3962400"/>
          <a:ext cx="7086600" cy="1079500"/>
        </p:xfrm>
        <a:graphic>
          <a:graphicData uri="http://schemas.openxmlformats.org/drawingml/2006/table">
            <a:tbl>
              <a:tblPr firstRow="1" firstCol="1" bandRow="1">
                <a:tableStyleId>{5C22544A-7EE6-4342-B048-85BDC9FD1C3A}</a:tableStyleId>
              </a:tblPr>
              <a:tblGrid>
                <a:gridCol w="1417320">
                  <a:extLst>
                    <a:ext uri="{9D8B030D-6E8A-4147-A177-3AD203B41FA5}">
                      <a16:colId xmlns:a16="http://schemas.microsoft.com/office/drawing/2014/main" val="20000"/>
                    </a:ext>
                  </a:extLst>
                </a:gridCol>
                <a:gridCol w="1379524">
                  <a:extLst>
                    <a:ext uri="{9D8B030D-6E8A-4147-A177-3AD203B41FA5}">
                      <a16:colId xmlns:a16="http://schemas.microsoft.com/office/drawing/2014/main" val="20001"/>
                    </a:ext>
                  </a:extLst>
                </a:gridCol>
                <a:gridCol w="1567320">
                  <a:extLst>
                    <a:ext uri="{9D8B030D-6E8A-4147-A177-3AD203B41FA5}">
                      <a16:colId xmlns:a16="http://schemas.microsoft.com/office/drawing/2014/main" val="20002"/>
                    </a:ext>
                  </a:extLst>
                </a:gridCol>
                <a:gridCol w="1149211">
                  <a:extLst>
                    <a:ext uri="{9D8B030D-6E8A-4147-A177-3AD203B41FA5}">
                      <a16:colId xmlns:a16="http://schemas.microsoft.com/office/drawing/2014/main" val="20003"/>
                    </a:ext>
                  </a:extLst>
                </a:gridCol>
                <a:gridCol w="1573225">
                  <a:extLst>
                    <a:ext uri="{9D8B030D-6E8A-4147-A177-3AD203B41FA5}">
                      <a16:colId xmlns:a16="http://schemas.microsoft.com/office/drawing/2014/main" val="20004"/>
                    </a:ext>
                  </a:extLst>
                </a:gridCol>
              </a:tblGrid>
              <a:tr h="263293">
                <a:tc>
                  <a:txBody>
                    <a:bodyPr/>
                    <a:lstStyle/>
                    <a:p>
                      <a:pPr>
                        <a:spcAft>
                          <a:spcPts val="0"/>
                        </a:spcAft>
                      </a:pPr>
                      <a:r>
                        <a:rPr lang="en-US" sz="1100" dirty="0">
                          <a:effectLst/>
                        </a:rPr>
                        <a:t> </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gridSpan="4">
                  <a:txBody>
                    <a:bodyPr/>
                    <a:lstStyle/>
                    <a:p>
                      <a:pPr algn="ctr">
                        <a:spcAft>
                          <a:spcPts val="0"/>
                        </a:spcAft>
                      </a:pPr>
                      <a:r>
                        <a:rPr lang="en-US" sz="1100" dirty="0">
                          <a:effectLst/>
                        </a:rPr>
                        <a:t>Hygienic Zone</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276457">
                <a:tc>
                  <a:txBody>
                    <a:bodyPr/>
                    <a:lstStyle/>
                    <a:p>
                      <a:pPr>
                        <a:spcAft>
                          <a:spcPts val="0"/>
                        </a:spcAft>
                      </a:pPr>
                      <a:r>
                        <a:rPr lang="en-US" sz="1100">
                          <a:effectLst/>
                        </a:rPr>
                        <a:t> </a:t>
                      </a:r>
                      <a:endParaRPr lang="en-IN"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en-US" sz="1100" dirty="0">
                          <a:effectLst/>
                        </a:rPr>
                        <a:t>Basic</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a:effectLst/>
                        </a:rPr>
                        <a:t>Medium</a:t>
                      </a:r>
                      <a:endParaRPr lang="en-IN"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a:effectLst/>
                        </a:rPr>
                        <a:t>High</a:t>
                      </a:r>
                      <a:endParaRPr lang="en-IN"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a:effectLst/>
                        </a:rPr>
                        <a:t>High/high</a:t>
                      </a:r>
                      <a:endParaRPr lang="en-IN"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263293">
                <a:tc>
                  <a:txBody>
                    <a:bodyPr/>
                    <a:lstStyle/>
                    <a:p>
                      <a:pPr algn="ctr">
                        <a:spcAft>
                          <a:spcPts val="0"/>
                        </a:spcAft>
                      </a:pPr>
                      <a:r>
                        <a:rPr lang="en-US" sz="1100" dirty="0">
                          <a:effectLst/>
                        </a:rPr>
                        <a:t>Dry area </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dirty="0">
                          <a:effectLst/>
                        </a:rPr>
                        <a:t>*GC/EZ</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dirty="0">
                          <a:effectLst/>
                        </a:rPr>
                        <a:t>*GC/EZ</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a:effectLst/>
                        </a:rPr>
                        <a:t>304L SS</a:t>
                      </a:r>
                      <a:endParaRPr lang="en-IN"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a:effectLst/>
                        </a:rPr>
                        <a:t>304L SS</a:t>
                      </a:r>
                      <a:endParaRPr lang="en-IN"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276457">
                <a:tc>
                  <a:txBody>
                    <a:bodyPr/>
                    <a:lstStyle/>
                    <a:p>
                      <a:pPr algn="ctr">
                        <a:spcAft>
                          <a:spcPts val="0"/>
                        </a:spcAft>
                      </a:pPr>
                      <a:r>
                        <a:rPr lang="en-US" sz="1100" dirty="0">
                          <a:effectLst/>
                        </a:rPr>
                        <a:t>Wet area </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dirty="0">
                          <a:effectLst/>
                        </a:rPr>
                        <a:t>316L SS</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dirty="0">
                          <a:effectLst/>
                        </a:rPr>
                        <a:t>316L SS</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dirty="0">
                          <a:effectLst/>
                        </a:rPr>
                        <a:t>316L SS</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n-US" sz="1100" dirty="0">
                          <a:effectLst/>
                        </a:rPr>
                        <a:t>316L SS</a:t>
                      </a:r>
                      <a:endParaRPr lang="en-IN"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bl>
          </a:graphicData>
        </a:graphic>
      </p:graphicFrame>
      <p:sp>
        <p:nvSpPr>
          <p:cNvPr id="13" name="Rectangle 12"/>
          <p:cNvSpPr/>
          <p:nvPr/>
        </p:nvSpPr>
        <p:spPr>
          <a:xfrm>
            <a:off x="418304" y="5144641"/>
            <a:ext cx="8439496" cy="1200329"/>
          </a:xfrm>
          <a:prstGeom prst="rect">
            <a:avLst/>
          </a:prstGeom>
        </p:spPr>
        <p:txBody>
          <a:bodyPr wrap="square">
            <a:spAutoFit/>
          </a:bodyPr>
          <a:lstStyle/>
          <a:p>
            <a:pPr marL="666115" indent="-666115">
              <a:spcAft>
                <a:spcPts val="0"/>
              </a:spcAft>
              <a:tabLst>
                <a:tab pos="118745" algn="l"/>
                <a:tab pos="228600" algn="l"/>
                <a:tab pos="666115" algn="l"/>
              </a:tabLst>
            </a:pPr>
            <a:r>
              <a:rPr lang="en-US" dirty="0">
                <a:ea typeface="Times New Roman" panose="02020603050405020304" pitchFamily="18" charset="0"/>
                <a:cs typeface="Times New Roman" panose="02020603050405020304" pitchFamily="18" charset="0"/>
              </a:rPr>
              <a:t> *GC = hot-dipped galvanized steel; rougher surface than EZ; best for tropical or high humidity locations</a:t>
            </a:r>
            <a:endParaRPr lang="en-IN" dirty="0">
              <a:ea typeface="Times New Roman" panose="02020603050405020304" pitchFamily="18" charset="0"/>
              <a:cs typeface="Times New Roman" panose="02020603050405020304" pitchFamily="18" charset="0"/>
            </a:endParaRPr>
          </a:p>
          <a:p>
            <a:r>
              <a:rPr lang="en-US" dirty="0">
                <a:ea typeface="Times New Roman" panose="02020603050405020304" pitchFamily="18" charset="0"/>
                <a:cs typeface="Times New Roman" panose="02020603050405020304" pitchFamily="18" charset="0"/>
              </a:rPr>
              <a:t>*EZ = electro-zinc galvanized steel; smoother surface than GC; better suited for low humidity locations</a:t>
            </a:r>
            <a:endParaRPr lang="en-IN" dirty="0"/>
          </a:p>
        </p:txBody>
      </p:sp>
    </p:spTree>
    <p:extLst>
      <p:ext uri="{BB962C8B-B14F-4D97-AF65-F5344CB8AC3E}">
        <p14:creationId xmlns:p14="http://schemas.microsoft.com/office/powerpoint/2010/main" val="236863095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09600"/>
            <a:ext cx="8151813" cy="946150"/>
          </a:xfrm>
        </p:spPr>
        <p:txBody>
          <a:bodyPr>
            <a:normAutofit/>
          </a:bodyPr>
          <a:lstStyle/>
          <a:p>
            <a:pPr algn="ctr"/>
            <a:r>
              <a:rPr lang="en-US" sz="4000" b="1" u="sng" dirty="0"/>
              <a:t>Equipment Enclosures</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7</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sz="2000" b="1" noProof="1">
              <a:latin typeface="+mn-lt"/>
            </a:endParaRPr>
          </a:p>
        </p:txBody>
      </p:sp>
      <p:sp>
        <p:nvSpPr>
          <p:cNvPr id="11" name="Rectangle 5"/>
          <p:cNvSpPr>
            <a:spLocks noChangeArrowheads="1"/>
          </p:cNvSpPr>
          <p:nvPr/>
        </p:nvSpPr>
        <p:spPr bwMode="gray">
          <a:xfrm>
            <a:off x="327546" y="1930400"/>
            <a:ext cx="8511654" cy="4335461"/>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Lexan, polycarbonate, or acrylic shall be used as a substitute for glass in all production  areas. Glass is not permitted (lamps are the exception as long as the fixture  housing/enclosure completely contains any potential glass breakage) in production  areas.</a:t>
            </a:r>
            <a:r>
              <a:rPr lang="en-US" b="1" dirty="0">
                <a:latin typeface="+mn-lt"/>
                <a:ea typeface="Times New Roman" panose="02020603050405020304" pitchFamily="18" charset="0"/>
                <a:cs typeface="Times New Roman" panose="02020603050405020304" pitchFamily="18" charset="0"/>
              </a:rPr>
              <a:t> </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Enclosures shall be IP66 rated stainless steel in High Hygiene and above   environments.</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Enclosures in dry production areas must be IP55 rated and be powder coated (RAL 7032) sheet steel.</a:t>
            </a:r>
          </a:p>
          <a:p>
            <a:pPr algn="just"/>
            <a:r>
              <a:rPr lang="en-US" b="1" dirty="0">
                <a:latin typeface="+mn-lt"/>
                <a:ea typeface="Times New Roman" panose="02020603050405020304" pitchFamily="18" charset="0"/>
                <a:cs typeface="Times New Roman" panose="02020603050405020304" pitchFamily="18" charset="0"/>
              </a:rPr>
              <a:t>Conduit:</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If the installation of conduit is not avoidable and no other hygienic alternative exists, conduit shall be completely and properly sealed in accordance standards</a:t>
            </a:r>
            <a:r>
              <a:rPr lang="en-US" b="1" dirty="0">
                <a:latin typeface="+mn-lt"/>
                <a:ea typeface="Times New Roman" panose="02020603050405020304" pitchFamily="18" charset="0"/>
                <a:cs typeface="Times New Roman" panose="02020603050405020304" pitchFamily="18" charset="0"/>
              </a:rPr>
              <a:t>.</a:t>
            </a:r>
            <a:endParaRPr lang="en-IN" dirty="0">
              <a:latin typeface="+mn-lt"/>
              <a:ea typeface="Times New Roman" panose="02020603050405020304" pitchFamily="18" charset="0"/>
              <a:cs typeface="Times New Roman" panose="02020603050405020304" pitchFamily="18" charset="0"/>
            </a:endParaRPr>
          </a:p>
          <a:p>
            <a:pPr algn="just">
              <a:buClr>
                <a:srgbClr val="0070C0"/>
              </a:buClr>
            </a:pPr>
            <a:r>
              <a:rPr lang="en-US" dirty="0">
                <a:latin typeface="+mn-lt"/>
                <a:ea typeface="Times New Roman" panose="02020603050405020304" pitchFamily="18" charset="0"/>
                <a:cs typeface="Times New Roman" panose="02020603050405020304" pitchFamily="18" charset="0"/>
              </a:rPr>
              <a:t> Ceiling and wall penetrations in hygienic areas must be sealed with mineral fiber plates and a fire-stop mastic or spray.</a:t>
            </a:r>
            <a:endParaRPr lang="en-IN" dirty="0">
              <a:latin typeface="+mn-lt"/>
            </a:endParaRPr>
          </a:p>
          <a:p>
            <a:pPr algn="just">
              <a:tabLst>
                <a:tab pos="118745" algn="l"/>
                <a:tab pos="228600" algn="l"/>
              </a:tabLst>
            </a:pPr>
            <a:endParaRPr lang="en-IN"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908831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609600"/>
            <a:ext cx="8151813" cy="804412"/>
          </a:xfrm>
        </p:spPr>
        <p:txBody>
          <a:bodyPr>
            <a:normAutofit/>
          </a:bodyPr>
          <a:lstStyle/>
          <a:p>
            <a:pPr algn="ctr"/>
            <a:r>
              <a:rPr lang="en-US" sz="4000" b="1" u="sng" dirty="0">
                <a:ea typeface="Times New Roman" panose="02020603050405020304" pitchFamily="18" charset="0"/>
                <a:cs typeface="Times New Roman" panose="02020603050405020304" pitchFamily="18" charset="0"/>
              </a:rPr>
              <a:t>Lighting Selection &amp; Standard</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8</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dirty="0">
                <a:solidFill>
                  <a:schemeClr val="bg1"/>
                </a:solidFill>
                <a:latin typeface="+mj-lt"/>
                <a:ea typeface="Times New Roman" panose="02020603050405020304" pitchFamily="18" charset="0"/>
                <a:cs typeface="Times New Roman" panose="02020603050405020304" pitchFamily="18" charset="0"/>
              </a:rPr>
              <a:t>Lighting</a:t>
            </a:r>
            <a:endParaRPr lang="en-US" sz="2800" b="1" noProof="1">
              <a:solidFill>
                <a:schemeClr val="bg1"/>
              </a:solidFill>
              <a:latin typeface="+mj-lt"/>
            </a:endParaRPr>
          </a:p>
        </p:txBody>
      </p:sp>
      <p:sp>
        <p:nvSpPr>
          <p:cNvPr id="11" name="Rectangle 5"/>
          <p:cNvSpPr>
            <a:spLocks noChangeArrowheads="1"/>
          </p:cNvSpPr>
          <p:nvPr/>
        </p:nvSpPr>
        <p:spPr bwMode="gray">
          <a:xfrm>
            <a:off x="323850" y="1931538"/>
            <a:ext cx="8515350" cy="185623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Lighting fixtures shall be protected with shatter proof covers.</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Lighting fixtures shall be IP66 rated in production areas if subjected to wash-downs.</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Lighting fixtures shall not be installed directly above production lines.</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Lighting levels in production areas shall be in accordance with the IEC standards.</a:t>
            </a:r>
            <a:endParaRPr lang="en-IN" dirty="0">
              <a:latin typeface="+mn-lt"/>
              <a:ea typeface="Times New Roman" panose="02020603050405020304" pitchFamily="18" charset="0"/>
              <a:cs typeface="Times New Roman" panose="02020603050405020304" pitchFamily="18" charset="0"/>
            </a:endParaRPr>
          </a:p>
        </p:txBody>
      </p:sp>
      <p:sp>
        <p:nvSpPr>
          <p:cNvPr id="12" name="Rectangle 2"/>
          <p:cNvSpPr>
            <a:spLocks noChangeArrowheads="1"/>
          </p:cNvSpPr>
          <p:nvPr/>
        </p:nvSpPr>
        <p:spPr bwMode="gray">
          <a:xfrm>
            <a:off x="354274" y="4043362"/>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US" sz="2800" b="1" dirty="0">
                <a:solidFill>
                  <a:schemeClr val="bg1"/>
                </a:solidFill>
                <a:latin typeface="+mj-lt"/>
                <a:ea typeface="Times New Roman" panose="02020603050405020304" pitchFamily="18" charset="0"/>
                <a:cs typeface="Times New Roman" panose="02020603050405020304" pitchFamily="18" charset="0"/>
              </a:rPr>
              <a:t>Installation Hardware</a:t>
            </a:r>
            <a:endParaRPr lang="en-US" sz="2800" b="1" noProof="1">
              <a:solidFill>
                <a:schemeClr val="bg1"/>
              </a:solidFill>
              <a:latin typeface="+mj-lt"/>
              <a:ea typeface="Times New Roman" panose="02020603050405020304" pitchFamily="18" charset="0"/>
              <a:cs typeface="Times New Roman" panose="02020603050405020304" pitchFamily="18" charset="0"/>
            </a:endParaRPr>
          </a:p>
        </p:txBody>
      </p:sp>
      <p:sp>
        <p:nvSpPr>
          <p:cNvPr id="13" name="Rectangle 5"/>
          <p:cNvSpPr>
            <a:spLocks noChangeArrowheads="1"/>
          </p:cNvSpPr>
          <p:nvPr/>
        </p:nvSpPr>
        <p:spPr bwMode="gray">
          <a:xfrm>
            <a:off x="354274" y="4382850"/>
            <a:ext cx="8515350" cy="195466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lvl="0" indent="0" algn="just">
              <a:spcAft>
                <a:spcPts val="0"/>
              </a:spcAft>
              <a:buClr>
                <a:srgbClr val="0070C0"/>
              </a:buClr>
              <a:buNone/>
              <a:tabLst>
                <a:tab pos="118745" algn="l"/>
                <a:tab pos="228600" algn="l"/>
              </a:tabLst>
            </a:pPr>
            <a:r>
              <a:rPr lang="en-US" dirty="0">
                <a:latin typeface="+mn-lt"/>
                <a:ea typeface="Times New Roman" panose="02020603050405020304" pitchFamily="18" charset="0"/>
                <a:cs typeface="Times New Roman" panose="02020603050405020304" pitchFamily="18" charset="0"/>
              </a:rPr>
              <a:t> Unhygienic couplings (Unistrut, etc.) are not permitted in Medium hygiene and above  zones.</a:t>
            </a:r>
            <a:endParaRPr lang="en-IN" dirty="0">
              <a:latin typeface="+mn-lt"/>
              <a:ea typeface="Times New Roman" panose="02020603050405020304" pitchFamily="18" charset="0"/>
              <a:cs typeface="Times New Roman" panose="02020603050405020304" pitchFamily="18" charset="0"/>
            </a:endParaRPr>
          </a:p>
          <a:p>
            <a:pPr marL="0" lvl="0" indent="0" algn="just">
              <a:spcAft>
                <a:spcPts val="0"/>
              </a:spcAft>
              <a:buClr>
                <a:srgbClr val="0070C0"/>
              </a:buClr>
              <a:buNone/>
              <a:tabLst>
                <a:tab pos="118745" algn="l"/>
                <a:tab pos="228600" algn="l"/>
              </a:tabLst>
            </a:pPr>
            <a:r>
              <a:rPr lang="en-US" dirty="0">
                <a:latin typeface="+mn-lt"/>
                <a:ea typeface="Times New Roman" panose="02020603050405020304" pitchFamily="18" charset="0"/>
                <a:cs typeface="Times New Roman" panose="02020603050405020304" pitchFamily="18" charset="0"/>
              </a:rPr>
              <a:t> Hollow bodies are not permitted in Medium hygiene and above environments.</a:t>
            </a:r>
            <a:endParaRPr lang="en-IN" dirty="0">
              <a:latin typeface="+mn-lt"/>
              <a:ea typeface="Times New Roman" panose="02020603050405020304" pitchFamily="18" charset="0"/>
              <a:cs typeface="Times New Roman" panose="02020603050405020304" pitchFamily="18" charset="0"/>
            </a:endParaRPr>
          </a:p>
          <a:p>
            <a:pPr marL="0" lvl="0" indent="0" algn="just">
              <a:spcAft>
                <a:spcPts val="0"/>
              </a:spcAft>
              <a:buClr>
                <a:srgbClr val="0070C0"/>
              </a:buClr>
              <a:buNone/>
              <a:tabLst>
                <a:tab pos="118745" algn="l"/>
                <a:tab pos="228600" algn="l"/>
              </a:tabLst>
            </a:pPr>
            <a:r>
              <a:rPr lang="en-US" dirty="0">
                <a:latin typeface="+mn-lt"/>
                <a:ea typeface="Times New Roman" panose="02020603050405020304" pitchFamily="18" charset="0"/>
                <a:cs typeface="Times New Roman" panose="02020603050405020304" pitchFamily="18" charset="0"/>
              </a:rPr>
              <a:t> Threaded rod is not permitted in Medium hygiene and above environments.</a:t>
            </a:r>
            <a:endParaRPr lang="en-IN" dirty="0">
              <a:latin typeface="+mn-lt"/>
              <a:ea typeface="Times New Roman" panose="02020603050405020304" pitchFamily="18" charset="0"/>
              <a:cs typeface="Times New Roman" panose="02020603050405020304" pitchFamily="18" charset="0"/>
            </a:endParaRPr>
          </a:p>
          <a:p>
            <a:pPr marL="0" lvl="0" indent="0" algn="just">
              <a:spcAft>
                <a:spcPts val="0"/>
              </a:spcAft>
              <a:buClr>
                <a:srgbClr val="0070C0"/>
              </a:buClr>
              <a:buNone/>
              <a:tabLst>
                <a:tab pos="118745" algn="l"/>
                <a:tab pos="228600" algn="l"/>
              </a:tabLst>
            </a:pPr>
            <a:r>
              <a:rPr lang="en-US" dirty="0">
                <a:latin typeface="+mn-lt"/>
                <a:ea typeface="Times New Roman" panose="02020603050405020304" pitchFamily="18" charset="0"/>
                <a:cs typeface="Times New Roman" panose="02020603050405020304" pitchFamily="18" charset="0"/>
              </a:rPr>
              <a:t> Exposed threaded couplings are not permitted in Medium hygiene and above environments.</a:t>
            </a:r>
            <a:endParaRPr lang="en-IN" dirty="0">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2853746"/>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F0180CB-08B1-436B-9799-0C76022FBD6C}">
  <ds:schemaRefs>
    <ds:schemaRef ds:uri="http://schemas.microsoft.com/office/2006/documentManagement/types"/>
    <ds:schemaRef ds:uri="http://www.w3.org/XML/1998/namespace"/>
    <ds:schemaRef ds:uri="http://purl.org/dc/elements/1.1/"/>
    <ds:schemaRef ds:uri="http://purl.org/dc/dcmitype/"/>
    <ds:schemaRef ds:uri="http://schemas.openxmlformats.org/package/2006/metadata/core-properties"/>
    <ds:schemaRef ds:uri="0f0eb950-47b7-49a7-b2b9-b0c411c9c3b8"/>
    <ds:schemaRef ds:uri="http://schemas.microsoft.com/office/2006/metadata/properties"/>
    <ds:schemaRef ds:uri="http://purl.org/dc/terms/"/>
    <ds:schemaRef ds:uri="B6023AA3-3CEE-413F-91F8-322A2644F388"/>
    <ds:schemaRef ds:uri="http://schemas.microsoft.com/office/infopath/2007/PartnerControls"/>
    <ds:schemaRef ds:uri="http://schemas.microsoft.com/sharepoint/v3/fields"/>
    <ds:schemaRef ds:uri="http://schemas.microsoft.com/sharepoint/v3"/>
  </ds:schemaRefs>
</ds:datastoreItem>
</file>

<file path=customXml/itemProps2.xml><?xml version="1.0" encoding="utf-8"?>
<ds:datastoreItem xmlns:ds="http://schemas.openxmlformats.org/officeDocument/2006/customXml" ds:itemID="{184455A5-5B1F-42D7-89F4-4C018F6FE882}">
  <ds:schemaRefs>
    <ds:schemaRef ds:uri="http://schemas.microsoft.com/sharepoint/v3/contenttype/forms"/>
  </ds:schemaRefs>
</ds:datastoreItem>
</file>

<file path=customXml/itemProps3.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76FB07F-DD47-4C62-89FB-E79CBDA6693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ES-501_BG-002</Template>
  <TotalTime>8049</TotalTime>
  <Words>744</Words>
  <Application>Microsoft Office PowerPoint</Application>
  <PresentationFormat>On-screen Show (4:3)</PresentationFormat>
  <Paragraphs>113</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1_Office Theme</vt:lpstr>
      <vt:lpstr>ELECTRICAL HYGIENIC ENVIRONMENTS</vt:lpstr>
      <vt:lpstr>PowerPoint Presentation</vt:lpstr>
      <vt:lpstr>Introduction </vt:lpstr>
      <vt:lpstr>Hygienic Environment Classifications</vt:lpstr>
      <vt:lpstr>Cable Tray </vt:lpstr>
      <vt:lpstr>Cable Tray </vt:lpstr>
      <vt:lpstr>Equipment Enclosures</vt:lpstr>
      <vt:lpstr>Lighting Selection &amp; Standard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Hygienic Environments</dc:title>
  <dc:creator>Vikas Bhadauria</dc:creator>
  <cp:lastModifiedBy>abhinav pandey</cp:lastModifiedBy>
  <cp:revision>742</cp:revision>
  <cp:lastPrinted>2014-11-21T06:58:07Z</cp:lastPrinted>
  <dcterms:created xsi:type="dcterms:W3CDTF">2014-04-07T11:41:40Z</dcterms:created>
  <dcterms:modified xsi:type="dcterms:W3CDTF">2025-04-15T13:07:57Z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