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5"/>
  </p:sldMasterIdLst>
  <p:notesMasterIdLst>
    <p:notesMasterId r:id="rId22"/>
  </p:notesMasterIdLst>
  <p:sldIdLst>
    <p:sldId id="283" r:id="rId6"/>
    <p:sldId id="329" r:id="rId7"/>
    <p:sldId id="286" r:id="rId8"/>
    <p:sldId id="287" r:id="rId9"/>
    <p:sldId id="288" r:id="rId10"/>
    <p:sldId id="289" r:id="rId11"/>
    <p:sldId id="292" r:id="rId12"/>
    <p:sldId id="293" r:id="rId13"/>
    <p:sldId id="297" r:id="rId14"/>
    <p:sldId id="298" r:id="rId15"/>
    <p:sldId id="299" r:id="rId16"/>
    <p:sldId id="300" r:id="rId17"/>
    <p:sldId id="301" r:id="rId18"/>
    <p:sldId id="290" r:id="rId19"/>
    <p:sldId id="295" r:id="rId20"/>
    <p:sldId id="296" r:id="rId21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FF66CC"/>
    <a:srgbClr val="FF99CC"/>
    <a:srgbClr val="FFFFCC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737" autoAdjust="0"/>
  </p:normalViewPr>
  <p:slideViewPr>
    <p:cSldViewPr>
      <p:cViewPr varScale="1">
        <p:scale>
          <a:sx n="93" d="100"/>
          <a:sy n="93" d="100"/>
        </p:scale>
        <p:origin x="1560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4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D8B4CB-620C-44DC-9CC9-701675A36E1E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5462E2-F543-4B30-B078-C63253CE8C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1249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D1820E-78B6-3383-2CF2-5221DF80E5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2871D8-87CB-D392-9FEE-781F960BFC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886" indent="0" algn="ctr">
              <a:buNone/>
              <a:defRPr sz="1500"/>
            </a:lvl2pPr>
            <a:lvl3pPr marL="685772" indent="0" algn="ctr">
              <a:buNone/>
              <a:defRPr sz="1350"/>
            </a:lvl3pPr>
            <a:lvl4pPr marL="1028657" indent="0" algn="ctr">
              <a:buNone/>
              <a:defRPr sz="1200"/>
            </a:lvl4pPr>
            <a:lvl5pPr marL="1371543" indent="0" algn="ctr">
              <a:buNone/>
              <a:defRPr sz="1200"/>
            </a:lvl5pPr>
            <a:lvl6pPr marL="1714428" indent="0" algn="ctr">
              <a:buNone/>
              <a:defRPr sz="1200"/>
            </a:lvl6pPr>
            <a:lvl7pPr marL="2057314" indent="0" algn="ctr">
              <a:buNone/>
              <a:defRPr sz="1200"/>
            </a:lvl7pPr>
            <a:lvl8pPr marL="2400199" indent="0" algn="ctr">
              <a:buNone/>
              <a:defRPr sz="1200"/>
            </a:lvl8pPr>
            <a:lvl9pPr marL="2743085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F2C1DF-DF52-523B-73B4-489FB3C28B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6CDF5-45B2-4A45-9C4C-3012083D27EC}" type="datetime1">
              <a:rPr lang="en-US" smtClean="0"/>
              <a:t>4/15/2025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304E5B-8DC7-19AF-E9BC-977203FC0B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9F3A1B-B493-3EDB-62E8-5028B1688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05496" y="6225224"/>
            <a:ext cx="338504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BB1AB09-7E17-04A1-A8C0-16C3CF0838B9}"/>
              </a:ext>
            </a:extLst>
          </p:cNvPr>
          <p:cNvSpPr/>
          <p:nvPr userDrawn="1"/>
        </p:nvSpPr>
        <p:spPr>
          <a:xfrm>
            <a:off x="0" y="6590348"/>
            <a:ext cx="9144000" cy="267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66" dirty="0"/>
              <a:t>Build World Class Food Factories.</a:t>
            </a:r>
          </a:p>
        </p:txBody>
      </p:sp>
    </p:spTree>
    <p:extLst>
      <p:ext uri="{BB962C8B-B14F-4D97-AF65-F5344CB8AC3E}">
        <p14:creationId xmlns:p14="http://schemas.microsoft.com/office/powerpoint/2010/main" val="4103004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5D93EB-FE0B-C71D-359D-020202AB6C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D51CF5-BDA8-F06B-DDED-78D2B79CAD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7AD122-3F5A-8EF6-CD4A-4010B0E82A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A37DD-A9D5-40C2-9A8B-37A3AA39EBD0}" type="datetime1">
              <a:rPr lang="en-US" smtClean="0"/>
              <a:t>4/15/2025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27F7B4-B3D8-9D96-5609-747CDA830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01F86-8172-E22B-BAC4-89B6A476B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6898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0012D9B-2519-2370-9618-5A78F14609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5FA782-8FAC-9BF4-3851-96B499B509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905723-94EA-4607-CD56-8E156697B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F7E33-C7DA-43FF-993B-E268229C2826}" type="datetime1">
              <a:rPr lang="en-US" smtClean="0"/>
              <a:t>4/15/2025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4EC165-2CB5-44B8-D4EA-C35F2D07CA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83AE40-C3D4-80C5-F262-98A62D94E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40435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3E2561-6632-0763-5EF6-4DF53D7A0A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A38F9B-93A4-3734-32DF-8E5A84C025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CE78EF3-DF40-3358-3F3F-0FDB3FF25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0712-B230-4DEA-9451-FCE410B14376}" type="datetime1">
              <a:rPr lang="en-US" smtClean="0"/>
              <a:t>4/15/2025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B56E7D-3C86-7A80-EC89-32E3B17DC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DB720D-4684-C478-B752-9D6733986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6DC1684-6803-8898-51BD-261664D8D8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489918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904E3D2-3FC9-45CA-5405-3756935E62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B28F7-AAD9-413B-B5A4-D1D758168A87}" type="datetime1">
              <a:rPr lang="en-US" smtClean="0"/>
              <a:t>4/15/2025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21D6315-3FC6-B82C-3B52-3C48BB7EB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9BA60F-675A-20B3-2B6F-0A43122B5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3090A-E985-4837-A97A-059404DB2C4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BC69148-CBA1-4D1A-A59E-43773479855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848600" y="6721475"/>
            <a:ext cx="914400" cy="914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06266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30B12A-901C-2892-A93F-2E4D4EFD7A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3DE06C-35E9-7ADD-BAAD-09CE8DE82A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9C03EB-43A3-E600-0BF2-701BF6FDAC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CEAAB-7FA1-4B71-A294-71F9F29993A8}" type="datetime1">
              <a:rPr lang="en-US" smtClean="0"/>
              <a:t>4/15/2025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ED00BC-0290-17B2-774D-42CE2DE6AE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953932-7BE6-2B6D-55B4-9F9BA2629E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3090A-E985-4837-A97A-059404DB2C4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6CB751B-81A2-1B10-A22A-04D62594BFE9}"/>
              </a:ext>
            </a:extLst>
          </p:cNvPr>
          <p:cNvSpPr/>
          <p:nvPr userDrawn="1"/>
        </p:nvSpPr>
        <p:spPr>
          <a:xfrm>
            <a:off x="0" y="6590348"/>
            <a:ext cx="9144000" cy="267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66" dirty="0"/>
              <a:t>Competent People. Smarter Work Systems. Exceptional Customer Interactions.</a:t>
            </a:r>
          </a:p>
        </p:txBody>
      </p:sp>
    </p:spTree>
    <p:extLst>
      <p:ext uri="{BB962C8B-B14F-4D97-AF65-F5344CB8AC3E}">
        <p14:creationId xmlns:p14="http://schemas.microsoft.com/office/powerpoint/2010/main" val="3237739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6CC1E4-0A85-251F-06DA-1B175450D2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B9C2B3-6ADB-DAB6-0AFC-C0E9A4569A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88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72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5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4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2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1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19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08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026D38-BA60-461A-9FBA-84FA8D136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5E410-29D6-41F3-9438-0DC883A1DA34}" type="datetime1">
              <a:rPr lang="en-US" smtClean="0"/>
              <a:t>4/15/2025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65B0B0-A4D4-F1EA-53B3-654C514D2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97797C-283E-D5AC-FCEE-A85DECCC6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8748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AEFC91-7F4B-97D4-6386-E9C78DD90B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4CA9DA-FBDD-4A7F-0324-567F307B0B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25FBEE-C1B9-8970-9527-53E5654419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3BDE79-987C-BB10-65B5-A215C8939D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ECF8C-0816-48F0-AAA7-1D110DCFD295}" type="datetime1">
              <a:rPr lang="en-US" smtClean="0"/>
              <a:t>4/15/2025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12360F-7C31-C1B7-41AA-D20577C71F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09AD67-0F17-142F-5DD6-D3D87DE3A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792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828F4D-38F9-48D6-7A32-D93A9E5793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22D81E-0F85-E305-FC65-3ACB885145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4"/>
            <a:ext cx="386834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86" indent="0">
              <a:buNone/>
              <a:defRPr sz="1500" b="1"/>
            </a:lvl2pPr>
            <a:lvl3pPr marL="685772" indent="0">
              <a:buNone/>
              <a:defRPr sz="1350" b="1"/>
            </a:lvl3pPr>
            <a:lvl4pPr marL="1028657" indent="0">
              <a:buNone/>
              <a:defRPr sz="1200" b="1"/>
            </a:lvl4pPr>
            <a:lvl5pPr marL="1371543" indent="0">
              <a:buNone/>
              <a:defRPr sz="1200" b="1"/>
            </a:lvl5pPr>
            <a:lvl6pPr marL="1714428" indent="0">
              <a:buNone/>
              <a:defRPr sz="1200" b="1"/>
            </a:lvl6pPr>
            <a:lvl7pPr marL="2057314" indent="0">
              <a:buNone/>
              <a:defRPr sz="1200" b="1"/>
            </a:lvl7pPr>
            <a:lvl8pPr marL="2400199" indent="0">
              <a:buNone/>
              <a:defRPr sz="1200" b="1"/>
            </a:lvl8pPr>
            <a:lvl9pPr marL="2743085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228691-7062-5603-3B52-59EDC9EFEC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6"/>
            <a:ext cx="386834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CC8348A-8B7D-0DA0-7890-15E9BD589E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4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86" indent="0">
              <a:buNone/>
              <a:defRPr sz="1500" b="1"/>
            </a:lvl2pPr>
            <a:lvl3pPr marL="685772" indent="0">
              <a:buNone/>
              <a:defRPr sz="1350" b="1"/>
            </a:lvl3pPr>
            <a:lvl4pPr marL="1028657" indent="0">
              <a:buNone/>
              <a:defRPr sz="1200" b="1"/>
            </a:lvl4pPr>
            <a:lvl5pPr marL="1371543" indent="0">
              <a:buNone/>
              <a:defRPr sz="1200" b="1"/>
            </a:lvl5pPr>
            <a:lvl6pPr marL="1714428" indent="0">
              <a:buNone/>
              <a:defRPr sz="1200" b="1"/>
            </a:lvl6pPr>
            <a:lvl7pPr marL="2057314" indent="0">
              <a:buNone/>
              <a:defRPr sz="1200" b="1"/>
            </a:lvl7pPr>
            <a:lvl8pPr marL="2400199" indent="0">
              <a:buNone/>
              <a:defRPr sz="1200" b="1"/>
            </a:lvl8pPr>
            <a:lvl9pPr marL="2743085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38EE2A0-EB6C-59E3-6937-FD8C453F7F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6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060D67F-F00D-1EFD-AA0F-083FF9217E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6B9C4-30FC-4013-9F7E-8704446F5AC8}" type="datetime1">
              <a:rPr lang="en-US" smtClean="0"/>
              <a:t>4/15/2025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A5FBCD6-7A10-7155-294A-664C9761A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073C319-53F9-6482-686B-AA37651D5A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2652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518E74-A7B4-63C6-910F-0EB7C167D8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7EE7FF2-8167-C0E0-2E3C-BCF215302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5AE3E-06C0-427F-BD70-63D9A6962959}" type="datetime1">
              <a:rPr lang="en-US" smtClean="0"/>
              <a:t>4/15/2025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487C8F-2D72-74F0-2A49-B5446A17B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18303B-1F2C-EE01-CA8A-CE8AD3499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8444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904E3D2-3FC9-45CA-5405-3756935E62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28FC6-51CC-445F-A6CA-531825F0136F}" type="datetime1">
              <a:rPr lang="en-US" smtClean="0"/>
              <a:t>4/15/2025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21D6315-3FC6-B82C-3B52-3C48BB7EB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9BA60F-675A-20B3-2B6F-0A43122B5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3090A-E985-4837-A97A-059404DB2C4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3553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452E61-A3EF-9E42-0B1F-FEEB39FC8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2" y="457200"/>
            <a:ext cx="294917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26DAE6-A658-B199-5AF3-0752845629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AA3195-9281-E99A-EBB0-798D3CCE34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2" y="2057400"/>
            <a:ext cx="294917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86" indent="0">
              <a:buNone/>
              <a:defRPr sz="1050"/>
            </a:lvl2pPr>
            <a:lvl3pPr marL="685772" indent="0">
              <a:buNone/>
              <a:defRPr sz="900"/>
            </a:lvl3pPr>
            <a:lvl4pPr marL="1028657" indent="0">
              <a:buNone/>
              <a:defRPr sz="750"/>
            </a:lvl4pPr>
            <a:lvl5pPr marL="1371543" indent="0">
              <a:buNone/>
              <a:defRPr sz="750"/>
            </a:lvl5pPr>
            <a:lvl6pPr marL="1714428" indent="0">
              <a:buNone/>
              <a:defRPr sz="750"/>
            </a:lvl6pPr>
            <a:lvl7pPr marL="2057314" indent="0">
              <a:buNone/>
              <a:defRPr sz="750"/>
            </a:lvl7pPr>
            <a:lvl8pPr marL="2400199" indent="0">
              <a:buNone/>
              <a:defRPr sz="750"/>
            </a:lvl8pPr>
            <a:lvl9pPr marL="2743085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148ABA-53B3-DCBD-4767-D8ADAC88C8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B3D67-9A46-48D4-A9F0-D092752CB0F9}" type="datetime1">
              <a:rPr lang="en-US" smtClean="0"/>
              <a:t>4/15/2025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5DA508-8A5D-A6B9-3D5A-C4E7D90962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7382A1-DB76-57DB-1065-889E085177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6679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8AB7A7-7422-58BE-BBA5-188FAC2D54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2" y="457200"/>
            <a:ext cx="294917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7B95EEB-20B8-D72B-50B2-C9D4F44E2A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886" indent="0">
              <a:buNone/>
              <a:defRPr sz="2100"/>
            </a:lvl2pPr>
            <a:lvl3pPr marL="685772" indent="0">
              <a:buNone/>
              <a:defRPr sz="1800"/>
            </a:lvl3pPr>
            <a:lvl4pPr marL="1028657" indent="0">
              <a:buNone/>
              <a:defRPr sz="1500"/>
            </a:lvl4pPr>
            <a:lvl5pPr marL="1371543" indent="0">
              <a:buNone/>
              <a:defRPr sz="1500"/>
            </a:lvl5pPr>
            <a:lvl6pPr marL="1714428" indent="0">
              <a:buNone/>
              <a:defRPr sz="1500"/>
            </a:lvl6pPr>
            <a:lvl7pPr marL="2057314" indent="0">
              <a:buNone/>
              <a:defRPr sz="1500"/>
            </a:lvl7pPr>
            <a:lvl8pPr marL="2400199" indent="0">
              <a:buNone/>
              <a:defRPr sz="1500"/>
            </a:lvl8pPr>
            <a:lvl9pPr marL="2743085" indent="0">
              <a:buNone/>
              <a:defRPr sz="1500"/>
            </a:lvl9pPr>
          </a:lstStyle>
          <a:p>
            <a:endParaRPr lang="en-IN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A12144-859E-A31E-3325-FC6AABD73F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2" y="2057400"/>
            <a:ext cx="294917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86" indent="0">
              <a:buNone/>
              <a:defRPr sz="1050"/>
            </a:lvl2pPr>
            <a:lvl3pPr marL="685772" indent="0">
              <a:buNone/>
              <a:defRPr sz="900"/>
            </a:lvl3pPr>
            <a:lvl4pPr marL="1028657" indent="0">
              <a:buNone/>
              <a:defRPr sz="750"/>
            </a:lvl4pPr>
            <a:lvl5pPr marL="1371543" indent="0">
              <a:buNone/>
              <a:defRPr sz="750"/>
            </a:lvl5pPr>
            <a:lvl6pPr marL="1714428" indent="0">
              <a:buNone/>
              <a:defRPr sz="750"/>
            </a:lvl6pPr>
            <a:lvl7pPr marL="2057314" indent="0">
              <a:buNone/>
              <a:defRPr sz="750"/>
            </a:lvl7pPr>
            <a:lvl8pPr marL="2400199" indent="0">
              <a:buNone/>
              <a:defRPr sz="750"/>
            </a:lvl8pPr>
            <a:lvl9pPr marL="2743085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1FB938-8E4B-F29A-5825-82330C84F9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46B01-8339-4E72-9829-90513EB81859}" type="datetime1">
              <a:rPr lang="en-US" smtClean="0"/>
              <a:t>4/15/2025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B957EF-F853-C20E-5333-FF125287EC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723E03-EF2D-7F36-0BCD-8F1C0801F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7717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hyperlink" Target="about:blank" TargetMode="Externa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BF8EBBF6-E734-C19D-48AE-D7437B22DB8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588" b="28007"/>
          <a:stretch/>
        </p:blipFill>
        <p:spPr bwMode="auto">
          <a:xfrm>
            <a:off x="6910783" y="58232"/>
            <a:ext cx="1673513" cy="62280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0AD7F2B-3871-6F65-BEE1-3FB72F8CF0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C6998B-C3FA-CDCD-5C13-9EB605FA2F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C5691C-22D7-D18F-C35C-A0983DB8B2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B87974-5E99-475B-8FF8-7EC98EF68FA9}" type="datetime1">
              <a:rPr lang="en-US" smtClean="0"/>
              <a:t>4/15/2025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9605BF-829A-67B6-F27A-A9FEAAEC7F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B54527-AC69-5C02-EE70-DE73742E7C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805496" y="6201094"/>
            <a:ext cx="3385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5C0A7CB-1C7B-1860-E93C-3D6ECC6327D5}"/>
              </a:ext>
            </a:extLst>
          </p:cNvPr>
          <p:cNvCxnSpPr>
            <a:cxnSpLocks/>
          </p:cNvCxnSpPr>
          <p:nvPr userDrawn="1"/>
        </p:nvCxnSpPr>
        <p:spPr>
          <a:xfrm>
            <a:off x="636487" y="698107"/>
            <a:ext cx="78867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B35615C3-E9AC-AFF6-D2A8-43F0F90C7521}"/>
              </a:ext>
            </a:extLst>
          </p:cNvPr>
          <p:cNvSpPr txBox="1">
            <a:spLocks/>
          </p:cNvSpPr>
          <p:nvPr userDrawn="1"/>
        </p:nvSpPr>
        <p:spPr>
          <a:xfrm>
            <a:off x="628650" y="58232"/>
            <a:ext cx="3417341" cy="639875"/>
          </a:xfrm>
          <a:prstGeom prst="rect">
            <a:avLst/>
          </a:prstGeom>
        </p:spPr>
        <p:txBody>
          <a:bodyPr vert="horz" lIns="63305" tIns="31652" rIns="63305" bIns="31652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62" b="1" dirty="0"/>
              <a:t>PMG Engineering Private Limited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8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End-to-End Engineering Company in Food Industry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8" b="0" i="0" u="non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16"/>
              </a:rPr>
              <a:t>info@pmg.engineering</a:t>
            </a:r>
            <a:r>
              <a:rPr lang="en-US" sz="1108" b="0" i="0" u="non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| </a:t>
            </a:r>
            <a:r>
              <a:rPr lang="en-US" sz="1108" b="0" i="0" u="non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16"/>
              </a:rPr>
              <a:t>www.pmg.engineering</a:t>
            </a:r>
            <a:endParaRPr lang="en-US" sz="1108" b="0" i="0" u="non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962E930-9FFF-51F6-C0B1-D9D84D41B557}"/>
              </a:ext>
            </a:extLst>
          </p:cNvPr>
          <p:cNvSpPr/>
          <p:nvPr userDrawn="1"/>
        </p:nvSpPr>
        <p:spPr>
          <a:xfrm>
            <a:off x="0" y="6566219"/>
            <a:ext cx="9144000" cy="267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66" dirty="0"/>
              <a:t>Build World Class Food Factories.</a:t>
            </a:r>
          </a:p>
        </p:txBody>
      </p:sp>
    </p:spTree>
    <p:extLst>
      <p:ext uri="{BB962C8B-B14F-4D97-AF65-F5344CB8AC3E}">
        <p14:creationId xmlns:p14="http://schemas.microsoft.com/office/powerpoint/2010/main" val="1001589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  <p:sldLayoutId id="2147483762" r:id="rId12"/>
    <p:sldLayoutId id="2147483763" r:id="rId13"/>
  </p:sldLayoutIdLst>
  <p:hf hdr="0" ftr="0" dt="0"/>
  <p:txStyles>
    <p:titleStyle>
      <a:lvl1pPr algn="l" defTabSz="685772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3" indent="-171443" algn="l" defTabSz="685772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28" indent="-171443" algn="l" defTabSz="68577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14" indent="-171443" algn="l" defTabSz="68577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00" indent="-171443" algn="l" defTabSz="68577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2985" indent="-171443" algn="l" defTabSz="68577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871" indent="-171443" algn="l" defTabSz="68577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57" indent="-171443" algn="l" defTabSz="68577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43" indent="-171443" algn="l" defTabSz="68577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28" indent="-171443" algn="l" defTabSz="68577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7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6" algn="l" defTabSz="68577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72" algn="l" defTabSz="68577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57" algn="l" defTabSz="68577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43" algn="l" defTabSz="68577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28" algn="l" defTabSz="68577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14" algn="l" defTabSz="68577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99" algn="l" defTabSz="68577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85" algn="l" defTabSz="68577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09600" y="1219200"/>
            <a:ext cx="7924800" cy="113250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anchor="ctr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IN" sz="4000" b="1" dirty="0">
                <a:solidFill>
                  <a:schemeClr val="tx1"/>
                </a:solidFill>
              </a:rPr>
              <a:t>Conventional Earthing And Maintenance Free Earthing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16234" b="4000"/>
          <a:stretch/>
        </p:blipFill>
        <p:spPr>
          <a:xfrm>
            <a:off x="2076450" y="2667000"/>
            <a:ext cx="4991100" cy="3250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76167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gray">
          <a:xfrm>
            <a:off x="323850" y="1555750"/>
            <a:ext cx="8515350" cy="376238"/>
          </a:xfrm>
          <a:prstGeom prst="rect">
            <a:avLst/>
          </a:prstGeom>
          <a:solidFill>
            <a:srgbClr val="4472C4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800" b="1" noProof="1">
                <a:solidFill>
                  <a:schemeClr val="bg1"/>
                </a:solidFill>
                <a:latin typeface="+mj-lt"/>
              </a:rPr>
              <a:t>Types of Conventional Earthing  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gray">
          <a:xfrm>
            <a:off x="323850" y="1925164"/>
            <a:ext cx="4962525" cy="4545012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285750" indent="-285750"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b="1" noProof="1">
                <a:solidFill>
                  <a:srgbClr val="222222"/>
                </a:solidFill>
                <a:latin typeface="+mn-lt"/>
              </a:rPr>
              <a:t>Plate Earthing</a:t>
            </a:r>
            <a:r>
              <a:rPr lang="en-US" noProof="1">
                <a:solidFill>
                  <a:srgbClr val="222222"/>
                </a:solidFill>
                <a:latin typeface="+mn-lt"/>
              </a:rPr>
              <a:t>: </a:t>
            </a:r>
            <a:r>
              <a:rPr lang="en-US" noProof="1">
                <a:latin typeface="+mn-lt"/>
              </a:rPr>
              <a:t>Plate of either copper or GI is Used and buried in ground at a depth of not less then 3 M level. Earthing Plate is embedded in alternative layer of coke &amp; Salt of thickness about 15 cm. The earth wire is securely bolted to an earth plate with bolt &amp; nut made of copper or GI. </a:t>
            </a:r>
          </a:p>
          <a:p>
            <a:pPr marL="0" indent="0" eaLnBrk="1" hangingPunct="1">
              <a:lnSpc>
                <a:spcPct val="95000"/>
              </a:lnSpc>
              <a:spcAft>
                <a:spcPct val="15000"/>
              </a:spcAft>
            </a:pPr>
            <a:r>
              <a:rPr lang="en-US" noProof="1">
                <a:solidFill>
                  <a:srgbClr val="222222"/>
                </a:solidFill>
                <a:latin typeface="+mn-lt"/>
              </a:rPr>
              <a:t>  </a:t>
            </a:r>
          </a:p>
          <a:p>
            <a:pPr marL="0" indent="0" eaLnBrk="1" hangingPunct="1">
              <a:lnSpc>
                <a:spcPct val="95000"/>
              </a:lnSpc>
              <a:spcAft>
                <a:spcPct val="15000"/>
              </a:spcAft>
            </a:pPr>
            <a:endParaRPr lang="en-US" noProof="1">
              <a:solidFill>
                <a:srgbClr val="222222"/>
              </a:solidFill>
              <a:latin typeface="+mn-lt"/>
            </a:endParaRPr>
          </a:p>
        </p:txBody>
      </p:sp>
      <p:pic>
        <p:nvPicPr>
          <p:cNvPr id="3074" name="Picture 2" descr="Image result for Conventional earthing wikipedi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6375" y="1925164"/>
            <a:ext cx="3552825" cy="45450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57957F62-F977-64CC-225D-8A844FDF14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5325" y="614362"/>
            <a:ext cx="7772400" cy="753269"/>
          </a:xfrm>
        </p:spPr>
        <p:txBody>
          <a:bodyPr>
            <a:noAutofit/>
          </a:bodyPr>
          <a:lstStyle/>
          <a:p>
            <a:r>
              <a:rPr lang="en-US" altLang="en-US" sz="4000" b="1" u="sng" noProof="1"/>
              <a:t>Conventional Earthing   </a:t>
            </a:r>
            <a:endParaRPr lang="en-IN" sz="4000" b="1" u="sng" dirty="0"/>
          </a:p>
        </p:txBody>
      </p:sp>
    </p:spTree>
    <p:extLst>
      <p:ext uri="{BB962C8B-B14F-4D97-AF65-F5344CB8AC3E}">
        <p14:creationId xmlns:p14="http://schemas.microsoft.com/office/powerpoint/2010/main" val="21235652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gray">
          <a:xfrm>
            <a:off x="323850" y="1555750"/>
            <a:ext cx="8515350" cy="376238"/>
          </a:xfrm>
          <a:prstGeom prst="rect">
            <a:avLst/>
          </a:prstGeom>
          <a:solidFill>
            <a:srgbClr val="4472C4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800" b="1" noProof="1">
                <a:solidFill>
                  <a:schemeClr val="bg1"/>
                </a:solidFill>
                <a:latin typeface="+mj-lt"/>
              </a:rPr>
              <a:t>Types of Conventional Earthing  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gray">
          <a:xfrm>
            <a:off x="323850" y="1931988"/>
            <a:ext cx="8515350" cy="4545012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 eaLnBrk="1" hangingPunct="1">
              <a:lnSpc>
                <a:spcPct val="95000"/>
              </a:lnSpc>
              <a:spcAft>
                <a:spcPct val="15000"/>
              </a:spcAft>
            </a:pPr>
            <a:endParaRPr lang="en-US" noProof="1">
              <a:solidFill>
                <a:srgbClr val="222222"/>
              </a:solidFill>
              <a:latin typeface="+mn-lt"/>
            </a:endParaRPr>
          </a:p>
        </p:txBody>
      </p:sp>
      <p:pic>
        <p:nvPicPr>
          <p:cNvPr id="2050" name="Picture 2" descr="Image result for Conventional earthing wikipedi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931988"/>
            <a:ext cx="4267200" cy="45450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DE48C1D8-C3C8-F9A0-72D1-0CCEF6C278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5325" y="614362"/>
            <a:ext cx="7772400" cy="753269"/>
          </a:xfrm>
        </p:spPr>
        <p:txBody>
          <a:bodyPr>
            <a:noAutofit/>
          </a:bodyPr>
          <a:lstStyle/>
          <a:p>
            <a:r>
              <a:rPr lang="en-US" altLang="en-US" sz="4000" b="1" u="sng" noProof="1"/>
              <a:t>Conventional Earthing   </a:t>
            </a:r>
            <a:endParaRPr lang="en-IN" sz="4000" b="1" u="sng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7C0241D-19A5-EA33-A0FB-0B1B58111354}"/>
              </a:ext>
            </a:extLst>
          </p:cNvPr>
          <p:cNvSpPr txBox="1"/>
          <p:nvPr/>
        </p:nvSpPr>
        <p:spPr>
          <a:xfrm>
            <a:off x="457200" y="2057400"/>
            <a:ext cx="3810000" cy="21975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b="1" noProof="1">
                <a:solidFill>
                  <a:srgbClr val="222222"/>
                </a:solidFill>
                <a:latin typeface="+mn-lt"/>
              </a:rPr>
              <a:t>Pipe Earthing</a:t>
            </a:r>
            <a:r>
              <a:rPr lang="en-US" noProof="1">
                <a:solidFill>
                  <a:srgbClr val="222222"/>
                </a:solidFill>
                <a:latin typeface="+mn-lt"/>
              </a:rPr>
              <a:t>: </a:t>
            </a:r>
            <a:r>
              <a:rPr lang="en-US" noProof="1">
                <a:latin typeface="+mn-lt"/>
              </a:rPr>
              <a:t>A GI Pipe of 38 mm dia &amp; 2 M length is vertically embedded in ground and wire is embedded upto the wet soil. The earth wire are fastened to the top section of the pipe with nut &amp; Bolts and the Pit area around the pipe is filled with Charcoal and salt.</a:t>
            </a:r>
          </a:p>
        </p:txBody>
      </p:sp>
    </p:spTree>
    <p:extLst>
      <p:ext uri="{BB962C8B-B14F-4D97-AF65-F5344CB8AC3E}">
        <p14:creationId xmlns:p14="http://schemas.microsoft.com/office/powerpoint/2010/main" val="28088501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gray">
          <a:xfrm>
            <a:off x="323850" y="1555750"/>
            <a:ext cx="8515350" cy="376238"/>
          </a:xfrm>
          <a:prstGeom prst="rect">
            <a:avLst/>
          </a:prstGeom>
          <a:solidFill>
            <a:srgbClr val="4472C4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800" b="1" noProof="1">
                <a:solidFill>
                  <a:schemeClr val="bg1"/>
                </a:solidFill>
                <a:latin typeface="+mj-lt"/>
              </a:rPr>
              <a:t>Types of Conventional Earthing  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gray">
          <a:xfrm>
            <a:off x="323850" y="1931988"/>
            <a:ext cx="8515350" cy="4545012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 eaLnBrk="1" hangingPunct="1">
              <a:lnSpc>
                <a:spcPct val="95000"/>
              </a:lnSpc>
              <a:spcAft>
                <a:spcPct val="15000"/>
              </a:spcAft>
            </a:pPr>
            <a:endParaRPr lang="en-US" noProof="1">
              <a:solidFill>
                <a:srgbClr val="222222"/>
              </a:solidFill>
              <a:latin typeface="+mn-lt"/>
            </a:endParaRPr>
          </a:p>
        </p:txBody>
      </p:sp>
      <p:pic>
        <p:nvPicPr>
          <p:cNvPr id="4098" name="Picture 2" descr="Image result for rod earthing wikipedia"/>
          <p:cNvPicPr>
            <a:picLocks noChangeAspect="1" noChangeArrowheads="1"/>
          </p:cNvPicPr>
          <p:nvPr/>
        </p:nvPicPr>
        <p:blipFill rotWithShape="1">
          <a:blip r:embed="rId2">
            <a:alphaModFix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" r="44955" b="10542"/>
          <a:stretch/>
        </p:blipFill>
        <p:spPr bwMode="auto">
          <a:xfrm>
            <a:off x="4754217" y="2120107"/>
            <a:ext cx="3978966" cy="3839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F1CDC214-E6AF-88C4-9793-C20F339532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5325" y="614362"/>
            <a:ext cx="7772400" cy="753269"/>
          </a:xfrm>
        </p:spPr>
        <p:txBody>
          <a:bodyPr>
            <a:noAutofit/>
          </a:bodyPr>
          <a:lstStyle/>
          <a:p>
            <a:r>
              <a:rPr lang="en-US" altLang="en-US" sz="4000" b="1" u="sng" noProof="1"/>
              <a:t>Conventional Earthing   </a:t>
            </a:r>
            <a:endParaRPr lang="en-IN" sz="4000" b="1" u="sng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9310937-D954-983E-CD24-DC8FC9D8B823}"/>
              </a:ext>
            </a:extLst>
          </p:cNvPr>
          <p:cNvSpPr txBox="1"/>
          <p:nvPr/>
        </p:nvSpPr>
        <p:spPr>
          <a:xfrm>
            <a:off x="410817" y="2120107"/>
            <a:ext cx="4207566" cy="16712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b="1" noProof="1">
                <a:solidFill>
                  <a:srgbClr val="222222"/>
                </a:solidFill>
                <a:latin typeface="+mn-lt"/>
              </a:rPr>
              <a:t>Rod Earthing</a:t>
            </a:r>
            <a:r>
              <a:rPr lang="en-US" noProof="1">
                <a:solidFill>
                  <a:srgbClr val="222222"/>
                </a:solidFill>
                <a:latin typeface="+mn-lt"/>
              </a:rPr>
              <a:t>:- Solid Rod of copper having dimension of 12.5 mm Dia, Solid Rod Of Dia 16 mm or steel hollow section of 25 mm GI Pipe of length not less than 3 m are vertically driven into the earth.</a:t>
            </a:r>
          </a:p>
        </p:txBody>
      </p:sp>
    </p:spTree>
    <p:extLst>
      <p:ext uri="{BB962C8B-B14F-4D97-AF65-F5344CB8AC3E}">
        <p14:creationId xmlns:p14="http://schemas.microsoft.com/office/powerpoint/2010/main" val="25640383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gray">
          <a:xfrm>
            <a:off x="323850" y="1555750"/>
            <a:ext cx="8515350" cy="376238"/>
          </a:xfrm>
          <a:prstGeom prst="rect">
            <a:avLst/>
          </a:prstGeom>
          <a:solidFill>
            <a:srgbClr val="4472C4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800" b="1" noProof="1">
                <a:solidFill>
                  <a:schemeClr val="bg1"/>
                </a:solidFill>
                <a:latin typeface="+mj-lt"/>
              </a:rPr>
              <a:t>Types of Conventional Earthing  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gray">
          <a:xfrm>
            <a:off x="323850" y="1931988"/>
            <a:ext cx="8515350" cy="4545012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285750" indent="-285750" algn="just"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b="1" noProof="1">
                <a:solidFill>
                  <a:srgbClr val="222222"/>
                </a:solidFill>
                <a:latin typeface="+mn-lt"/>
              </a:rPr>
              <a:t>Strip Earthing : </a:t>
            </a:r>
            <a:r>
              <a:rPr lang="en-US" noProof="1">
                <a:solidFill>
                  <a:srgbClr val="222222"/>
                </a:solidFill>
                <a:latin typeface="+mn-lt"/>
              </a:rPr>
              <a:t>A strip Electrod of cross section not less than 25 x 1.6 mm copper or 25 x 4 mm of GI or steel are buried horizontally into trenches of min depth of 0.5 m. The length of buried conductor shall not be less than 15 m. </a:t>
            </a:r>
            <a:endParaRPr lang="en-US" b="1" noProof="1">
              <a:solidFill>
                <a:srgbClr val="222222"/>
              </a:solidFill>
              <a:latin typeface="+mn-lt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59B6BBEE-5FAC-2A69-EF4F-928E718F0099}"/>
              </a:ext>
            </a:extLst>
          </p:cNvPr>
          <p:cNvSpPr txBox="1">
            <a:spLocks/>
          </p:cNvSpPr>
          <p:nvPr/>
        </p:nvSpPr>
        <p:spPr>
          <a:xfrm>
            <a:off x="695325" y="614362"/>
            <a:ext cx="7772400" cy="75326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68577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4000" b="1" u="sng" noProof="1"/>
              <a:t>Conventional Earthing   </a:t>
            </a:r>
            <a:endParaRPr lang="en-IN" sz="4000" b="1" u="sng" dirty="0"/>
          </a:p>
        </p:txBody>
      </p:sp>
    </p:spTree>
    <p:extLst>
      <p:ext uri="{BB962C8B-B14F-4D97-AF65-F5344CB8AC3E}">
        <p14:creationId xmlns:p14="http://schemas.microsoft.com/office/powerpoint/2010/main" val="39913238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538162"/>
            <a:ext cx="7772400" cy="829469"/>
          </a:xfrm>
        </p:spPr>
        <p:txBody>
          <a:bodyPr>
            <a:noAutofit/>
          </a:bodyPr>
          <a:lstStyle/>
          <a:p>
            <a:r>
              <a:rPr lang="en-US" altLang="en-US" sz="4000" b="1" u="sng" noProof="1"/>
              <a:t>Maintenance Free Earthing  </a:t>
            </a:r>
            <a:endParaRPr lang="en-IN" sz="4000" b="1" u="sng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gray">
          <a:xfrm>
            <a:off x="323850" y="1555750"/>
            <a:ext cx="8515350" cy="376238"/>
          </a:xfrm>
          <a:prstGeom prst="rect">
            <a:avLst/>
          </a:prstGeom>
          <a:solidFill>
            <a:srgbClr val="4472C4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800" b="1" noProof="1">
                <a:solidFill>
                  <a:schemeClr val="bg1"/>
                </a:solidFill>
                <a:latin typeface="+mj-lt"/>
              </a:rPr>
              <a:t>Why Maintenance Free Earthing  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gray">
          <a:xfrm>
            <a:off x="323850" y="1931988"/>
            <a:ext cx="8515350" cy="4545012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285750" indent="-285750" algn="just"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dirty="0">
                <a:latin typeface="+mn-lt"/>
              </a:rPr>
              <a:t>Maintenance free Earthing System is the best alternative of conventional ground rods as it requires lesser space and with few electrodes it can impart excellent resistance.</a:t>
            </a:r>
          </a:p>
          <a:p>
            <a:pPr marL="285750" indent="-285750" algn="just"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dirty="0">
                <a:latin typeface="+mn-lt"/>
              </a:rPr>
              <a:t>These systems help in creating a better electrical connection with earth, along with a large conductive surface</a:t>
            </a:r>
          </a:p>
          <a:p>
            <a:pPr marL="285750" indent="-285750" algn="just"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Have Maximum Conductivity as t</a:t>
            </a:r>
            <a:r>
              <a:rPr lang="en-US" dirty="0">
                <a:solidFill>
                  <a:srgbClr val="222222"/>
                </a:solidFill>
                <a:latin typeface="+mn-lt"/>
              </a:rPr>
              <a:t>he conductive compound creates a conductive zone, which provides the increased surface area for peak current dissipation and also get stable reference point. </a:t>
            </a:r>
            <a:endParaRPr lang="en-US" noProof="1">
              <a:latin typeface="+mn-lt"/>
            </a:endParaRPr>
          </a:p>
          <a:p>
            <a:pPr marL="285750" indent="-285750" algn="just"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Have Great Service Life as there is no need to pour water at regular Interval  </a:t>
            </a:r>
          </a:p>
          <a:p>
            <a:pPr marL="285750" indent="-285750" algn="just"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Have Optimimum Safety as they maintain stable &amp; consistent earth resistance around the year </a:t>
            </a:r>
          </a:p>
          <a:p>
            <a:pPr marL="285750" indent="-285750" algn="just"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And are more Economical </a:t>
            </a:r>
          </a:p>
        </p:txBody>
      </p:sp>
    </p:spTree>
    <p:extLst>
      <p:ext uri="{BB962C8B-B14F-4D97-AF65-F5344CB8AC3E}">
        <p14:creationId xmlns:p14="http://schemas.microsoft.com/office/powerpoint/2010/main" val="21892551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95325" y="762001"/>
            <a:ext cx="7772400" cy="1169988"/>
          </a:xfrm>
        </p:spPr>
        <p:txBody>
          <a:bodyPr>
            <a:noAutofit/>
          </a:bodyPr>
          <a:lstStyle/>
          <a:p>
            <a:r>
              <a:rPr lang="en-US" altLang="en-US" sz="4000" b="1" u="sng" noProof="1"/>
              <a:t>Maintenance Free Earthing  </a:t>
            </a:r>
            <a:br>
              <a:rPr lang="en-US" altLang="en-US" sz="4000" b="1" u="sng" noProof="1"/>
            </a:br>
            <a:endParaRPr lang="en-IN" sz="4000" b="1" u="sng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gray">
          <a:xfrm>
            <a:off x="323850" y="1555750"/>
            <a:ext cx="8515350" cy="376238"/>
          </a:xfrm>
          <a:prstGeom prst="rect">
            <a:avLst/>
          </a:prstGeom>
          <a:solidFill>
            <a:srgbClr val="4472C4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800" b="1" noProof="1">
                <a:solidFill>
                  <a:schemeClr val="bg1"/>
                </a:solidFill>
                <a:latin typeface="+mj-lt"/>
              </a:rPr>
              <a:t>Advantages of Maintenance Free Earthing  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gray">
          <a:xfrm>
            <a:off x="323850" y="1931988"/>
            <a:ext cx="8515350" cy="4545012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285750" indent="-285750" algn="just"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dirty="0">
                <a:latin typeface="+mn-lt"/>
              </a:rPr>
              <a:t>Neat &amp; Clean Installation</a:t>
            </a:r>
          </a:p>
          <a:p>
            <a:pPr marL="285750" indent="-285750" algn="just"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dirty="0">
                <a:latin typeface="+mn-lt"/>
              </a:rPr>
              <a:t>It is conveniently covered up which can be flagged showing the location of the Earthing</a:t>
            </a:r>
          </a:p>
          <a:p>
            <a:pPr marL="285750" indent="-285750" algn="just"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dirty="0">
                <a:latin typeface="+mn-lt"/>
              </a:rPr>
              <a:t>he pipe Earthing is a compact unit &amp; can be installed very near to the equipment</a:t>
            </a:r>
          </a:p>
          <a:p>
            <a:pPr marL="285750" indent="-285750" algn="just"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dirty="0">
                <a:latin typeface="+mn-lt"/>
              </a:rPr>
              <a:t>The closeness of the Earthing has a advantage of providing very low resistance value to the system which requires less length of the wire</a:t>
            </a:r>
            <a:endParaRPr lang="en-US" noProof="1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600189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gray">
          <a:xfrm>
            <a:off x="323850" y="1555750"/>
            <a:ext cx="8515350" cy="376238"/>
          </a:xfrm>
          <a:prstGeom prst="rect">
            <a:avLst/>
          </a:prstGeom>
          <a:solidFill>
            <a:srgbClr val="4472C4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800" b="1" noProof="1">
                <a:solidFill>
                  <a:schemeClr val="bg1"/>
                </a:solidFill>
                <a:latin typeface="+mj-lt"/>
              </a:rPr>
              <a:t>Why not Conventional Earthing  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gray">
          <a:xfrm>
            <a:off x="323850" y="1931988"/>
            <a:ext cx="8515350" cy="4545012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285750" indent="-285750" algn="just" eaLnBrk="1" hangingPunct="1">
              <a:lnSpc>
                <a:spcPct val="95000"/>
              </a:lnSpc>
              <a:spcAft>
                <a:spcPct val="1500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Use of water makes it bit outdated form of earthing due to alarming rate of water depletion in certain area.</a:t>
            </a:r>
          </a:p>
          <a:p>
            <a:pPr marL="285750" indent="-285750" algn="just" eaLnBrk="1" hangingPunct="1">
              <a:lnSpc>
                <a:spcPct val="95000"/>
              </a:lnSpc>
              <a:spcAft>
                <a:spcPct val="1500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Use of </a:t>
            </a:r>
            <a:r>
              <a:rPr lang="en-US" dirty="0">
                <a:latin typeface="+mn-lt"/>
              </a:rPr>
              <a:t>sodium Chloride (common salt) , soft coke &amp; charcoal.</a:t>
            </a:r>
          </a:p>
          <a:p>
            <a:pPr marL="285750" indent="-285750" algn="just" eaLnBrk="1" hangingPunct="1">
              <a:lnSpc>
                <a:spcPct val="95000"/>
              </a:lnSpc>
              <a:spcAft>
                <a:spcPct val="1500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US" dirty="0">
                <a:latin typeface="+mn-lt"/>
              </a:rPr>
              <a:t>Common Salt is soluble in water causing decay and doesn’t provide consistent ohmic value. </a:t>
            </a:r>
          </a:p>
          <a:p>
            <a:pPr marL="285750" indent="-285750" algn="just" eaLnBrk="1" hangingPunct="1">
              <a:lnSpc>
                <a:spcPct val="95000"/>
              </a:lnSpc>
              <a:spcAft>
                <a:spcPct val="1500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US" dirty="0">
                <a:latin typeface="+mn-lt"/>
              </a:rPr>
              <a:t>Soft coke &amp; charcoal tend to become ash due to heavy heat generated by heavy electric fault currents generated in the system</a:t>
            </a:r>
            <a:r>
              <a:rPr lang="en-US" noProof="1">
                <a:latin typeface="+mn-lt"/>
              </a:rPr>
              <a:t> </a:t>
            </a:r>
          </a:p>
          <a:p>
            <a:pPr marL="285750" indent="-285750" algn="just" eaLnBrk="1" hangingPunct="1">
              <a:lnSpc>
                <a:spcPct val="95000"/>
              </a:lnSpc>
              <a:spcAft>
                <a:spcPct val="1500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US" dirty="0">
                <a:latin typeface="+mn-lt"/>
              </a:rPr>
              <a:t>Natural rain fall will wash away the charcoal &amp; the soft coke from its main position thereby further deteriorating the functioning. </a:t>
            </a:r>
            <a:endParaRPr lang="en-US" noProof="1">
              <a:latin typeface="+mn-lt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2EE9DED8-CB6F-50A2-D2F9-D7C36E3C6C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5325" y="762001"/>
            <a:ext cx="7772400" cy="1169988"/>
          </a:xfrm>
        </p:spPr>
        <p:txBody>
          <a:bodyPr>
            <a:noAutofit/>
          </a:bodyPr>
          <a:lstStyle/>
          <a:p>
            <a:r>
              <a:rPr lang="en-US" altLang="en-US" sz="4000" b="1" u="sng" noProof="1"/>
              <a:t>Maintenance Free Earthing  </a:t>
            </a:r>
            <a:br>
              <a:rPr lang="en-US" altLang="en-US" sz="4000" b="1" u="sng" noProof="1"/>
            </a:br>
            <a:endParaRPr lang="en-IN" sz="4000" b="1" u="sng" dirty="0"/>
          </a:p>
        </p:txBody>
      </p:sp>
    </p:spTree>
    <p:extLst>
      <p:ext uri="{BB962C8B-B14F-4D97-AF65-F5344CB8AC3E}">
        <p14:creationId xmlns:p14="http://schemas.microsoft.com/office/powerpoint/2010/main" val="21810179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4">
            <a:extLst>
              <a:ext uri="{FF2B5EF4-FFF2-40B4-BE49-F238E27FC236}">
                <a16:creationId xmlns:a16="http://schemas.microsoft.com/office/drawing/2014/main" id="{CFE456BC-B5F6-53A3-400E-B01EAA0FA7E0}"/>
              </a:ext>
            </a:extLst>
          </p:cNvPr>
          <p:cNvSpPr>
            <a:spLocks noChangeArrowheads="1"/>
          </p:cNvSpPr>
          <p:nvPr/>
        </p:nvSpPr>
        <p:spPr bwMode="gray">
          <a:xfrm>
            <a:off x="643369" y="2062316"/>
            <a:ext cx="279156" cy="280255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/>
            <a:r>
              <a:rPr lang="en-US" altLang="en-US" b="1" noProof="1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6" name="Rectangle 65">
            <a:extLst>
              <a:ext uri="{FF2B5EF4-FFF2-40B4-BE49-F238E27FC236}">
                <a16:creationId xmlns:a16="http://schemas.microsoft.com/office/drawing/2014/main" id="{8FB5E8DF-76B9-D9E6-825E-298959CD2045}"/>
              </a:ext>
            </a:extLst>
          </p:cNvPr>
          <p:cNvSpPr>
            <a:spLocks noChangeArrowheads="1"/>
          </p:cNvSpPr>
          <p:nvPr/>
        </p:nvSpPr>
        <p:spPr bwMode="gray">
          <a:xfrm>
            <a:off x="1015656" y="2036844"/>
            <a:ext cx="6756744" cy="305727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rgbClr val="EAEAEA">
                  <a:gamma/>
                  <a:tint val="0"/>
                  <a:invGamma/>
                </a:srgbClr>
              </a:gs>
            </a:gsLst>
            <a:lin ang="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24615" tIns="24923" rIns="24923" bIns="24923" anchor="ctr"/>
          <a:lstStyle/>
          <a:p>
            <a:pPr eaLnBrk="1" hangingPunct="1">
              <a:spcAft>
                <a:spcPct val="20000"/>
              </a:spcAft>
            </a:pPr>
            <a:r>
              <a:rPr lang="en-US" altLang="en-US" sz="1800" noProof="1">
                <a:latin typeface="+mn-lt"/>
              </a:rPr>
              <a:t>Definition</a:t>
            </a:r>
          </a:p>
        </p:txBody>
      </p:sp>
      <p:sp>
        <p:nvSpPr>
          <p:cNvPr id="8" name="Rectangle 66">
            <a:extLst>
              <a:ext uri="{FF2B5EF4-FFF2-40B4-BE49-F238E27FC236}">
                <a16:creationId xmlns:a16="http://schemas.microsoft.com/office/drawing/2014/main" id="{CF1A204C-341E-1D15-1FFD-01E17DEEBA54}"/>
              </a:ext>
            </a:extLst>
          </p:cNvPr>
          <p:cNvSpPr>
            <a:spLocks noChangeArrowheads="1"/>
          </p:cNvSpPr>
          <p:nvPr/>
        </p:nvSpPr>
        <p:spPr bwMode="gray">
          <a:xfrm>
            <a:off x="650258" y="2485055"/>
            <a:ext cx="279156" cy="280255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/>
            <a:r>
              <a:rPr lang="en-US" altLang="en-US" b="1" noProof="1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9" name="Rectangle 67">
            <a:extLst>
              <a:ext uri="{FF2B5EF4-FFF2-40B4-BE49-F238E27FC236}">
                <a16:creationId xmlns:a16="http://schemas.microsoft.com/office/drawing/2014/main" id="{36C08432-A16F-D282-72DC-B131619BB97E}"/>
              </a:ext>
            </a:extLst>
          </p:cNvPr>
          <p:cNvSpPr>
            <a:spLocks noChangeArrowheads="1"/>
          </p:cNvSpPr>
          <p:nvPr/>
        </p:nvSpPr>
        <p:spPr bwMode="gray">
          <a:xfrm>
            <a:off x="1015656" y="2442583"/>
            <a:ext cx="6756744" cy="305727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rgbClr val="EAEAEA">
                  <a:gamma/>
                  <a:tint val="0"/>
                  <a:invGamma/>
                </a:srgbClr>
              </a:gs>
            </a:gsLst>
            <a:lin ang="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24615" tIns="24923" rIns="24923" bIns="24923" anchor="ctr"/>
          <a:lstStyle/>
          <a:p>
            <a:pPr>
              <a:spcAft>
                <a:spcPct val="20000"/>
              </a:spcAft>
            </a:pPr>
            <a:r>
              <a:rPr lang="en-US" altLang="en-US" sz="1800" noProof="1">
                <a:latin typeface="+mn-lt"/>
              </a:rPr>
              <a:t>Area of Application </a:t>
            </a:r>
          </a:p>
        </p:txBody>
      </p:sp>
      <p:pic>
        <p:nvPicPr>
          <p:cNvPr id="23" name="Picture 85">
            <a:extLst>
              <a:ext uri="{FF2B5EF4-FFF2-40B4-BE49-F238E27FC236}">
                <a16:creationId xmlns:a16="http://schemas.microsoft.com/office/drawing/2014/main" id="{0AECDB16-1DEC-A58A-9813-39F7603450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648576" y="2070010"/>
            <a:ext cx="253878" cy="12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4" name="Picture 86">
            <a:extLst>
              <a:ext uri="{FF2B5EF4-FFF2-40B4-BE49-F238E27FC236}">
                <a16:creationId xmlns:a16="http://schemas.microsoft.com/office/drawing/2014/main" id="{723DED4C-4F4B-B443-C228-8BF5BE6CF8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648576" y="2442584"/>
            <a:ext cx="253878" cy="1263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5" name="Picture 87">
            <a:extLst>
              <a:ext uri="{FF2B5EF4-FFF2-40B4-BE49-F238E27FC236}">
                <a16:creationId xmlns:a16="http://schemas.microsoft.com/office/drawing/2014/main" id="{D85D9CEA-416E-442D-B5CE-A5FE1187B0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648576" y="2823950"/>
            <a:ext cx="253878" cy="12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5" name="Rectangle 76">
            <a:extLst>
              <a:ext uri="{FF2B5EF4-FFF2-40B4-BE49-F238E27FC236}">
                <a16:creationId xmlns:a16="http://schemas.microsoft.com/office/drawing/2014/main" id="{39BCEF07-A67D-AA40-AB0B-93FBF894E5C4}"/>
              </a:ext>
            </a:extLst>
          </p:cNvPr>
          <p:cNvSpPr>
            <a:spLocks noChangeArrowheads="1"/>
          </p:cNvSpPr>
          <p:nvPr/>
        </p:nvSpPr>
        <p:spPr bwMode="gray">
          <a:xfrm>
            <a:off x="650258" y="3674677"/>
            <a:ext cx="279156" cy="280255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/>
            <a:r>
              <a:rPr lang="en-US" altLang="en-US" b="1" noProof="1">
                <a:solidFill>
                  <a:schemeClr val="bg1"/>
                </a:solidFill>
              </a:rPr>
              <a:t>5</a:t>
            </a:r>
          </a:p>
        </p:txBody>
      </p:sp>
      <p:sp>
        <p:nvSpPr>
          <p:cNvPr id="36" name="Rectangle 77">
            <a:extLst>
              <a:ext uri="{FF2B5EF4-FFF2-40B4-BE49-F238E27FC236}">
                <a16:creationId xmlns:a16="http://schemas.microsoft.com/office/drawing/2014/main" id="{96327E6F-A2EB-985C-B4D2-101A8C55F8ED}"/>
              </a:ext>
            </a:extLst>
          </p:cNvPr>
          <p:cNvSpPr>
            <a:spLocks noChangeArrowheads="1"/>
          </p:cNvSpPr>
          <p:nvPr/>
        </p:nvSpPr>
        <p:spPr bwMode="gray">
          <a:xfrm>
            <a:off x="1015656" y="3659798"/>
            <a:ext cx="6756744" cy="305726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rgbClr val="EAEAEA">
                  <a:gamma/>
                  <a:tint val="0"/>
                  <a:invGamma/>
                </a:srgbClr>
              </a:gs>
            </a:gsLst>
            <a:lin ang="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24615" tIns="24923" rIns="24923" bIns="24923" anchor="ctr"/>
          <a:lstStyle/>
          <a:p>
            <a:pPr>
              <a:spcAft>
                <a:spcPct val="20000"/>
              </a:spcAft>
            </a:pPr>
            <a:r>
              <a:rPr lang="en-US" altLang="en-US" sz="1800" noProof="1">
                <a:latin typeface="+mn-lt"/>
              </a:rPr>
              <a:t>Maintenance Free Earthing</a:t>
            </a:r>
          </a:p>
        </p:txBody>
      </p:sp>
      <p:pic>
        <p:nvPicPr>
          <p:cNvPr id="37" name="Picture 89">
            <a:extLst>
              <a:ext uri="{FF2B5EF4-FFF2-40B4-BE49-F238E27FC236}">
                <a16:creationId xmlns:a16="http://schemas.microsoft.com/office/drawing/2014/main" id="{3EC2178B-F18C-9BE4-D563-AE2D07663B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437077" y="3469669"/>
            <a:ext cx="253878" cy="12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2" name="Picture 85">
            <a:extLst>
              <a:ext uri="{FF2B5EF4-FFF2-40B4-BE49-F238E27FC236}">
                <a16:creationId xmlns:a16="http://schemas.microsoft.com/office/drawing/2014/main" id="{E9340D9C-3AC5-F367-F951-BE51FE5E38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656413" y="1687029"/>
            <a:ext cx="253878" cy="12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4" name="Rectangle 65">
            <a:extLst>
              <a:ext uri="{FF2B5EF4-FFF2-40B4-BE49-F238E27FC236}">
                <a16:creationId xmlns:a16="http://schemas.microsoft.com/office/drawing/2014/main" id="{DD667080-EE32-99B8-8CE6-E9AF9726AF19}"/>
              </a:ext>
            </a:extLst>
          </p:cNvPr>
          <p:cNvSpPr>
            <a:spLocks noChangeArrowheads="1"/>
          </p:cNvSpPr>
          <p:nvPr/>
        </p:nvSpPr>
        <p:spPr bwMode="gray">
          <a:xfrm>
            <a:off x="7893342" y="2056821"/>
            <a:ext cx="641058" cy="279156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rgbClr val="EAEAEA">
                  <a:gamma/>
                  <a:tint val="0"/>
                  <a:invGamma/>
                </a:srgbClr>
              </a:gs>
            </a:gsLst>
            <a:lin ang="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24615" tIns="24923" rIns="24923" bIns="24923" anchor="ctr"/>
          <a:lstStyle/>
          <a:p>
            <a:pPr>
              <a:spcAft>
                <a:spcPct val="20000"/>
              </a:spcAft>
            </a:pPr>
            <a:r>
              <a:rPr lang="en-US" altLang="en-US" sz="1200" noProof="1"/>
              <a:t>Page 3</a:t>
            </a:r>
          </a:p>
        </p:txBody>
      </p:sp>
      <p:sp>
        <p:nvSpPr>
          <p:cNvPr id="45" name="Rectangle 65">
            <a:extLst>
              <a:ext uri="{FF2B5EF4-FFF2-40B4-BE49-F238E27FC236}">
                <a16:creationId xmlns:a16="http://schemas.microsoft.com/office/drawing/2014/main" id="{74F7CB04-28DB-2338-037E-78D0F829F3EF}"/>
              </a:ext>
            </a:extLst>
          </p:cNvPr>
          <p:cNvSpPr>
            <a:spLocks noChangeArrowheads="1"/>
          </p:cNvSpPr>
          <p:nvPr/>
        </p:nvSpPr>
        <p:spPr bwMode="gray">
          <a:xfrm>
            <a:off x="7893342" y="2442584"/>
            <a:ext cx="641058" cy="279156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rgbClr val="EAEAEA">
                  <a:gamma/>
                  <a:tint val="0"/>
                  <a:invGamma/>
                </a:srgbClr>
              </a:gs>
            </a:gsLst>
            <a:lin ang="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24615" tIns="24923" rIns="24923" bIns="24923" anchor="ctr"/>
          <a:lstStyle/>
          <a:p>
            <a:pPr>
              <a:spcAft>
                <a:spcPct val="20000"/>
              </a:spcAft>
            </a:pPr>
            <a:r>
              <a:rPr lang="en-US" altLang="en-US" sz="1200" noProof="1"/>
              <a:t>Page  4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45E4E059-F076-FB65-4430-3840D50D01C6}"/>
              </a:ext>
            </a:extLst>
          </p:cNvPr>
          <p:cNvSpPr txBox="1">
            <a:spLocks noChangeArrowheads="1"/>
          </p:cNvSpPr>
          <p:nvPr/>
        </p:nvSpPr>
        <p:spPr>
          <a:xfrm>
            <a:off x="650258" y="1051572"/>
            <a:ext cx="7897913" cy="68262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68577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4000" b="1" u="sng" noProof="1"/>
              <a:t>CONTENTS  </a:t>
            </a:r>
          </a:p>
        </p:txBody>
      </p:sp>
      <p:sp>
        <p:nvSpPr>
          <p:cNvPr id="56" name="Rectangle 65">
            <a:extLst>
              <a:ext uri="{FF2B5EF4-FFF2-40B4-BE49-F238E27FC236}">
                <a16:creationId xmlns:a16="http://schemas.microsoft.com/office/drawing/2014/main" id="{0217DA12-138F-270A-9D85-F7078392C544}"/>
              </a:ext>
            </a:extLst>
          </p:cNvPr>
          <p:cNvSpPr>
            <a:spLocks noChangeArrowheads="1"/>
          </p:cNvSpPr>
          <p:nvPr/>
        </p:nvSpPr>
        <p:spPr bwMode="gray">
          <a:xfrm>
            <a:off x="7893342" y="3660897"/>
            <a:ext cx="641058" cy="279156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rgbClr val="EAEAEA">
                  <a:gamma/>
                  <a:tint val="0"/>
                  <a:invGamma/>
                </a:srgbClr>
              </a:gs>
            </a:gsLst>
            <a:lin ang="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24615" tIns="24923" rIns="24923" bIns="24923" anchor="ctr"/>
          <a:lstStyle/>
          <a:p>
            <a:pPr>
              <a:spcAft>
                <a:spcPct val="20000"/>
              </a:spcAft>
            </a:pPr>
            <a:r>
              <a:rPr lang="en-US" altLang="en-US" sz="1200" noProof="1"/>
              <a:t>Page 14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0544E15-4DC3-7125-B9B3-B89FB77C0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8F63A3B-78C7-47BE-AE5E-E10140E04643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3" name="Rectangle 77">
            <a:extLst>
              <a:ext uri="{FF2B5EF4-FFF2-40B4-BE49-F238E27FC236}">
                <a16:creationId xmlns:a16="http://schemas.microsoft.com/office/drawing/2014/main" id="{F4F0E5AC-E8FD-991F-04B4-425BD4E7D754}"/>
              </a:ext>
            </a:extLst>
          </p:cNvPr>
          <p:cNvSpPr>
            <a:spLocks noChangeArrowheads="1"/>
          </p:cNvSpPr>
          <p:nvPr/>
        </p:nvSpPr>
        <p:spPr bwMode="gray">
          <a:xfrm>
            <a:off x="1015656" y="3254060"/>
            <a:ext cx="6756744" cy="305726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rgbClr val="EAEAEA">
                  <a:gamma/>
                  <a:tint val="0"/>
                  <a:invGamma/>
                </a:srgbClr>
              </a:gs>
            </a:gsLst>
            <a:lin ang="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24615" tIns="24923" rIns="24923" bIns="24923" anchor="ctr"/>
          <a:lstStyle/>
          <a:p>
            <a:pPr>
              <a:spcAft>
                <a:spcPct val="20000"/>
              </a:spcAft>
            </a:pPr>
            <a:r>
              <a:rPr lang="en-US" altLang="en-US" sz="1800" noProof="1">
                <a:latin typeface="+mn-lt"/>
              </a:rPr>
              <a:t>Conventional Earthing  </a:t>
            </a:r>
          </a:p>
        </p:txBody>
      </p:sp>
      <p:sp>
        <p:nvSpPr>
          <p:cNvPr id="7" name="Rectangle 77">
            <a:extLst>
              <a:ext uri="{FF2B5EF4-FFF2-40B4-BE49-F238E27FC236}">
                <a16:creationId xmlns:a16="http://schemas.microsoft.com/office/drawing/2014/main" id="{BBDBE04D-A02A-6A4B-D35C-1EC83049D58B}"/>
              </a:ext>
            </a:extLst>
          </p:cNvPr>
          <p:cNvSpPr>
            <a:spLocks noChangeArrowheads="1"/>
          </p:cNvSpPr>
          <p:nvPr/>
        </p:nvSpPr>
        <p:spPr bwMode="gray">
          <a:xfrm>
            <a:off x="1015656" y="2848322"/>
            <a:ext cx="6756744" cy="305726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rgbClr val="EAEAEA">
                  <a:gamma/>
                  <a:tint val="0"/>
                  <a:invGamma/>
                </a:srgbClr>
              </a:gs>
            </a:gsLst>
            <a:lin ang="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24615" tIns="24923" rIns="24923" bIns="24923" anchor="ctr"/>
          <a:lstStyle/>
          <a:p>
            <a:pPr>
              <a:spcAft>
                <a:spcPct val="20000"/>
              </a:spcAft>
            </a:pPr>
            <a:r>
              <a:rPr lang="en-US" altLang="en-US" sz="1800" noProof="1">
                <a:latin typeface="+mn-lt"/>
              </a:rPr>
              <a:t>Purpose &amp; Objective </a:t>
            </a:r>
          </a:p>
        </p:txBody>
      </p:sp>
      <p:sp>
        <p:nvSpPr>
          <p:cNvPr id="10" name="Rectangle 76">
            <a:extLst>
              <a:ext uri="{FF2B5EF4-FFF2-40B4-BE49-F238E27FC236}">
                <a16:creationId xmlns:a16="http://schemas.microsoft.com/office/drawing/2014/main" id="{1F7D1D76-FA06-85CC-D8E2-6645E6C8F59C}"/>
              </a:ext>
            </a:extLst>
          </p:cNvPr>
          <p:cNvSpPr>
            <a:spLocks noChangeArrowheads="1"/>
          </p:cNvSpPr>
          <p:nvPr/>
        </p:nvSpPr>
        <p:spPr bwMode="gray">
          <a:xfrm>
            <a:off x="650258" y="3266795"/>
            <a:ext cx="279156" cy="280255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/>
            <a:r>
              <a:rPr lang="en-US" altLang="en-US" b="1" noProof="1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11" name="Rectangle 76">
            <a:extLst>
              <a:ext uri="{FF2B5EF4-FFF2-40B4-BE49-F238E27FC236}">
                <a16:creationId xmlns:a16="http://schemas.microsoft.com/office/drawing/2014/main" id="{F09483CF-0760-A054-B5D4-2E29BF48499F}"/>
              </a:ext>
            </a:extLst>
          </p:cNvPr>
          <p:cNvSpPr>
            <a:spLocks noChangeArrowheads="1"/>
          </p:cNvSpPr>
          <p:nvPr/>
        </p:nvSpPr>
        <p:spPr bwMode="gray">
          <a:xfrm>
            <a:off x="650258" y="2854402"/>
            <a:ext cx="279156" cy="280255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/>
            <a:r>
              <a:rPr lang="en-US" altLang="en-US" b="1" noProof="1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13" name="Rectangle 76">
            <a:extLst>
              <a:ext uri="{FF2B5EF4-FFF2-40B4-BE49-F238E27FC236}">
                <a16:creationId xmlns:a16="http://schemas.microsoft.com/office/drawing/2014/main" id="{0475392A-B815-EA08-7EFC-A8B6FDC5A077}"/>
              </a:ext>
            </a:extLst>
          </p:cNvPr>
          <p:cNvSpPr>
            <a:spLocks noChangeArrowheads="1"/>
          </p:cNvSpPr>
          <p:nvPr/>
        </p:nvSpPr>
        <p:spPr bwMode="gray">
          <a:xfrm>
            <a:off x="650258" y="4079102"/>
            <a:ext cx="279156" cy="280255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/>
            <a:r>
              <a:rPr lang="en-US" altLang="en-US" b="1" noProof="1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16" name="Rectangle 65">
            <a:extLst>
              <a:ext uri="{FF2B5EF4-FFF2-40B4-BE49-F238E27FC236}">
                <a16:creationId xmlns:a16="http://schemas.microsoft.com/office/drawing/2014/main" id="{51E870EF-160B-62B3-FDA3-B12E042A2DCC}"/>
              </a:ext>
            </a:extLst>
          </p:cNvPr>
          <p:cNvSpPr>
            <a:spLocks noChangeArrowheads="1"/>
          </p:cNvSpPr>
          <p:nvPr/>
        </p:nvSpPr>
        <p:spPr bwMode="gray">
          <a:xfrm>
            <a:off x="7893342" y="3266795"/>
            <a:ext cx="641058" cy="279156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rgbClr val="EAEAEA">
                  <a:gamma/>
                  <a:tint val="0"/>
                  <a:invGamma/>
                </a:srgbClr>
              </a:gs>
            </a:gsLst>
            <a:lin ang="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24615" tIns="24923" rIns="24923" bIns="24923" anchor="ctr"/>
          <a:lstStyle/>
          <a:p>
            <a:pPr>
              <a:spcAft>
                <a:spcPct val="20000"/>
              </a:spcAft>
            </a:pPr>
            <a:r>
              <a:rPr lang="en-US" altLang="en-US" sz="1200" noProof="1"/>
              <a:t>Page 9</a:t>
            </a:r>
          </a:p>
        </p:txBody>
      </p:sp>
      <p:sp>
        <p:nvSpPr>
          <p:cNvPr id="17" name="Rectangle 65">
            <a:extLst>
              <a:ext uri="{FF2B5EF4-FFF2-40B4-BE49-F238E27FC236}">
                <a16:creationId xmlns:a16="http://schemas.microsoft.com/office/drawing/2014/main" id="{F3D92F99-405A-9DC7-10A0-0F530E193344}"/>
              </a:ext>
            </a:extLst>
          </p:cNvPr>
          <p:cNvSpPr>
            <a:spLocks noChangeArrowheads="1"/>
          </p:cNvSpPr>
          <p:nvPr/>
        </p:nvSpPr>
        <p:spPr bwMode="gray">
          <a:xfrm>
            <a:off x="7907113" y="2860359"/>
            <a:ext cx="641058" cy="279156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rgbClr val="EAEAEA">
                  <a:gamma/>
                  <a:tint val="0"/>
                  <a:invGamma/>
                </a:srgbClr>
              </a:gs>
            </a:gsLst>
            <a:lin ang="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24615" tIns="24923" rIns="24923" bIns="24923" anchor="ctr"/>
          <a:lstStyle/>
          <a:p>
            <a:pPr>
              <a:spcAft>
                <a:spcPct val="20000"/>
              </a:spcAft>
            </a:pPr>
            <a:r>
              <a:rPr lang="en-US" altLang="en-US" sz="1200" noProof="1"/>
              <a:t>Page 5</a:t>
            </a:r>
          </a:p>
        </p:txBody>
      </p:sp>
      <p:sp>
        <p:nvSpPr>
          <p:cNvPr id="20" name="Rectangle 77">
            <a:extLst>
              <a:ext uri="{FF2B5EF4-FFF2-40B4-BE49-F238E27FC236}">
                <a16:creationId xmlns:a16="http://schemas.microsoft.com/office/drawing/2014/main" id="{8493F095-C219-2A71-AD0C-638F2BD68F8C}"/>
              </a:ext>
            </a:extLst>
          </p:cNvPr>
          <p:cNvSpPr>
            <a:spLocks noChangeArrowheads="1"/>
          </p:cNvSpPr>
          <p:nvPr/>
        </p:nvSpPr>
        <p:spPr bwMode="gray">
          <a:xfrm>
            <a:off x="1015656" y="4069677"/>
            <a:ext cx="6756744" cy="305726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rgbClr val="EAEAEA">
                  <a:gamma/>
                  <a:tint val="0"/>
                  <a:invGamma/>
                </a:srgbClr>
              </a:gs>
            </a:gsLst>
            <a:lin ang="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24615" tIns="24923" rIns="24923" bIns="24923" anchor="ctr"/>
          <a:lstStyle/>
          <a:p>
            <a:pPr>
              <a:spcAft>
                <a:spcPct val="20000"/>
              </a:spcAft>
            </a:pPr>
            <a:r>
              <a:rPr lang="en-US" altLang="en-US" noProof="1"/>
              <a:t>About PMG Engineering</a:t>
            </a:r>
          </a:p>
        </p:txBody>
      </p:sp>
      <p:sp>
        <p:nvSpPr>
          <p:cNvPr id="29" name="Rectangle 65">
            <a:extLst>
              <a:ext uri="{FF2B5EF4-FFF2-40B4-BE49-F238E27FC236}">
                <a16:creationId xmlns:a16="http://schemas.microsoft.com/office/drawing/2014/main" id="{B241E14F-2D6F-93EE-1AE4-6D8055B12276}"/>
              </a:ext>
            </a:extLst>
          </p:cNvPr>
          <p:cNvSpPr>
            <a:spLocks noChangeArrowheads="1"/>
          </p:cNvSpPr>
          <p:nvPr/>
        </p:nvSpPr>
        <p:spPr bwMode="gray">
          <a:xfrm>
            <a:off x="7893342" y="4064586"/>
            <a:ext cx="641058" cy="279156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rgbClr val="EAEAEA">
                  <a:gamma/>
                  <a:tint val="0"/>
                  <a:invGamma/>
                </a:srgbClr>
              </a:gs>
            </a:gsLst>
            <a:lin ang="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24615" tIns="24923" rIns="24923" bIns="24923" anchor="ctr"/>
          <a:lstStyle/>
          <a:p>
            <a:pPr algn="ctr">
              <a:spcAft>
                <a:spcPct val="20000"/>
              </a:spcAft>
            </a:pPr>
            <a:r>
              <a:rPr lang="en-US" altLang="en-US" sz="1200" noProof="1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29455031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685799"/>
            <a:ext cx="7772400" cy="762001"/>
          </a:xfrm>
        </p:spPr>
        <p:txBody>
          <a:bodyPr>
            <a:noAutofit/>
          </a:bodyPr>
          <a:lstStyle/>
          <a:p>
            <a:r>
              <a:rPr lang="en-IN" sz="4000" b="1" u="sng" dirty="0"/>
              <a:t>Definition 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gray">
          <a:xfrm>
            <a:off x="323850" y="1555750"/>
            <a:ext cx="8515350" cy="376238"/>
          </a:xfrm>
          <a:prstGeom prst="rect">
            <a:avLst/>
          </a:prstGeom>
          <a:solidFill>
            <a:srgbClr val="4472C4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800" b="1" noProof="1">
                <a:solidFill>
                  <a:schemeClr val="bg1"/>
                </a:solidFill>
                <a:latin typeface="+mj-lt"/>
              </a:rPr>
              <a:t>Electrical Earthing 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gray">
          <a:xfrm>
            <a:off x="323850" y="1931988"/>
            <a:ext cx="8515350" cy="4545012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000000"/>
                </a:solidFill>
                <a:latin typeface="+mn-lt"/>
              </a:rPr>
              <a:t>Process of transferring the immediate discharge of the electrical energy directly to the earth by the help of the low resistance wire.</a:t>
            </a:r>
          </a:p>
          <a:p>
            <a:pPr algn="just"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000000"/>
                </a:solidFill>
                <a:latin typeface="+mn-lt"/>
              </a:rPr>
              <a:t>Done by connecting the non-current carrying part of the equipment or neutral of supply system to the ground</a:t>
            </a:r>
          </a:p>
          <a:p>
            <a:pPr algn="just"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000000"/>
                </a:solidFill>
                <a:latin typeface="+mn-lt"/>
              </a:rPr>
              <a:t>Protects the system and equipment from damage.</a:t>
            </a:r>
            <a:endParaRPr lang="en-US" dirty="0">
              <a:latin typeface="+mn-lt"/>
            </a:endParaRPr>
          </a:p>
          <a:p>
            <a:pPr marL="0" indent="0" algn="just" eaLnBrk="1" hangingPunct="1">
              <a:lnSpc>
                <a:spcPct val="95000"/>
              </a:lnSpc>
              <a:spcAft>
                <a:spcPct val="15000"/>
              </a:spcAft>
            </a:pPr>
            <a:endParaRPr lang="en-US" noProof="1">
              <a:latin typeface="+mn-lt"/>
            </a:endParaRPr>
          </a:p>
        </p:txBody>
      </p:sp>
      <p:pic>
        <p:nvPicPr>
          <p:cNvPr id="8" name="Picture 4" descr="https://circuitglobe.com/wp-content/uploads/2016/07/elctrical-earthing-1-compresso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504304"/>
            <a:ext cx="4038600" cy="2752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electrical-earthing-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7437" y="3486107"/>
            <a:ext cx="3962400" cy="2752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9752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1"/>
            <a:ext cx="7772400" cy="838200"/>
          </a:xfrm>
        </p:spPr>
        <p:txBody>
          <a:bodyPr>
            <a:normAutofit/>
          </a:bodyPr>
          <a:lstStyle/>
          <a:p>
            <a:r>
              <a:rPr lang="en-IN" sz="4000" b="1" u="sng" dirty="0"/>
              <a:t>AREA OF APPLICATION 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gray">
          <a:xfrm>
            <a:off x="323850" y="1555750"/>
            <a:ext cx="8515350" cy="376238"/>
          </a:xfrm>
          <a:prstGeom prst="rect">
            <a:avLst/>
          </a:prstGeom>
          <a:solidFill>
            <a:srgbClr val="4472C4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800" b="1" noProof="1">
                <a:solidFill>
                  <a:schemeClr val="bg1"/>
                </a:solidFill>
                <a:latin typeface="+mj-lt"/>
              </a:rPr>
              <a:t>Industries 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gray">
          <a:xfrm>
            <a:off x="323850" y="1931988"/>
            <a:ext cx="8515350" cy="4545012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000000"/>
                </a:solidFill>
                <a:latin typeface="+mn-lt"/>
              </a:rPr>
              <a:t>Telecommunication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000000"/>
                </a:solidFill>
                <a:latin typeface="+mn-lt"/>
              </a:rPr>
              <a:t>Transmission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000000"/>
                </a:solidFill>
                <a:latin typeface="+mn-lt"/>
              </a:rPr>
              <a:t>Substations &amp; Power Generations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000000"/>
                </a:solidFill>
                <a:latin typeface="+mn-lt"/>
              </a:rPr>
              <a:t>Transformer Neutral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000000"/>
                </a:solidFill>
                <a:latin typeface="+mn-lt"/>
              </a:rPr>
              <a:t>Lighting Arrestor Earthing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000000"/>
                </a:solidFill>
                <a:latin typeface="+mn-lt"/>
              </a:rPr>
              <a:t>Equipment Body Earthing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000000"/>
                </a:solidFill>
                <a:latin typeface="+mn-lt"/>
              </a:rPr>
              <a:t>Water Treatment Plants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000000"/>
                </a:solidFill>
                <a:latin typeface="+mn-lt"/>
              </a:rPr>
              <a:t>Heavy Industries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000000"/>
                </a:solidFill>
                <a:latin typeface="+mn-lt"/>
              </a:rPr>
              <a:t>College, Hospital, Banks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000000"/>
                </a:solidFill>
                <a:latin typeface="+mn-lt"/>
              </a:rPr>
              <a:t>Residential Building</a:t>
            </a:r>
            <a:endParaRPr lang="en-US" dirty="0">
              <a:latin typeface="+mn-lt"/>
            </a:endParaRP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endParaRPr lang="en-US" noProof="1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575397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95325" y="609600"/>
            <a:ext cx="7772400" cy="685800"/>
          </a:xfrm>
        </p:spPr>
        <p:txBody>
          <a:bodyPr>
            <a:normAutofit/>
          </a:bodyPr>
          <a:lstStyle/>
          <a:p>
            <a:r>
              <a:rPr lang="en-IN" sz="4000" b="1" u="sng" dirty="0"/>
              <a:t>Purpose &amp; Objective 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gray">
          <a:xfrm>
            <a:off x="323850" y="1555750"/>
            <a:ext cx="8515350" cy="376238"/>
          </a:xfrm>
          <a:prstGeom prst="rect">
            <a:avLst/>
          </a:prstGeom>
          <a:solidFill>
            <a:srgbClr val="4472C4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800" b="1" noProof="1">
                <a:solidFill>
                  <a:schemeClr val="bg1"/>
                </a:solidFill>
                <a:latin typeface="+mj-lt"/>
              </a:rPr>
              <a:t>Earthing Helps by 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gray">
          <a:xfrm>
            <a:off x="334086" y="1931988"/>
            <a:ext cx="8515350" cy="4545012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000000"/>
                </a:solidFill>
                <a:latin typeface="+mn-lt"/>
              </a:rPr>
              <a:t>Providing an alternative path for the fault current to flow so that it will not endanger the user.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000000"/>
                </a:solidFill>
                <a:latin typeface="+mn-lt"/>
              </a:rPr>
              <a:t>Ensuring that exposed conductive parts do not reach dangerous potential.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000000"/>
                </a:solidFill>
                <a:latin typeface="+mn-lt"/>
              </a:rPr>
              <a:t>Maintaining the voltage at any part of an electrical system at a known value so as to prevent over current or excessive voltage on the appliances or equipment.</a:t>
            </a:r>
          </a:p>
          <a:p>
            <a:pPr algn="just"/>
            <a:endParaRPr lang="en-US" dirty="0">
              <a:solidFill>
                <a:srgbClr val="000000"/>
              </a:solidFill>
              <a:latin typeface="+mn-lt"/>
            </a:endParaRPr>
          </a:p>
          <a:p>
            <a:pPr algn="just"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endParaRPr lang="en-US" noProof="1">
              <a:latin typeface="+mn-lt"/>
            </a:endParaRPr>
          </a:p>
        </p:txBody>
      </p:sp>
      <p:pic>
        <p:nvPicPr>
          <p:cNvPr id="1026" name="Picture 2" descr="Image result for Conventional earthing wikipedi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5036" y="4165997"/>
            <a:ext cx="4724400" cy="22725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18796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95325" y="685801"/>
            <a:ext cx="7772400" cy="640850"/>
          </a:xfrm>
        </p:spPr>
        <p:txBody>
          <a:bodyPr>
            <a:normAutofit/>
          </a:bodyPr>
          <a:lstStyle/>
          <a:p>
            <a:r>
              <a:rPr lang="en-IN" sz="4000" b="1" u="sng" dirty="0"/>
              <a:t>Purpose &amp; Objective 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gray">
          <a:xfrm>
            <a:off x="323850" y="1555750"/>
            <a:ext cx="8515350" cy="376238"/>
          </a:xfrm>
          <a:prstGeom prst="rect">
            <a:avLst/>
          </a:prstGeom>
          <a:solidFill>
            <a:srgbClr val="4472C4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800" b="1" noProof="1">
                <a:solidFill>
                  <a:schemeClr val="bg1"/>
                </a:solidFill>
                <a:latin typeface="+mj-lt"/>
              </a:rPr>
              <a:t>Parameter of Earthing 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gray">
          <a:xfrm>
            <a:off x="323850" y="1931988"/>
            <a:ext cx="8515350" cy="4545012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000000"/>
                </a:solidFill>
                <a:latin typeface="+mn-lt"/>
              </a:rPr>
              <a:t>Must be of low electrical resistance</a:t>
            </a:r>
          </a:p>
          <a:p>
            <a:pPr algn="just"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000000"/>
                </a:solidFill>
                <a:latin typeface="+mn-lt"/>
              </a:rPr>
              <a:t>Must be good corrosion resistance</a:t>
            </a:r>
            <a:endParaRPr lang="en-US" dirty="0">
              <a:latin typeface="+mn-lt"/>
            </a:endParaRPr>
          </a:p>
          <a:p>
            <a:pPr algn="just"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000000"/>
                </a:solidFill>
                <a:latin typeface="+mn-lt"/>
              </a:rPr>
              <a:t>Must be able to dissipate high fault current repeatedly</a:t>
            </a:r>
          </a:p>
          <a:p>
            <a:pPr algn="just"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000000"/>
                </a:solidFill>
                <a:latin typeface="+mn-lt"/>
              </a:rPr>
              <a:t>Earthing Compound - Bentonite and </a:t>
            </a:r>
            <a:r>
              <a:rPr lang="en-US" dirty="0" err="1">
                <a:solidFill>
                  <a:srgbClr val="000000"/>
                </a:solidFill>
                <a:latin typeface="+mn-lt"/>
              </a:rPr>
              <a:t>Marconite</a:t>
            </a:r>
            <a:r>
              <a:rPr lang="en-US" dirty="0">
                <a:solidFill>
                  <a:srgbClr val="000000"/>
                </a:solidFill>
                <a:latin typeface="+mn-lt"/>
              </a:rPr>
              <a:t>. Bentonite is a moisture retaining clay used as an earth electrode back-fill to help lower soil resistivity</a:t>
            </a:r>
          </a:p>
          <a:p>
            <a:pPr algn="just"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endParaRPr lang="en-US" noProof="1">
              <a:solidFill>
                <a:srgbClr val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156962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95325" y="609601"/>
            <a:ext cx="7772400" cy="762000"/>
          </a:xfrm>
        </p:spPr>
        <p:txBody>
          <a:bodyPr>
            <a:normAutofit/>
          </a:bodyPr>
          <a:lstStyle/>
          <a:p>
            <a:r>
              <a:rPr lang="en-IN" sz="4000" b="1" u="sng" dirty="0"/>
              <a:t>Purpose &amp; Objective </a:t>
            </a:r>
            <a:endParaRPr lang="en-IN" sz="40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gray">
          <a:xfrm>
            <a:off x="323850" y="1505572"/>
            <a:ext cx="8515350" cy="376238"/>
          </a:xfrm>
          <a:prstGeom prst="rect">
            <a:avLst/>
          </a:prstGeom>
          <a:solidFill>
            <a:srgbClr val="4472C4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800" b="1" noProof="1">
                <a:solidFill>
                  <a:schemeClr val="bg1"/>
                </a:solidFill>
                <a:latin typeface="+mj-lt"/>
              </a:rPr>
              <a:t>Purpose of Earthing 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gray">
          <a:xfrm>
            <a:off x="323850" y="1905000"/>
            <a:ext cx="8515350" cy="4545012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000000"/>
                </a:solidFill>
                <a:latin typeface="+mn-lt"/>
              </a:rPr>
              <a:t>To save human life from danger of electrical shock or death by blowing a fuse i.e. to provide an alternative path for the fault current to flow so that it will not endanger the user.</a:t>
            </a:r>
          </a:p>
          <a:p>
            <a:pPr algn="just"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000000"/>
                </a:solidFill>
                <a:latin typeface="+mn-lt"/>
              </a:rPr>
              <a:t> To protect buildings, machinery &amp; appliance under fault conditions i.e. to ensure that all exposed conductive parts do not reach a dangerous potential.</a:t>
            </a:r>
          </a:p>
          <a:p>
            <a:pPr algn="just"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000000"/>
                </a:solidFill>
                <a:latin typeface="+mn-lt"/>
              </a:rPr>
              <a:t>To provide stable platform for operation of sensitive electronic equipment i.e. to maintain the voltage at any part of an electrical system at a known value so as to prevent over current or excessive voltage on the appliances or equipment</a:t>
            </a:r>
            <a:endParaRPr lang="en-US" dirty="0">
              <a:latin typeface="+mn-lt"/>
            </a:endParaRPr>
          </a:p>
          <a:p>
            <a:pPr algn="just"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000000"/>
                </a:solidFill>
                <a:latin typeface="+mn-lt"/>
              </a:rPr>
              <a:t>To provide protection against static electricity from friction.</a:t>
            </a:r>
            <a:endParaRPr lang="en-US" dirty="0">
              <a:latin typeface="+mn-lt"/>
            </a:endParaRPr>
          </a:p>
          <a:p>
            <a:pPr marL="0" indent="0" algn="just" eaLnBrk="1" hangingPunct="1">
              <a:lnSpc>
                <a:spcPct val="95000"/>
              </a:lnSpc>
              <a:spcAft>
                <a:spcPct val="15000"/>
              </a:spcAft>
            </a:pPr>
            <a:endParaRPr lang="en-US" noProof="1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908497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95325" y="609601"/>
            <a:ext cx="7772400" cy="685800"/>
          </a:xfrm>
        </p:spPr>
        <p:txBody>
          <a:bodyPr>
            <a:normAutofit/>
          </a:bodyPr>
          <a:lstStyle/>
          <a:p>
            <a:r>
              <a:rPr lang="en-IN" sz="4000" b="1" u="sng" dirty="0"/>
              <a:t>Purpose &amp; Objective </a:t>
            </a:r>
            <a:endParaRPr lang="en-IN" sz="40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gray">
          <a:xfrm>
            <a:off x="337102" y="1547743"/>
            <a:ext cx="8515350" cy="376238"/>
          </a:xfrm>
          <a:prstGeom prst="rect">
            <a:avLst/>
          </a:prstGeom>
          <a:solidFill>
            <a:srgbClr val="4472C4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800" b="1" noProof="1">
                <a:solidFill>
                  <a:schemeClr val="bg1"/>
                </a:solidFill>
                <a:latin typeface="+mj-lt"/>
              </a:rPr>
              <a:t>Values for Earthing  Resistance 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gray">
          <a:xfrm>
            <a:off x="323850" y="1931988"/>
            <a:ext cx="8515350" cy="4545012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 eaLnBrk="1" hangingPunct="1">
              <a:lnSpc>
                <a:spcPct val="95000"/>
              </a:lnSpc>
              <a:spcAft>
                <a:spcPct val="15000"/>
              </a:spcAft>
            </a:pP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4100892"/>
              </p:ext>
            </p:extLst>
          </p:nvPr>
        </p:nvGraphicFramePr>
        <p:xfrm>
          <a:off x="695325" y="2163966"/>
          <a:ext cx="7543800" cy="3599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8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12921">
                <a:tc>
                  <a:txBody>
                    <a:bodyPr/>
                    <a:lstStyle/>
                    <a:p>
                      <a:r>
                        <a:rPr lang="en-US" sz="1800" dirty="0"/>
                        <a:t>Equipment to be earthed </a:t>
                      </a:r>
                      <a:endParaRPr lang="en-US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Max.</a:t>
                      </a:r>
                      <a:r>
                        <a:rPr lang="en-US" sz="1800" baseline="0" dirty="0"/>
                        <a:t> v</a:t>
                      </a:r>
                      <a:r>
                        <a:rPr lang="en-US" sz="1800" dirty="0"/>
                        <a:t>alue</a:t>
                      </a:r>
                      <a:r>
                        <a:rPr lang="en-US" sz="1800" baseline="0" dirty="0"/>
                        <a:t> of earth resistance to be achieved (in ohm)</a:t>
                      </a:r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4513">
                <a:tc>
                  <a:txBody>
                    <a:bodyPr/>
                    <a:lstStyle/>
                    <a:p>
                      <a:r>
                        <a:rPr lang="en-US" sz="1800" dirty="0"/>
                        <a:t>Large</a:t>
                      </a:r>
                      <a:r>
                        <a:rPr lang="en-US" sz="1800" baseline="0" dirty="0"/>
                        <a:t> Power Stations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0.5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4513">
                <a:tc>
                  <a:txBody>
                    <a:bodyPr/>
                    <a:lstStyle/>
                    <a:p>
                      <a:r>
                        <a:rPr lang="en-US" sz="1800" dirty="0"/>
                        <a:t>Major Substations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1.0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65504250"/>
                  </a:ext>
                </a:extLst>
              </a:tr>
              <a:tr h="464513">
                <a:tc>
                  <a:txBody>
                    <a:bodyPr/>
                    <a:lstStyle/>
                    <a:p>
                      <a:r>
                        <a:rPr lang="en-US" sz="1800" dirty="0"/>
                        <a:t>Small</a:t>
                      </a:r>
                      <a:r>
                        <a:rPr lang="en-US" sz="1800" baseline="0" dirty="0"/>
                        <a:t> substations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2.0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04751016"/>
                  </a:ext>
                </a:extLst>
              </a:tr>
              <a:tr h="464513">
                <a:tc>
                  <a:txBody>
                    <a:bodyPr/>
                    <a:lstStyle/>
                    <a:p>
                      <a:r>
                        <a:rPr lang="en-US" sz="1800" dirty="0"/>
                        <a:t>Factories</a:t>
                      </a:r>
                      <a:r>
                        <a:rPr lang="en-US" sz="1800" baseline="0" dirty="0"/>
                        <a:t> Substations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1.0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39361270"/>
                  </a:ext>
                </a:extLst>
              </a:tr>
              <a:tr h="464513">
                <a:tc>
                  <a:txBody>
                    <a:bodyPr/>
                    <a:lstStyle/>
                    <a:p>
                      <a:r>
                        <a:rPr lang="en-US" sz="1800" dirty="0"/>
                        <a:t>Lattice</a:t>
                      </a:r>
                      <a:r>
                        <a:rPr lang="en-US" sz="1800" baseline="0" dirty="0"/>
                        <a:t> Steel Tower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3.0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4513">
                <a:tc>
                  <a:txBody>
                    <a:bodyPr/>
                    <a:lstStyle/>
                    <a:p>
                      <a:r>
                        <a:rPr lang="en-US" sz="1800" dirty="0"/>
                        <a:t>Industrial Machine and Equipment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0.5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67279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95325" y="614362"/>
            <a:ext cx="7772400" cy="753269"/>
          </a:xfrm>
        </p:spPr>
        <p:txBody>
          <a:bodyPr>
            <a:noAutofit/>
          </a:bodyPr>
          <a:lstStyle/>
          <a:p>
            <a:r>
              <a:rPr lang="en-US" altLang="en-US" sz="4000" b="1" u="sng" noProof="1"/>
              <a:t>Conventional Earthing   </a:t>
            </a:r>
            <a:endParaRPr lang="en-IN" sz="4000" b="1" u="sng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gray">
          <a:xfrm>
            <a:off x="323850" y="1555750"/>
            <a:ext cx="8515350" cy="376238"/>
          </a:xfrm>
          <a:prstGeom prst="rect">
            <a:avLst/>
          </a:prstGeom>
          <a:solidFill>
            <a:srgbClr val="4472C4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800" b="1" noProof="1">
                <a:solidFill>
                  <a:schemeClr val="bg1"/>
                </a:solidFill>
                <a:latin typeface="+mj-lt"/>
              </a:rPr>
              <a:t>Why Conventional Earthing  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gray">
          <a:xfrm>
            <a:off x="323850" y="1931988"/>
            <a:ext cx="8515350" cy="4545012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bg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285750" indent="-285750" algn="just"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dirty="0">
                <a:latin typeface="+mn-lt"/>
              </a:rPr>
              <a:t>The Conventional system of Earthing calls for digging of a large pit into which a GI pipe or a copper plate is positioned in the middle layers of charcoal and salt.</a:t>
            </a:r>
          </a:p>
          <a:p>
            <a:pPr marL="285750" indent="-285750" algn="just"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dirty="0">
                <a:latin typeface="+mn-lt"/>
              </a:rPr>
              <a:t>It requires maintenance and pouring of water at regular interval. </a:t>
            </a:r>
          </a:p>
          <a:p>
            <a:pPr marL="285750" indent="-285750" algn="just"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dirty="0">
                <a:latin typeface="+mn-lt"/>
              </a:rPr>
              <a:t> Conventional Earthing uses a copper plate or GI plate buried at the bottom of pit</a:t>
            </a:r>
          </a:p>
          <a:p>
            <a:pPr marL="285750" indent="-285750" algn="just"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dirty="0">
                <a:latin typeface="+mn-lt"/>
              </a:rPr>
              <a:t>Optimum conductivity</a:t>
            </a:r>
          </a:p>
          <a:p>
            <a:pPr marL="285750" indent="-285750" algn="just"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dirty="0">
                <a:latin typeface="+mn-lt"/>
              </a:rPr>
              <a:t>Proper galvanization</a:t>
            </a:r>
          </a:p>
          <a:p>
            <a:pPr marL="285750" indent="-285750" algn="just"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dirty="0">
                <a:latin typeface="+mn-lt"/>
              </a:rPr>
              <a:t>Conventional Earthing has ability to tolerate high current</a:t>
            </a:r>
          </a:p>
          <a:p>
            <a:pPr marL="0" indent="0" algn="just" eaLnBrk="1" hangingPunct="1">
              <a:lnSpc>
                <a:spcPct val="95000"/>
              </a:lnSpc>
              <a:spcAft>
                <a:spcPct val="15000"/>
              </a:spcAft>
            </a:pPr>
            <a:endParaRPr lang="en-US" noProof="1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0362243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Image" ma:contentTypeID="0x0101009148F5A04DDD49CBA7127AADA5FB792B00AADE34325A8B49CDA8BB4DB53328F21400CB1185A5A6DA634F89857E7C01440748" ma:contentTypeVersion="1" ma:contentTypeDescription="Upload an image." ma:contentTypeScope="" ma:versionID="89928a2722378c5a305ce3eb8532539f">
  <xsd:schema xmlns:xsd="http://www.w3.org/2001/XMLSchema" xmlns:xs="http://www.w3.org/2001/XMLSchema" xmlns:p="http://schemas.microsoft.com/office/2006/metadata/properties" xmlns:ns1="http://schemas.microsoft.com/sharepoint/v3" xmlns:ns2="B6023AA3-3CEE-413F-91F8-322A2644F388" xmlns:ns3="http://schemas.microsoft.com/sharepoint/v3/fields" xmlns:ns4="0f0eb950-47b7-49a7-b2b9-b0c411c9c3b8" targetNamespace="http://schemas.microsoft.com/office/2006/metadata/properties" ma:root="true" ma:fieldsID="415cc3288ccbe700ad9137c8513b77d6" ns1:_="" ns2:_="" ns3:_="" ns4:_="">
    <xsd:import namespace="http://schemas.microsoft.com/sharepoint/v3"/>
    <xsd:import namespace="B6023AA3-3CEE-413F-91F8-322A2644F388"/>
    <xsd:import namespace="http://schemas.microsoft.com/sharepoint/v3/fields"/>
    <xsd:import namespace="0f0eb950-47b7-49a7-b2b9-b0c411c9c3b8"/>
    <xsd:element name="properties">
      <xsd:complexType>
        <xsd:sequence>
          <xsd:element name="documentManagement">
            <xsd:complexType>
              <xsd:all>
                <xsd:element ref="ns1:FileRef" minOccurs="0"/>
                <xsd:element ref="ns1:File_x0020_Type" minOccurs="0"/>
                <xsd:element ref="ns1:HTML_x0020_File_x0020_Type" minOccurs="0"/>
                <xsd:element ref="ns1:FSObjType" minOccurs="0"/>
                <xsd:element ref="ns2:ThumbnailExists" minOccurs="0"/>
                <xsd:element ref="ns2:PreviewExists" minOccurs="0"/>
                <xsd:element ref="ns2:ImageWidth" minOccurs="0"/>
                <xsd:element ref="ns2:ImageHeight" minOccurs="0"/>
                <xsd:element ref="ns2:ImageCreateDate" minOccurs="0"/>
                <xsd:element ref="ns3:wic_System_Copyright" minOccurs="0"/>
                <xsd:element ref="ns4:_dlc_DocId" minOccurs="0"/>
                <xsd:element ref="ns4:_dlc_DocIdUrl" minOccurs="0"/>
                <xsd:element ref="ns4:_dlc_DocIdPersistId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FileRef" ma:index="8" nillable="true" ma:displayName="URL Path" ma:hidden="true" ma:list="Docs" ma:internalName="FileRef" ma:readOnly="true" ma:showField="FullUrl">
      <xsd:simpleType>
        <xsd:restriction base="dms:Lookup"/>
      </xsd:simpleType>
    </xsd:element>
    <xsd:element name="File_x0020_Type" ma:index="9" nillable="true" ma:displayName="File Type" ma:hidden="true" ma:internalName="File_x0020_Type" ma:readOnly="true">
      <xsd:simpleType>
        <xsd:restriction base="dms:Text"/>
      </xsd:simpleType>
    </xsd:element>
    <xsd:element name="HTML_x0020_File_x0020_Type" ma:index="10" nillable="true" ma:displayName="HTML File Type" ma:hidden="true" ma:internalName="HTML_x0020_File_x0020_Type" ma:readOnly="true">
      <xsd:simpleType>
        <xsd:restriction base="dms:Text"/>
      </xsd:simpleType>
    </xsd:element>
    <xsd:element name="FSObjType" ma:index="11" nillable="true" ma:displayName="Item Type" ma:hidden="true" ma:list="Docs" ma:internalName="FSObjType" ma:readOnly="true" ma:showField="FSType">
      <xsd:simpleType>
        <xsd:restriction base="dms:Lookup"/>
      </xsd:simpleType>
    </xsd:element>
    <xsd:element name="PublishingStartDate" ma:index="30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31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023AA3-3CEE-413F-91F8-322A2644F388" elementFormDefault="qualified">
    <xsd:import namespace="http://schemas.microsoft.com/office/2006/documentManagement/types"/>
    <xsd:import namespace="http://schemas.microsoft.com/office/infopath/2007/PartnerControls"/>
    <xsd:element name="ThumbnailExists" ma:index="18" nillable="true" ma:displayName="Thumbnail Exists" ma:default="FALSE" ma:hidden="true" ma:internalName="ThumbnailExists" ma:readOnly="true">
      <xsd:simpleType>
        <xsd:restriction base="dms:Boolean"/>
      </xsd:simpleType>
    </xsd:element>
    <xsd:element name="PreviewExists" ma:index="19" nillable="true" ma:displayName="Preview Exists" ma:default="FALSE" ma:hidden="true" ma:internalName="PreviewExists" ma:readOnly="true">
      <xsd:simpleType>
        <xsd:restriction base="dms:Boolean"/>
      </xsd:simpleType>
    </xsd:element>
    <xsd:element name="ImageWidth" ma:index="20" nillable="true" ma:displayName="Width" ma:internalName="ImageWidth" ma:readOnly="true">
      <xsd:simpleType>
        <xsd:restriction base="dms:Unknown"/>
      </xsd:simpleType>
    </xsd:element>
    <xsd:element name="ImageHeight" ma:index="22" nillable="true" ma:displayName="Height" ma:internalName="ImageHeight" ma:readOnly="true">
      <xsd:simpleType>
        <xsd:restriction base="dms:Unknown"/>
      </xsd:simpleType>
    </xsd:element>
    <xsd:element name="ImageCreateDate" ma:index="25" nillable="true" ma:displayName="Date Picture Taken" ma:format="DateTime" ma:hidden="true" ma:internalName="ImageCreate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wic_System_Copyright" ma:index="26" nillable="true" ma:displayName="Copyright" ma:internalName="wic_System_Copyright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0eb950-47b7-49a7-b2b9-b0c411c9c3b8" elementFormDefault="qualified">
    <xsd:import namespace="http://schemas.microsoft.com/office/2006/documentManagement/types"/>
    <xsd:import namespace="http://schemas.microsoft.com/office/infopath/2007/PartnerControls"/>
    <xsd:element name="_dlc_DocId" ma:index="27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28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9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24" ma:displayName="Author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 ma:index="23" ma:displayName="Comments"/>
        <xsd:element name="keywords" minOccurs="0" maxOccurs="1" type="xsd:string" ma:index="14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ImageCreateDate xmlns="B6023AA3-3CEE-413F-91F8-322A2644F388" xsi:nil="true"/>
    <wic_System_Copyright xmlns="http://schemas.microsoft.com/sharepoint/v3/fields" xsi:nil="true"/>
    <_dlc_DocId xmlns="0f0eb950-47b7-49a7-b2b9-b0c411c9c3b8">VJPUPS4RKR3C-4-97</_dlc_DocId>
    <_dlc_DocIdUrl xmlns="0f0eb950-47b7-49a7-b2b9-b0c411c9c3b8">
      <Url>http://thenest-aoa-in.nestle.com/_layouts/DocIdRedir.aspx?ID=VJPUPS4RKR3C-4-97</Url>
      <Description>VJPUPS4RKR3C-4-97</Description>
    </_dlc_DocIdUrl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C728180-122B-4C3C-A2BE-33F0F38364F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B6023AA3-3CEE-413F-91F8-322A2644F388"/>
    <ds:schemaRef ds:uri="http://schemas.microsoft.com/sharepoint/v3/fields"/>
    <ds:schemaRef ds:uri="0f0eb950-47b7-49a7-b2b9-b0c411c9c3b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76FB07F-DD47-4C62-89FB-E79CBDA66930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6F0180CB-08B1-436B-9799-0C76022FBD6C}">
  <ds:schemaRefs>
    <ds:schemaRef ds:uri="http://schemas.microsoft.com/office/2006/metadata/properties"/>
    <ds:schemaRef ds:uri="B6023AA3-3CEE-413F-91F8-322A2644F388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purl.org/dc/elements/1.1/"/>
    <ds:schemaRef ds:uri="http://purl.org/dc/dcmitype/"/>
    <ds:schemaRef ds:uri="http://schemas.microsoft.com/office/2006/documentManagement/types"/>
    <ds:schemaRef ds:uri="http://schemas.microsoft.com/sharepoint/v3/fields"/>
    <ds:schemaRef ds:uri="0f0eb950-47b7-49a7-b2b9-b0c411c9c3b8"/>
    <ds:schemaRef ds:uri="http://schemas.microsoft.com/sharepoint/v3"/>
    <ds:schemaRef ds:uri="http://www.w3.org/XML/1998/namespace"/>
  </ds:schemaRefs>
</ds:datastoreItem>
</file>

<file path=customXml/itemProps4.xml><?xml version="1.0" encoding="utf-8"?>
<ds:datastoreItem xmlns:ds="http://schemas.openxmlformats.org/officeDocument/2006/customXml" ds:itemID="{184455A5-5B1F-42D7-89F4-4C018F6FE88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pmg</Template>
  <TotalTime>1013</TotalTime>
  <Words>1009</Words>
  <Application>Microsoft Office PowerPoint</Application>
  <PresentationFormat>On-screen Show (4:3)</PresentationFormat>
  <Paragraphs>113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Wingdings</vt:lpstr>
      <vt:lpstr>1_Office Theme</vt:lpstr>
      <vt:lpstr>PowerPoint Presentation</vt:lpstr>
      <vt:lpstr>PowerPoint Presentation</vt:lpstr>
      <vt:lpstr>Definition </vt:lpstr>
      <vt:lpstr>AREA OF APPLICATION </vt:lpstr>
      <vt:lpstr>Purpose &amp; Objective </vt:lpstr>
      <vt:lpstr>Purpose &amp; Objective </vt:lpstr>
      <vt:lpstr>Purpose &amp; Objective </vt:lpstr>
      <vt:lpstr>Purpose &amp; Objective </vt:lpstr>
      <vt:lpstr>Conventional Earthing   </vt:lpstr>
      <vt:lpstr>Conventional Earthing   </vt:lpstr>
      <vt:lpstr>Conventional Earthing   </vt:lpstr>
      <vt:lpstr>Conventional Earthing   </vt:lpstr>
      <vt:lpstr>PowerPoint Presentation</vt:lpstr>
      <vt:lpstr>Maintenance Free Earthing  </vt:lpstr>
      <vt:lpstr>Maintenance Free Earthing   </vt:lpstr>
      <vt:lpstr>Maintenance Free Earthing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HTST PASTEURIZATION</dc:title>
  <dc:creator>PMG-54</dc:creator>
  <cp:lastModifiedBy>abhinav pandey</cp:lastModifiedBy>
  <cp:revision>134</cp:revision>
  <cp:lastPrinted>2014-11-21T06:58:07Z</cp:lastPrinted>
  <dcterms:created xsi:type="dcterms:W3CDTF">2017-06-28T10:31:32Z</dcterms:created>
  <dcterms:modified xsi:type="dcterms:W3CDTF">2025-04-15T13:08:54Z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0x0101009148F5A04DDD49CBA7127AADA5FB792B00AADE34325A8B49CDA8BB4DB53328F21400CB1185A5A6DA634F89857E7C01440748</vt:lpwstr>
  </property>
  <property fmtid="{D5CDD505-2E9C-101B-9397-08002B2CF9AE}" pid="3" name="_dlc_DocIdItemGuid">
    <vt:lpwstr>69089008-09ec-4558-8149-065431535be3</vt:lpwstr>
  </property>
</Properties>
</file>