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5"/>
  </p:sldMasterIdLst>
  <p:notesMasterIdLst>
    <p:notesMasterId r:id="rId15"/>
  </p:notesMasterIdLst>
  <p:sldIdLst>
    <p:sldId id="256" r:id="rId6"/>
    <p:sldId id="329" r:id="rId7"/>
    <p:sldId id="287" r:id="rId8"/>
    <p:sldId id="288" r:id="rId9"/>
    <p:sldId id="289" r:id="rId10"/>
    <p:sldId id="290" r:id="rId11"/>
    <p:sldId id="291" r:id="rId12"/>
    <p:sldId id="292" r:id="rId13"/>
    <p:sldId id="293" r:id="rId1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5462E2-F543-4B30-B078-C63253CE8CBB}" type="slidenum">
              <a:rPr lang="en-US" smtClean="0"/>
              <a:t>1</a:t>
            </a:fld>
            <a:endParaRPr lang="en-US" dirty="0"/>
          </a:p>
        </p:txBody>
      </p:sp>
    </p:spTree>
    <p:extLst>
      <p:ext uri="{BB962C8B-B14F-4D97-AF65-F5344CB8AC3E}">
        <p14:creationId xmlns:p14="http://schemas.microsoft.com/office/powerpoint/2010/main" val="273453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19082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137017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993498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098724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828146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6049074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905619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53B87B96-779F-4F0E-BA1B-5018BDF87CE7}"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891996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D7946E14-7895-4028-8DCC-D394BB8619D8}"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220655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06651334-1BA8-4B2D-9130-ACB2483E65F2}"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3764639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48504581-C192-4754-BC77-21AAB05DDA1C}"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2565032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B9BC1373-013A-4278-8DCE-6BAA9C873BF2}"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320613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783BCDDF-313F-4836-BB63-E363A062AF80}"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25758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749CA2EB-AC55-4F71-82FE-C03E8788918C}"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274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BD948196-31ED-4243-9701-6D53C46BA542}"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15230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75EC7A67-A764-47FC-8FD0-485076C9962E}"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145912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F508AB10-B0DA-4F69-81D5-76BE85B8390D}"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1876333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1D15C0D4-F8C8-4909-9B3A-1622CAFE38CB}"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22098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347164B3-71B0-4D61-96C3-639C53322E67}"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5886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F997937-4495-4047-9333-FF67731331C0}"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B1693B3D-8AA7-3B98-9C5A-B741BF785C89}"/>
              </a:ext>
            </a:extLst>
          </p:cNvPr>
          <p:cNvSpPr/>
          <p:nvPr userDrawn="1"/>
        </p:nvSpPr>
        <p:spPr>
          <a:xfrm>
            <a:off x="0" y="656621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World-Class Food Factories</a:t>
            </a:r>
          </a:p>
        </p:txBody>
      </p:sp>
    </p:spTree>
    <p:extLst>
      <p:ext uri="{BB962C8B-B14F-4D97-AF65-F5344CB8AC3E}">
        <p14:creationId xmlns:p14="http://schemas.microsoft.com/office/powerpoint/2010/main" val="3476870931"/>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 id="2147483766"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www.guitarlessonworld.com/wp-content/uploads/2015/12/harmonics-678x38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982" y="2209800"/>
            <a:ext cx="7897912" cy="35052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7B35B823-78A6-4AA4-A0F1-2DC210CA05EA}" type="slidenum">
              <a:rPr lang="en-US" smtClean="0"/>
              <a:pPr/>
              <a:t>1</a:t>
            </a:fld>
            <a:endParaRPr lang="en-US" dirty="0"/>
          </a:p>
        </p:txBody>
      </p:sp>
      <p:sp>
        <p:nvSpPr>
          <p:cNvPr id="3" name="Rectangle 2">
            <a:extLst>
              <a:ext uri="{FF2B5EF4-FFF2-40B4-BE49-F238E27FC236}">
                <a16:creationId xmlns:a16="http://schemas.microsoft.com/office/drawing/2014/main" id="{B1A3519D-672F-74A0-7D86-336BEA688929}"/>
              </a:ext>
            </a:extLst>
          </p:cNvPr>
          <p:cNvSpPr txBox="1">
            <a:spLocks noChangeArrowheads="1"/>
          </p:cNvSpPr>
          <p:nvPr/>
        </p:nvSpPr>
        <p:spPr>
          <a:xfrm>
            <a:off x="661982" y="1371600"/>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noProof="1"/>
              <a:t>Harmonics </a:t>
            </a:r>
          </a:p>
        </p:txBody>
      </p:sp>
    </p:spTree>
    <p:extLst>
      <p:ext uri="{BB962C8B-B14F-4D97-AF65-F5344CB8AC3E}">
        <p14:creationId xmlns:p14="http://schemas.microsoft.com/office/powerpoint/2010/main" val="1211487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Introduction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Other factors</a:t>
            </a:r>
            <a:endParaRPr lang="en-IN" altLang="en-US" sz="1800" noProof="1">
              <a:latin typeface="+mn-lt"/>
            </a:endParaRP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Standards - Harmonic current limits</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Page  9</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Alert symptoms</a:t>
            </a:r>
            <a:endParaRPr lang="en-IN" altLang="en-US" sz="1800" noProof="1">
              <a:latin typeface="+mn-lt"/>
            </a:endParaRP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Problems cause by harmonics</a:t>
            </a:r>
            <a:endParaRPr lang="en-IN" altLang="en-US" sz="1800" noProof="1">
              <a:latin typeface="+mn-lt"/>
            </a:endParaRP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47523"/>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8</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6</a:t>
            </a:r>
          </a:p>
        </p:txBody>
      </p:sp>
      <p:sp>
        <p:nvSpPr>
          <p:cNvPr id="12" name="Rectangle 77">
            <a:extLst>
              <a:ext uri="{FF2B5EF4-FFF2-40B4-BE49-F238E27FC236}">
                <a16:creationId xmlns:a16="http://schemas.microsoft.com/office/drawing/2014/main" id="{D81D272F-D34B-10F0-46D5-74E777B9E697}"/>
              </a:ext>
            </a:extLst>
          </p:cNvPr>
          <p:cNvSpPr>
            <a:spLocks noChangeArrowheads="1"/>
          </p:cNvSpPr>
          <p:nvPr/>
        </p:nvSpPr>
        <p:spPr bwMode="gray">
          <a:xfrm>
            <a:off x="1015656" y="4053393"/>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13" name="Rectangle 65">
            <a:extLst>
              <a:ext uri="{FF2B5EF4-FFF2-40B4-BE49-F238E27FC236}">
                <a16:creationId xmlns:a16="http://schemas.microsoft.com/office/drawing/2014/main" id="{68681732-F4C2-A700-E502-1E528F5ACF57}"/>
              </a:ext>
            </a:extLst>
          </p:cNvPr>
          <p:cNvSpPr>
            <a:spLocks noChangeArrowheads="1"/>
          </p:cNvSpPr>
          <p:nvPr/>
        </p:nvSpPr>
        <p:spPr bwMode="gray">
          <a:xfrm>
            <a:off x="7907113" y="4053393"/>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14" name="Rectangle 76">
            <a:extLst>
              <a:ext uri="{FF2B5EF4-FFF2-40B4-BE49-F238E27FC236}">
                <a16:creationId xmlns:a16="http://schemas.microsoft.com/office/drawing/2014/main" id="{91238151-1084-B0A1-C6D9-3B2A8A91A290}"/>
              </a:ext>
            </a:extLst>
          </p:cNvPr>
          <p:cNvSpPr>
            <a:spLocks noChangeArrowheads="1"/>
          </p:cNvSpPr>
          <p:nvPr/>
        </p:nvSpPr>
        <p:spPr bwMode="gray">
          <a:xfrm>
            <a:off x="661062" y="4038580"/>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3400" y="685800"/>
            <a:ext cx="8001000" cy="762000"/>
          </a:xfrm>
        </p:spPr>
        <p:txBody>
          <a:bodyPr>
            <a:normAutofit/>
          </a:bodyPr>
          <a:lstStyle/>
          <a:p>
            <a:pPr lvl="0" algn="ctr" fontAlgn="base">
              <a:lnSpc>
                <a:spcPct val="90000"/>
              </a:lnSpc>
              <a:spcAft>
                <a:spcPct val="0"/>
              </a:spcAft>
              <a:defRPr/>
            </a:pPr>
            <a:r>
              <a:rPr lang="en-US" sz="4000" b="1" u="sng" kern="0" noProof="1">
                <a:cs typeface="Arial"/>
              </a:rPr>
              <a:t>Introduction</a:t>
            </a:r>
            <a:endParaRPr lang="en-US" sz="6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3</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r>
              <a:rPr lang="en-US" sz="2800" b="1" dirty="0">
                <a:solidFill>
                  <a:schemeClr val="bg1"/>
                </a:solidFill>
                <a:latin typeface="+mj-lt"/>
              </a:rPr>
              <a:t>Harmonics definition</a:t>
            </a:r>
            <a:endParaRPr lang="en-US" sz="2800" b="1" noProof="1">
              <a:solidFill>
                <a:schemeClr val="bg1"/>
              </a:solidFill>
              <a:latin typeface="+mj-lt"/>
            </a:endParaRPr>
          </a:p>
        </p:txBody>
      </p:sp>
      <p:sp>
        <p:nvSpPr>
          <p:cNvPr id="13" name="Rectangle 5"/>
          <p:cNvSpPr>
            <a:spLocks noChangeArrowheads="1"/>
          </p:cNvSpPr>
          <p:nvPr/>
        </p:nvSpPr>
        <p:spPr bwMode="gray">
          <a:xfrm>
            <a:off x="323850" y="1931988"/>
            <a:ext cx="8515350"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ea typeface="Times New Roman" panose="02020603050405020304" pitchFamily="18" charset="0"/>
              </a:rPr>
              <a:t> Harmonics are deviations from the sinusoidal fundamental ac line voltage and current. </a:t>
            </a:r>
          </a:p>
          <a:p>
            <a:pPr algn="just">
              <a:buClr>
                <a:srgbClr val="0070C0"/>
              </a:buClr>
            </a:pPr>
            <a:r>
              <a:rPr lang="en-US" dirty="0">
                <a:latin typeface="+mn-lt"/>
                <a:ea typeface="Times New Roman" panose="02020603050405020304" pitchFamily="18" charset="0"/>
              </a:rPr>
              <a:t>For example, if we consider an electrical power which operates at a frequency of 60 hertz, a harmonic frequency is an integer multiple of this fundamental frequency. So, in a 60-hertz system, the second harmonic would be 120-hertz, the third would be 180-hertz, and so on (similarly, it would be for a 50hz system with harmonic frequencies on 100hz, 150hz, 200hz etc.). </a:t>
            </a:r>
          </a:p>
          <a:p>
            <a:pPr algn="just">
              <a:buClr>
                <a:srgbClr val="0070C0"/>
              </a:buClr>
            </a:pPr>
            <a:r>
              <a:rPr lang="en-US" dirty="0">
                <a:solidFill>
                  <a:srgbClr val="000000"/>
                </a:solidFill>
                <a:latin typeface="+mn-lt"/>
                <a:ea typeface="Times New Roman" panose="02020603050405020304" pitchFamily="18" charset="0"/>
              </a:rPr>
              <a:t>we usually specify these orders by their harmonic number or multiple of the fundamental frequency. for example, a harmonic with a frequency of 180 hz is known as the third harmonic (60x3 = 180). in this case, for every cycle of the fundamental waveform, there are three complete cycles of the harmonic waveforms. </a:t>
            </a:r>
          </a:p>
          <a:p>
            <a:pPr algn="just">
              <a:buClr>
                <a:srgbClr val="0070C0"/>
              </a:buClr>
            </a:pPr>
            <a:r>
              <a:rPr lang="en-US" dirty="0">
                <a:solidFill>
                  <a:srgbClr val="000000"/>
                </a:solidFill>
                <a:latin typeface="+mn-lt"/>
                <a:ea typeface="Times New Roman" panose="02020603050405020304" pitchFamily="18" charset="0"/>
              </a:rPr>
              <a:t>The even multiples of the fundamental frequency are known as even-order harmonics while the odd multiples are known as the odd-order harmonics.</a:t>
            </a:r>
          </a:p>
        </p:txBody>
      </p:sp>
    </p:spTree>
    <p:extLst>
      <p:ext uri="{BB962C8B-B14F-4D97-AF65-F5344CB8AC3E}">
        <p14:creationId xmlns:p14="http://schemas.microsoft.com/office/powerpoint/2010/main" val="40846325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3400" y="685799"/>
            <a:ext cx="8001000" cy="704531"/>
          </a:xfrm>
        </p:spPr>
        <p:txBody>
          <a:bodyPr>
            <a:normAutofit/>
          </a:bodyPr>
          <a:lstStyle/>
          <a:p>
            <a:pPr lvl="0" algn="ctr" fontAlgn="base">
              <a:lnSpc>
                <a:spcPct val="90000"/>
              </a:lnSpc>
              <a:spcAft>
                <a:spcPct val="0"/>
              </a:spcAft>
              <a:defRPr/>
            </a:pPr>
            <a:r>
              <a:rPr lang="en-US" sz="4000" u="sng" kern="0" noProof="1">
                <a:latin typeface="+mn-lt"/>
                <a:cs typeface="Arial"/>
              </a:rPr>
              <a:t>Introduction</a:t>
            </a:r>
            <a:endParaRPr lang="en-US" sz="6000" u="sng" kern="0" noProof="1">
              <a:latin typeface="+mn-lt"/>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4</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r>
              <a:rPr lang="en-US" sz="2800" b="1" dirty="0">
                <a:solidFill>
                  <a:schemeClr val="bg1"/>
                </a:solidFill>
                <a:latin typeface="+mj-lt"/>
              </a:rPr>
              <a:t>Harmonics definition</a:t>
            </a:r>
            <a:endParaRPr lang="en-US" sz="2800" b="1" noProof="1">
              <a:solidFill>
                <a:schemeClr val="bg1"/>
              </a:solidFill>
              <a:latin typeface="+mj-lt"/>
            </a:endParaRPr>
          </a:p>
        </p:txBody>
      </p:sp>
      <p:sp>
        <p:nvSpPr>
          <p:cNvPr id="13" name="Rectangle 5"/>
          <p:cNvSpPr>
            <a:spLocks noChangeArrowheads="1"/>
          </p:cNvSpPr>
          <p:nvPr/>
        </p:nvSpPr>
        <p:spPr bwMode="gray">
          <a:xfrm>
            <a:off x="323850" y="1931988"/>
            <a:ext cx="8515350" cy="44688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ea typeface="Times New Roman" panose="02020603050405020304" pitchFamily="18" charset="0"/>
              </a:rPr>
              <a:t> The addition of any harmonics to the sinusoidal fundamental current or voltage will create distortion. The greater the amplitudes of the harmonics present, the greater the distortion in the electrical waveform. Very simply, whenever a voltage or current does not look like a perfect sinusoidal waveform, it contains harmonics. </a:t>
            </a:r>
          </a:p>
          <a:p>
            <a:pPr algn="just">
              <a:buClr>
                <a:srgbClr val="0070C0"/>
              </a:buClr>
            </a:pPr>
            <a:r>
              <a:rPr lang="en-US" dirty="0">
                <a:latin typeface="+mn-lt"/>
                <a:ea typeface="Times New Roman" panose="02020603050405020304" pitchFamily="18" charset="0"/>
              </a:rPr>
              <a:t>Compared to DC motor drives, AC motor drives cause very few problems. However, poorly designed applications can result in power line voltage distortions, as shown in the flat-topped waves on the figure below. </a:t>
            </a:r>
            <a:endParaRPr lang="en-IN" dirty="0">
              <a:latin typeface="+mn-lt"/>
              <a:ea typeface="Times New Roman" panose="02020603050405020304" pitchFamily="18" charset="0"/>
            </a:endParaRPr>
          </a:p>
          <a:p>
            <a:pPr algn="just"/>
            <a:endParaRPr lang="en-IN" dirty="0">
              <a:latin typeface="Times New Roman" panose="02020603050405020304" pitchFamily="18" charset="0"/>
              <a:ea typeface="Times New Roman" panose="02020603050405020304" pitchFamily="18" charset="0"/>
            </a:endParaRPr>
          </a:p>
        </p:txBody>
      </p:sp>
      <p:pic>
        <p:nvPicPr>
          <p:cNvPr id="1026" name="Picture 2" descr="Handling Harmonics With AC Drives | ACHR News">
            <a:extLst>
              <a:ext uri="{FF2B5EF4-FFF2-40B4-BE49-F238E27FC236}">
                <a16:creationId xmlns:a16="http://schemas.microsoft.com/office/drawing/2014/main" id="{34C4E3DA-751F-5CD4-5CAD-A56311985F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0725" y="4038600"/>
            <a:ext cx="5162550" cy="190500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C2F87C6D-63CC-98BA-349B-19AFE360A492}"/>
              </a:ext>
            </a:extLst>
          </p:cNvPr>
          <p:cNvSpPr txBox="1"/>
          <p:nvPr/>
        </p:nvSpPr>
        <p:spPr>
          <a:xfrm>
            <a:off x="2569991" y="5987535"/>
            <a:ext cx="4038600" cy="369332"/>
          </a:xfrm>
          <a:prstGeom prst="rect">
            <a:avLst/>
          </a:prstGeom>
          <a:noFill/>
        </p:spPr>
        <p:txBody>
          <a:bodyPr wrap="square" rtlCol="0">
            <a:spAutoFit/>
          </a:bodyPr>
          <a:lstStyle/>
          <a:p>
            <a:pPr algn="ctr"/>
            <a:r>
              <a:rPr lang="en-US" b="1" u="sng" dirty="0"/>
              <a:t>Several flat topping of voltage waveform</a:t>
            </a:r>
            <a:endParaRPr lang="en-IN" b="1" u="sng" dirty="0"/>
          </a:p>
        </p:txBody>
      </p:sp>
    </p:spTree>
    <p:extLst>
      <p:ext uri="{BB962C8B-B14F-4D97-AF65-F5344CB8AC3E}">
        <p14:creationId xmlns:p14="http://schemas.microsoft.com/office/powerpoint/2010/main" val="251070624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3400" y="685800"/>
            <a:ext cx="8001000" cy="764856"/>
          </a:xfrm>
        </p:spPr>
        <p:txBody>
          <a:bodyPr>
            <a:normAutofit/>
          </a:bodyPr>
          <a:lstStyle/>
          <a:p>
            <a:pPr lvl="0" algn="ctr" fontAlgn="base">
              <a:lnSpc>
                <a:spcPct val="90000"/>
              </a:lnSpc>
              <a:spcAft>
                <a:spcPct val="0"/>
              </a:spcAft>
              <a:defRPr/>
            </a:pPr>
            <a:r>
              <a:rPr lang="en-US" sz="4000" u="sng" dirty="0">
                <a:latin typeface="+mn-lt"/>
              </a:rPr>
              <a:t>Other factors</a:t>
            </a:r>
            <a:endParaRPr lang="en-US" sz="6000" u="sng" kern="0" noProof="1">
              <a:latin typeface="+mn-lt"/>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5</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endParaRPr lang="en-US" noProof="1">
              <a:solidFill>
                <a:schemeClr val="bg1"/>
              </a:solidFill>
            </a:endParaRPr>
          </a:p>
        </p:txBody>
      </p:sp>
      <p:sp>
        <p:nvSpPr>
          <p:cNvPr id="6" name="Rectangle 2"/>
          <p:cNvSpPr>
            <a:spLocks noChangeArrowheads="1"/>
          </p:cNvSpPr>
          <p:nvPr/>
        </p:nvSpPr>
        <p:spPr bwMode="gray">
          <a:xfrm>
            <a:off x="360244" y="392192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r>
              <a:rPr lang="en-US" sz="2800" b="1" dirty="0">
                <a:solidFill>
                  <a:schemeClr val="bg1"/>
                </a:solidFill>
                <a:latin typeface="+mj-lt"/>
              </a:rPr>
              <a:t>Other factors</a:t>
            </a:r>
            <a:endParaRPr lang="en-US" sz="2800" b="1" noProof="1">
              <a:solidFill>
                <a:schemeClr val="bg1"/>
              </a:solidFill>
              <a:latin typeface="+mj-lt"/>
            </a:endParaRPr>
          </a:p>
        </p:txBody>
      </p:sp>
      <p:sp>
        <p:nvSpPr>
          <p:cNvPr id="8" name="Rectangle 5"/>
          <p:cNvSpPr>
            <a:spLocks noChangeArrowheads="1"/>
          </p:cNvSpPr>
          <p:nvPr/>
        </p:nvSpPr>
        <p:spPr bwMode="gray">
          <a:xfrm>
            <a:off x="360244" y="4298157"/>
            <a:ext cx="8515349" cy="1797843"/>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ea typeface="Times New Roman" panose="02020603050405020304" pitchFamily="18" charset="0"/>
              </a:rPr>
              <a:t>As the number of drives employed in automation systems grows, so too does the misconception that drives are the only piece of the puzzle to harmonic problems. While they may comprise a sizable portion of non-linear loads, these are not the only elements in the harmonic equation. That's why it's important to analyze all electrical loads that could potentially cause problems for a system before making any final conclusions.</a:t>
            </a:r>
            <a:endParaRPr lang="en-IN" dirty="0">
              <a:latin typeface="+mn-lt"/>
            </a:endParaRPr>
          </a:p>
        </p:txBody>
      </p:sp>
      <p:sp>
        <p:nvSpPr>
          <p:cNvPr id="13" name="Rectangle 5"/>
          <p:cNvSpPr>
            <a:spLocks noChangeArrowheads="1"/>
          </p:cNvSpPr>
          <p:nvPr/>
        </p:nvSpPr>
        <p:spPr bwMode="gray">
          <a:xfrm>
            <a:off x="323849" y="1931988"/>
            <a:ext cx="8515351" cy="17256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ea typeface="Times New Roman" panose="02020603050405020304" pitchFamily="18" charset="0"/>
              </a:rPr>
              <a:t>These current voltage distortions can cause problems for other equipment connected to the same power lines – resulting in erratic operation of controls, dimming of lights, audible noise on telephone systems, and static on AM and FM radios. </a:t>
            </a:r>
          </a:p>
          <a:p>
            <a:pPr algn="just">
              <a:buClr>
                <a:srgbClr val="0070C0"/>
              </a:buClr>
            </a:pPr>
            <a:r>
              <a:rPr lang="en-US" dirty="0">
                <a:latin typeface="+mn-lt"/>
                <a:ea typeface="Times New Roman" panose="02020603050405020304" pitchFamily="18" charset="0"/>
              </a:rPr>
              <a:t>The distribution transformers and cables feeding these drives will also experience additional heating, which reduces the power utilization of those components. </a:t>
            </a:r>
            <a:endParaRPr lang="en-IN" dirty="0">
              <a:latin typeface="+mn-lt"/>
              <a:ea typeface="Times New Roman" panose="02020603050405020304" pitchFamily="18" charset="0"/>
            </a:endParaRPr>
          </a:p>
        </p:txBody>
      </p:sp>
    </p:spTree>
    <p:extLst>
      <p:ext uri="{BB962C8B-B14F-4D97-AF65-F5344CB8AC3E}">
        <p14:creationId xmlns:p14="http://schemas.microsoft.com/office/powerpoint/2010/main" val="200055461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96554" y="699892"/>
            <a:ext cx="8610600" cy="671707"/>
          </a:xfrm>
        </p:spPr>
        <p:txBody>
          <a:bodyPr>
            <a:noAutofit/>
          </a:bodyPr>
          <a:lstStyle/>
          <a:p>
            <a:pPr algn="ctr" fontAlgn="base">
              <a:lnSpc>
                <a:spcPct val="90000"/>
              </a:lnSpc>
              <a:spcAft>
                <a:spcPct val="0"/>
              </a:spcAft>
              <a:defRPr/>
            </a:pPr>
            <a:r>
              <a:rPr lang="en-US" sz="4000" b="1" u="sng" dirty="0"/>
              <a:t>Problems cause by harmonics</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6</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endParaRPr lang="en-US" noProof="1">
              <a:solidFill>
                <a:schemeClr val="bg1"/>
              </a:solidFill>
            </a:endParaRPr>
          </a:p>
        </p:txBody>
      </p:sp>
      <p:sp>
        <p:nvSpPr>
          <p:cNvPr id="13" name="Rectangle 5"/>
          <p:cNvSpPr>
            <a:spLocks noChangeArrowheads="1"/>
          </p:cNvSpPr>
          <p:nvPr/>
        </p:nvSpPr>
        <p:spPr bwMode="gray">
          <a:xfrm>
            <a:off x="323850" y="1931988"/>
            <a:ext cx="8515350" cy="41640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ea typeface="Times New Roman" panose="02020603050405020304" pitchFamily="18" charset="0"/>
              </a:rPr>
              <a:t>Harmonic distortion may or may not create a problem for your facility. You may have  harmonics present. But experience no adverse effects. However, as harmonic levels  increase, the likelihood of experiencing problems also increases. Typical problems  include:</a:t>
            </a:r>
            <a:endParaRPr lang="en-IN" dirty="0">
              <a:latin typeface="+mn-lt"/>
              <a:ea typeface="Times New Roman" panose="02020603050405020304" pitchFamily="18" charset="0"/>
            </a:endParaRPr>
          </a:p>
          <a:p>
            <a:pPr lvl="1" algn="just">
              <a:buClr>
                <a:srgbClr val="0070C0"/>
              </a:buClr>
              <a:tabLst>
                <a:tab pos="118745" algn="l"/>
                <a:tab pos="228600" algn="l"/>
              </a:tabLst>
            </a:pPr>
            <a:r>
              <a:rPr lang="en-US" dirty="0">
                <a:latin typeface="+mn-lt"/>
                <a:ea typeface="Times New Roman" panose="02020603050405020304" pitchFamily="18" charset="0"/>
              </a:rPr>
              <a:t>Malfunctioning of microprocessor-based equipment. </a:t>
            </a:r>
            <a:endParaRPr lang="en-IN" dirty="0">
              <a:latin typeface="+mn-lt"/>
              <a:ea typeface="Times New Roman" panose="02020603050405020304" pitchFamily="18" charset="0"/>
            </a:endParaRPr>
          </a:p>
          <a:p>
            <a:pPr lvl="1" algn="just">
              <a:buClr>
                <a:srgbClr val="0070C0"/>
              </a:buClr>
              <a:tabLst>
                <a:tab pos="118745" algn="l"/>
                <a:tab pos="228600" algn="l"/>
              </a:tabLst>
            </a:pPr>
            <a:r>
              <a:rPr lang="en-US" dirty="0">
                <a:latin typeface="+mn-lt"/>
                <a:ea typeface="Times New Roman" panose="02020603050405020304" pitchFamily="18" charset="0"/>
              </a:rPr>
              <a:t>Overheating in neutral conductors. Transformers, or induction motors. </a:t>
            </a:r>
            <a:endParaRPr lang="en-IN" dirty="0">
              <a:latin typeface="+mn-lt"/>
              <a:ea typeface="Times New Roman" panose="02020603050405020304" pitchFamily="18" charset="0"/>
            </a:endParaRPr>
          </a:p>
          <a:p>
            <a:pPr lvl="1" algn="just">
              <a:buClr>
                <a:srgbClr val="0070C0"/>
              </a:buClr>
              <a:tabLst>
                <a:tab pos="118745" algn="l"/>
                <a:tab pos="228600" algn="l"/>
              </a:tabLst>
            </a:pPr>
            <a:r>
              <a:rPr lang="en-US" dirty="0">
                <a:latin typeface="+mn-lt"/>
                <a:ea typeface="Times New Roman" panose="02020603050405020304" pitchFamily="18" charset="0"/>
              </a:rPr>
              <a:t>Nuisance tripping of sensitive equipment causing lost of productivity</a:t>
            </a:r>
            <a:endParaRPr lang="en-IN" dirty="0">
              <a:latin typeface="+mn-lt"/>
              <a:ea typeface="Times New Roman" panose="02020603050405020304" pitchFamily="18" charset="0"/>
            </a:endParaRPr>
          </a:p>
          <a:p>
            <a:pPr lvl="1" algn="just">
              <a:buClr>
                <a:srgbClr val="0070C0"/>
              </a:buClr>
              <a:tabLst>
                <a:tab pos="118745" algn="l"/>
                <a:tab pos="228600" algn="l"/>
              </a:tabLst>
            </a:pPr>
            <a:r>
              <a:rPr lang="en-US" dirty="0">
                <a:latin typeface="+mn-lt"/>
                <a:ea typeface="Times New Roman" panose="02020603050405020304" pitchFamily="18" charset="0"/>
              </a:rPr>
              <a:t>Deterioration or failure of power factor correction capacitors. </a:t>
            </a:r>
            <a:endParaRPr lang="en-IN" dirty="0">
              <a:latin typeface="+mn-lt"/>
              <a:ea typeface="Times New Roman" panose="02020603050405020304" pitchFamily="18" charset="0"/>
            </a:endParaRPr>
          </a:p>
          <a:p>
            <a:pPr lvl="1" algn="just">
              <a:buClr>
                <a:srgbClr val="0070C0"/>
              </a:buClr>
              <a:tabLst>
                <a:tab pos="118745" algn="l"/>
                <a:tab pos="228600" algn="l"/>
              </a:tabLst>
            </a:pPr>
            <a:r>
              <a:rPr lang="en-US" dirty="0">
                <a:latin typeface="+mn-lt"/>
                <a:ea typeface="Times New Roman" panose="02020603050405020304" pitchFamily="18" charset="0"/>
              </a:rPr>
              <a:t>Erratic operation of breakers and relays. </a:t>
            </a:r>
            <a:endParaRPr lang="en-IN" dirty="0">
              <a:latin typeface="+mn-lt"/>
              <a:ea typeface="Times New Roman" panose="02020603050405020304" pitchFamily="18" charset="0"/>
            </a:endParaRPr>
          </a:p>
          <a:p>
            <a:pPr lvl="1" algn="just">
              <a:buClr>
                <a:srgbClr val="0070C0"/>
              </a:buClr>
              <a:tabLst>
                <a:tab pos="118745" algn="l"/>
                <a:tab pos="228600" algn="l"/>
              </a:tabLst>
            </a:pPr>
            <a:r>
              <a:rPr lang="en-US" dirty="0">
                <a:latin typeface="+mn-lt"/>
                <a:ea typeface="Times New Roman" panose="02020603050405020304" pitchFamily="18" charset="0"/>
              </a:rPr>
              <a:t>Pronounced magnetic fields near transformers and switchgear. </a:t>
            </a:r>
            <a:endParaRPr lang="en-IN" dirty="0">
              <a:latin typeface="+mn-lt"/>
              <a:ea typeface="Times New Roman" panose="02020603050405020304" pitchFamily="18" charset="0"/>
            </a:endParaRPr>
          </a:p>
        </p:txBody>
      </p:sp>
    </p:spTree>
    <p:extLst>
      <p:ext uri="{BB962C8B-B14F-4D97-AF65-F5344CB8AC3E}">
        <p14:creationId xmlns:p14="http://schemas.microsoft.com/office/powerpoint/2010/main" val="26779030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0244" y="758031"/>
            <a:ext cx="8610600" cy="609600"/>
          </a:xfrm>
        </p:spPr>
        <p:txBody>
          <a:bodyPr>
            <a:noAutofit/>
          </a:bodyPr>
          <a:lstStyle/>
          <a:p>
            <a:pPr algn="ctr" fontAlgn="base">
              <a:lnSpc>
                <a:spcPct val="90000"/>
              </a:lnSpc>
              <a:spcAft>
                <a:spcPct val="0"/>
              </a:spcAft>
              <a:defRPr/>
            </a:pPr>
            <a:r>
              <a:rPr lang="en-US" sz="4000" b="1" u="sng" dirty="0"/>
              <a:t>Alert symptoms</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7</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endParaRPr lang="en-US" noProof="1">
              <a:solidFill>
                <a:schemeClr val="bg1"/>
              </a:solidFill>
            </a:endParaRPr>
          </a:p>
        </p:txBody>
      </p:sp>
      <p:sp>
        <p:nvSpPr>
          <p:cNvPr id="13" name="Rectangle 5"/>
          <p:cNvSpPr>
            <a:spLocks noChangeArrowheads="1"/>
          </p:cNvSpPr>
          <p:nvPr/>
        </p:nvSpPr>
        <p:spPr bwMode="gray">
          <a:xfrm>
            <a:off x="323850" y="1931988"/>
            <a:ext cx="8515350" cy="41640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ea typeface="Times New Roman" panose="02020603050405020304" pitchFamily="18" charset="0"/>
              </a:rPr>
              <a:t>Symptoms of harmonic problems include transformers, motors, electrical panels, and building wiring that appears not to be overloaded but are overheating.</a:t>
            </a:r>
            <a:r>
              <a:rPr lang="en-US" dirty="0">
                <a:solidFill>
                  <a:srgbClr val="000000"/>
                </a:solidFill>
                <a:latin typeface="+mn-lt"/>
                <a:ea typeface="Times New Roman" panose="02020603050405020304" pitchFamily="18" charset="0"/>
              </a:rPr>
              <a:t> </a:t>
            </a:r>
          </a:p>
          <a:p>
            <a:pPr algn="just">
              <a:buClr>
                <a:srgbClr val="0070C0"/>
              </a:buClr>
            </a:pPr>
            <a:r>
              <a:rPr lang="en-US" dirty="0">
                <a:solidFill>
                  <a:srgbClr val="000000"/>
                </a:solidFill>
                <a:latin typeface="+mn-lt"/>
                <a:ea typeface="Times New Roman" panose="02020603050405020304" pitchFamily="18" charset="0"/>
              </a:rPr>
              <a:t>Harmonics can cause overloading of conductors and transformers and overheating of utilization equipment, such as motors. </a:t>
            </a:r>
          </a:p>
          <a:p>
            <a:pPr algn="just">
              <a:buClr>
                <a:srgbClr val="0070C0"/>
              </a:buClr>
            </a:pPr>
            <a:r>
              <a:rPr lang="en-US" dirty="0">
                <a:solidFill>
                  <a:srgbClr val="000000"/>
                </a:solidFill>
                <a:latin typeface="+mn-lt"/>
                <a:ea typeface="Times New Roman" panose="02020603050405020304" pitchFamily="18" charset="0"/>
              </a:rPr>
              <a:t>Triple harmonics (3</a:t>
            </a:r>
            <a:r>
              <a:rPr lang="en-US" baseline="30000" dirty="0">
                <a:solidFill>
                  <a:srgbClr val="000000"/>
                </a:solidFill>
                <a:latin typeface="+mn-lt"/>
                <a:ea typeface="Times New Roman" panose="02020603050405020304" pitchFamily="18" charset="0"/>
              </a:rPr>
              <a:t>rd</a:t>
            </a:r>
            <a:r>
              <a:rPr lang="en-US" dirty="0">
                <a:solidFill>
                  <a:srgbClr val="000000"/>
                </a:solidFill>
                <a:latin typeface="+mn-lt"/>
                <a:ea typeface="Times New Roman" panose="02020603050405020304" pitchFamily="18" charset="0"/>
              </a:rPr>
              <a:t>, 9</a:t>
            </a:r>
            <a:r>
              <a:rPr lang="en-US" baseline="30000" dirty="0">
                <a:solidFill>
                  <a:srgbClr val="000000"/>
                </a:solidFill>
                <a:latin typeface="+mn-lt"/>
                <a:ea typeface="Times New Roman" panose="02020603050405020304" pitchFamily="18" charset="0"/>
              </a:rPr>
              <a:t>th</a:t>
            </a:r>
            <a:r>
              <a:rPr lang="en-US" dirty="0">
                <a:solidFill>
                  <a:srgbClr val="000000"/>
                </a:solidFill>
                <a:latin typeface="+mn-lt"/>
                <a:ea typeface="Times New Roman" panose="02020603050405020304" pitchFamily="18" charset="0"/>
              </a:rPr>
              <a:t> and 15</a:t>
            </a:r>
            <a:r>
              <a:rPr lang="en-US" baseline="30000" dirty="0">
                <a:solidFill>
                  <a:srgbClr val="000000"/>
                </a:solidFill>
                <a:latin typeface="+mn-lt"/>
                <a:ea typeface="Times New Roman" panose="02020603050405020304" pitchFamily="18" charset="0"/>
              </a:rPr>
              <a:t>th</a:t>
            </a:r>
            <a:r>
              <a:rPr lang="en-US" dirty="0">
                <a:solidFill>
                  <a:srgbClr val="000000"/>
                </a:solidFill>
                <a:latin typeface="+mn-lt"/>
                <a:ea typeface="Times New Roman" panose="02020603050405020304" pitchFamily="18" charset="0"/>
              </a:rPr>
              <a:t> order) originated by electronic equipment can especially cause overheating of neutral conductors on 3-phase, 4-wire systems. While the fundamental frequency and even harmonics cancel out in the neutral conductor and, odd-order harmonics are additive. Even in a balanced load condition, neutral currents can reach magnitudes as high as 1.73 times the average phase current.</a:t>
            </a:r>
            <a:endParaRPr lang="en-IN" dirty="0">
              <a:latin typeface="+mn-lt"/>
              <a:ea typeface="Times New Roman" panose="02020603050405020304" pitchFamily="18" charset="0"/>
            </a:endParaRPr>
          </a:p>
          <a:p>
            <a:pPr algn="just">
              <a:buClr>
                <a:srgbClr val="0070C0"/>
              </a:buClr>
            </a:pPr>
            <a:r>
              <a:rPr lang="en-US" dirty="0">
                <a:solidFill>
                  <a:srgbClr val="000000"/>
                </a:solidFill>
                <a:latin typeface="+mn-lt"/>
                <a:ea typeface="Times New Roman" panose="02020603050405020304" pitchFamily="18" charset="0"/>
              </a:rPr>
              <a:t> This additional loading may have different implications; such as tripping of protection devices or creation of additional heat, which may eventually break down the insulation of the neutral conductor. In extreme cases, it can break down the insulation between windings of a transformer. The fire hazard in these cases is a major issue.</a:t>
            </a:r>
            <a:endParaRPr lang="en-IN" dirty="0">
              <a:latin typeface="+mn-lt"/>
            </a:endParaRPr>
          </a:p>
        </p:txBody>
      </p:sp>
    </p:spTree>
    <p:extLst>
      <p:ext uri="{BB962C8B-B14F-4D97-AF65-F5344CB8AC3E}">
        <p14:creationId xmlns:p14="http://schemas.microsoft.com/office/powerpoint/2010/main" val="72707141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96554" y="699893"/>
            <a:ext cx="8610600" cy="609600"/>
          </a:xfrm>
        </p:spPr>
        <p:txBody>
          <a:bodyPr>
            <a:noAutofit/>
          </a:bodyPr>
          <a:lstStyle/>
          <a:p>
            <a:pPr algn="ctr"/>
            <a:r>
              <a:rPr lang="en-US" sz="4000" b="1" u="sng" dirty="0">
                <a:ea typeface="Times New Roman" panose="02020603050405020304" pitchFamily="18" charset="0"/>
              </a:rPr>
              <a:t>Standards</a:t>
            </a:r>
            <a:endParaRPr lang="en-IN" sz="4000" b="1" u="sng" dirty="0"/>
          </a:p>
        </p:txBody>
      </p:sp>
      <p:sp>
        <p:nvSpPr>
          <p:cNvPr id="2" name="Slide Number Placeholder 1"/>
          <p:cNvSpPr>
            <a:spLocks noGrp="1"/>
          </p:cNvSpPr>
          <p:nvPr>
            <p:ph type="sldNum" sz="quarter" idx="12"/>
          </p:nvPr>
        </p:nvSpPr>
        <p:spPr/>
        <p:txBody>
          <a:bodyPr/>
          <a:lstStyle/>
          <a:p>
            <a:fld id="{7B35B823-78A6-4AA4-A0F1-2DC210CA05EA}" type="slidenum">
              <a:rPr lang="en-US" smtClean="0"/>
              <a:pPr/>
              <a:t>8</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endParaRPr lang="en-US" noProof="1">
              <a:solidFill>
                <a:schemeClr val="bg1"/>
              </a:solidFill>
            </a:endParaRPr>
          </a:p>
        </p:txBody>
      </p:sp>
      <p:sp>
        <p:nvSpPr>
          <p:cNvPr id="13" name="Rectangle 5"/>
          <p:cNvSpPr>
            <a:spLocks noChangeArrowheads="1"/>
          </p:cNvSpPr>
          <p:nvPr/>
        </p:nvSpPr>
        <p:spPr bwMode="gray">
          <a:xfrm>
            <a:off x="323850" y="1931988"/>
            <a:ext cx="8515350" cy="41640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ea typeface="Times New Roman" panose="02020603050405020304" pitchFamily="18" charset="0"/>
              </a:rPr>
              <a:t> The Institute of Electrical and Electronics Engineers (IEEE) has attempted to define acceptable levels of current harmonic distortion and voltage harmonic distortion. </a:t>
            </a:r>
          </a:p>
          <a:p>
            <a:pPr algn="just">
              <a:buClr>
                <a:srgbClr val="0070C0"/>
              </a:buClr>
            </a:pPr>
            <a:r>
              <a:rPr lang="en-US" dirty="0">
                <a:latin typeface="+mn-lt"/>
                <a:ea typeface="Times New Roman" panose="02020603050405020304" pitchFamily="18" charset="0"/>
              </a:rPr>
              <a:t>These limits are now the basis by which most systems are defined. The intent of IEEE Standard 519-1992 is to make users responsible for limiting current harmonics injected into the power system, hence limiting voltage distortions.</a:t>
            </a:r>
            <a:endParaRPr lang="en-IN" dirty="0">
              <a:latin typeface="+mn-lt"/>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2487026907"/>
              </p:ext>
            </p:extLst>
          </p:nvPr>
        </p:nvGraphicFramePr>
        <p:xfrm>
          <a:off x="990600" y="3810000"/>
          <a:ext cx="7162800" cy="1946275"/>
        </p:xfrm>
        <a:graphic>
          <a:graphicData uri="http://schemas.openxmlformats.org/presentationml/2006/ole">
            <mc:AlternateContent xmlns:mc="http://schemas.openxmlformats.org/markup-compatibility/2006">
              <mc:Choice xmlns:v="urn:schemas-microsoft-com:vml" Requires="v">
                <p:oleObj name="Worksheet" r:id="rId3" imgW="5000724" imgH="1352676" progId="Excel.Sheet.8">
                  <p:embed/>
                </p:oleObj>
              </mc:Choice>
              <mc:Fallback>
                <p:oleObj name="Worksheet" r:id="rId3" imgW="5000724" imgH="1352676" progId="Excel.Sheet.8">
                  <p:embed/>
                  <p:pic>
                    <p:nvPicPr>
                      <p:cNvPr id="0" name=""/>
                      <p:cNvPicPr>
                        <a:picLocks noChangeAspect="1" noChangeArrowheads="1"/>
                      </p:cNvPicPr>
                      <p:nvPr/>
                    </p:nvPicPr>
                    <p:blipFill>
                      <a:blip r:embed="rId4"/>
                      <a:srcRect/>
                      <a:stretch>
                        <a:fillRect/>
                      </a:stretch>
                    </p:blipFill>
                    <p:spPr bwMode="auto">
                      <a:xfrm>
                        <a:off x="990600" y="3810000"/>
                        <a:ext cx="7162800" cy="1946275"/>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408944055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96554" y="699893"/>
            <a:ext cx="8610600" cy="609600"/>
          </a:xfrm>
        </p:spPr>
        <p:txBody>
          <a:bodyPr>
            <a:noAutofit/>
          </a:bodyPr>
          <a:lstStyle/>
          <a:p>
            <a:pPr algn="ctr"/>
            <a:r>
              <a:rPr lang="en-US" sz="4000" b="1" u="sng" dirty="0"/>
              <a:t>Harmonic current limits</a:t>
            </a:r>
            <a:endParaRPr lang="en-IN" sz="4000" b="1" u="sng" dirty="0"/>
          </a:p>
        </p:txBody>
      </p:sp>
      <p:sp>
        <p:nvSpPr>
          <p:cNvPr id="2" name="Slide Number Placeholder 1"/>
          <p:cNvSpPr>
            <a:spLocks noGrp="1"/>
          </p:cNvSpPr>
          <p:nvPr>
            <p:ph type="sldNum" sz="quarter" idx="12"/>
          </p:nvPr>
        </p:nvSpPr>
        <p:spPr/>
        <p:txBody>
          <a:bodyPr/>
          <a:lstStyle/>
          <a:p>
            <a:fld id="{7B35B823-78A6-4AA4-A0F1-2DC210CA05EA}" type="slidenum">
              <a:rPr lang="en-US" smtClean="0"/>
              <a:pPr/>
              <a:t>9</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endParaRPr lang="en-US" noProof="1">
              <a:solidFill>
                <a:schemeClr val="bg1"/>
              </a:solidFill>
            </a:endParaRPr>
          </a:p>
        </p:txBody>
      </p:sp>
      <p:sp>
        <p:nvSpPr>
          <p:cNvPr id="13" name="Rectangle 5"/>
          <p:cNvSpPr>
            <a:spLocks noChangeArrowheads="1"/>
          </p:cNvSpPr>
          <p:nvPr/>
        </p:nvSpPr>
        <p:spPr bwMode="gray">
          <a:xfrm>
            <a:off x="323850" y="1931988"/>
            <a:ext cx="8515350" cy="41640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endParaRPr lang="en-IN" dirty="0"/>
          </a:p>
        </p:txBody>
      </p:sp>
      <p:graphicFrame>
        <p:nvGraphicFramePr>
          <p:cNvPr id="7" name="Object 6"/>
          <p:cNvGraphicFramePr>
            <a:graphicFrameLocks noChangeAspect="1"/>
          </p:cNvGraphicFramePr>
          <p:nvPr>
            <p:extLst>
              <p:ext uri="{D42A27DB-BD31-4B8C-83A1-F6EECF244321}">
                <p14:modId xmlns:p14="http://schemas.microsoft.com/office/powerpoint/2010/main" val="2601538135"/>
              </p:ext>
            </p:extLst>
          </p:nvPr>
        </p:nvGraphicFramePr>
        <p:xfrm>
          <a:off x="609600" y="2209800"/>
          <a:ext cx="7772400" cy="3328988"/>
        </p:xfrm>
        <a:graphic>
          <a:graphicData uri="http://schemas.openxmlformats.org/presentationml/2006/ole">
            <mc:AlternateContent xmlns:mc="http://schemas.openxmlformats.org/markup-compatibility/2006">
              <mc:Choice xmlns:v="urn:schemas-microsoft-com:vml" Requires="v">
                <p:oleObj name="Worksheet" r:id="rId3" imgW="5943557" imgH="2467131" progId="Excel.Sheet.8">
                  <p:embed/>
                </p:oleObj>
              </mc:Choice>
              <mc:Fallback>
                <p:oleObj name="Worksheet" r:id="rId3" imgW="5943557" imgH="2467131" progId="Excel.Sheet.8">
                  <p:embed/>
                  <p:pic>
                    <p:nvPicPr>
                      <p:cNvPr id="0" name=""/>
                      <p:cNvPicPr>
                        <a:picLocks noChangeAspect="1" noChangeArrowheads="1"/>
                      </p:cNvPicPr>
                      <p:nvPr/>
                    </p:nvPicPr>
                    <p:blipFill>
                      <a:blip r:embed="rId4"/>
                      <a:srcRect/>
                      <a:stretch>
                        <a:fillRect/>
                      </a:stretch>
                    </p:blipFill>
                    <p:spPr bwMode="auto">
                      <a:xfrm>
                        <a:off x="609600" y="2209800"/>
                        <a:ext cx="7772400" cy="3328988"/>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794769129"/>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2.xml><?xml version="1.0" encoding="utf-8"?>
<ds:datastoreItem xmlns:ds="http://schemas.openxmlformats.org/officeDocument/2006/customXml" ds:itemID="{6F0180CB-08B1-436B-9799-0C76022FBD6C}">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0f0eb950-47b7-49a7-b2b9-b0c411c9c3b8"/>
    <ds:schemaRef ds:uri="http://schemas.microsoft.com/sharepoint/v3"/>
    <ds:schemaRef ds:uri="http://schemas.microsoft.com/sharepoint/v3/fields"/>
    <ds:schemaRef ds:uri="http://purl.org/dc/terms/"/>
    <ds:schemaRef ds:uri="B6023AA3-3CEE-413F-91F8-322A2644F388"/>
    <ds:schemaRef ds:uri="http://www.w3.org/XML/1998/namespace"/>
    <ds:schemaRef ds:uri="http://purl.org/dc/dcmitype/"/>
  </ds:schemaRefs>
</ds:datastoreItem>
</file>

<file path=customXml/itemProps3.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4.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ES-501_BG-002</Template>
  <TotalTime>7990</TotalTime>
  <Words>820</Words>
  <Application>Microsoft Office PowerPoint</Application>
  <PresentationFormat>On-screen Show (4:3)</PresentationFormat>
  <Paragraphs>77</Paragraphs>
  <Slides>9</Slides>
  <Notes>8</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1_Office Theme</vt:lpstr>
      <vt:lpstr>Worksheet</vt:lpstr>
      <vt:lpstr>PowerPoint Presentation</vt:lpstr>
      <vt:lpstr>PowerPoint Presentation</vt:lpstr>
      <vt:lpstr>Introduction</vt:lpstr>
      <vt:lpstr>Introduction</vt:lpstr>
      <vt:lpstr>Other factors</vt:lpstr>
      <vt:lpstr>Problems cause by harmonics</vt:lpstr>
      <vt:lpstr>Alert symptoms</vt:lpstr>
      <vt:lpstr>Standards</vt:lpstr>
      <vt:lpstr>Harmonic current limits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HARMONICS</dc:title>
  <dc:creator>Vikas Bhadauria</dc:creator>
  <cp:lastModifiedBy>abhinav pandey</cp:lastModifiedBy>
  <cp:revision>744</cp:revision>
  <cp:lastPrinted>2014-11-21T06:58:07Z</cp:lastPrinted>
  <dcterms:created xsi:type="dcterms:W3CDTF">2014-04-07T11:41:40Z</dcterms:created>
  <dcterms:modified xsi:type="dcterms:W3CDTF">2025-04-15T13:09:21Z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