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5"/>
  </p:sldMasterIdLst>
  <p:notesMasterIdLst>
    <p:notesMasterId r:id="rId10"/>
  </p:notesMasterIdLst>
  <p:sldIdLst>
    <p:sldId id="256" r:id="rId6"/>
    <p:sldId id="329" r:id="rId7"/>
    <p:sldId id="280" r:id="rId8"/>
    <p:sldId id="281" r:id="rId9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FFCC"/>
    <a:srgbClr val="FFCC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68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8B4CB-620C-44DC-9CC9-701675A36E1E}" type="datetimeFigureOut">
              <a:rPr lang="en-US" smtClean="0"/>
              <a:t>4/15/2025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462E2-F543-4B30-B078-C63253CE8C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124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5462E2-F543-4B30-B078-C63253CE8C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736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3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3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759639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2D257A8-4FA8-460F-9CF5-2A7B7646FBA1}" type="slidenum">
              <a:rPr altLang="en-US"/>
              <a:pPr/>
              <a:t>4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110BE61-4897-4F63-9629-779AB7587365}" type="slidenum">
              <a:rPr lang="en-GB" altLang="en-US" sz="1300"/>
              <a:pPr algn="r" eaLnBrk="1" hangingPunct="1"/>
              <a:t>4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673645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1820E-78B6-3383-2CF2-5221DF80E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871D8-87CB-D392-9FEE-781F960BFC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86" indent="0" algn="ctr">
              <a:buNone/>
              <a:defRPr sz="1500"/>
            </a:lvl2pPr>
            <a:lvl3pPr marL="685772" indent="0" algn="ctr">
              <a:buNone/>
              <a:defRPr sz="1350"/>
            </a:lvl3pPr>
            <a:lvl4pPr marL="1028657" indent="0" algn="ctr">
              <a:buNone/>
              <a:defRPr sz="1200"/>
            </a:lvl4pPr>
            <a:lvl5pPr marL="1371543" indent="0" algn="ctr">
              <a:buNone/>
              <a:defRPr sz="1200"/>
            </a:lvl5pPr>
            <a:lvl6pPr marL="1714428" indent="0" algn="ctr">
              <a:buNone/>
              <a:defRPr sz="1200"/>
            </a:lvl6pPr>
            <a:lvl7pPr marL="2057314" indent="0" algn="ctr">
              <a:buNone/>
              <a:defRPr sz="1200"/>
            </a:lvl7pPr>
            <a:lvl8pPr marL="2400199" indent="0" algn="ctr">
              <a:buNone/>
              <a:defRPr sz="1200"/>
            </a:lvl8pPr>
            <a:lvl9pPr marL="2743085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2C1DF-DF52-523B-73B4-489FB3C2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7B96-779F-4F0E-BA1B-5018BDF87CE7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04E5B-8DC7-19AF-E9BC-977203FC0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F3A1B-B493-3EDB-62E8-5028B1688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496" y="6225224"/>
            <a:ext cx="338504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545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D93EB-FE0B-C71D-359D-020202AB6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D51CF5-BDA8-F06B-DDED-78D2B79CAD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AD122-3F5A-8EF6-CD4A-4010B0E82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46E14-7895-4028-8DCC-D394BB8619D8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7F7B4-B3D8-9D96-5609-747CDA830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01F86-8172-E22B-BAC4-89B6A476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190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012D9B-2519-2370-9618-5A78F14609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5FA782-8FAC-9BF4-3851-96B499B509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05723-94EA-4607-CD56-8E156697B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1334-1BA8-4B2D-9130-ACB2483E65F2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EC165-2CB5-44B8-D4EA-C35F2D07C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3AE40-C3D4-80C5-F262-98A62D94E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127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E2561-6632-0763-5EF6-4DF53D7A0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A38F9B-93A4-3734-32DF-8E5A84C02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E78EF3-DF40-3358-3F3F-0FDB3FF25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4581-C192-4754-BC77-21AAB05DDA1C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56E7D-3C86-7A80-EC89-32E3B17DC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B720D-4684-C478-B752-9D6733986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6DC1684-6803-8898-51BD-261664D8D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5283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0B12A-901C-2892-A93F-2E4D4EFD7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DE06C-35E9-7ADD-BAAD-09CE8DE82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C03EB-43A3-E600-0BF2-701BF6FDA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C1373-013A-4278-8DCE-6BAA9C873BF2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D00BC-0290-17B2-774D-42CE2DE6A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53932-7BE6-2B6D-55B4-9F9BA2629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227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C1E4-0A85-251F-06DA-1B175450D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B9C2B3-6ADB-DAB6-0AFC-C0E9A4569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7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4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2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1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9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8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26D38-BA60-461A-9FBA-84FA8D136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BCDDF-313F-4836-BB63-E363A062AF80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5B0B0-A4D4-F1EA-53B3-654C514D2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7797C-283E-D5AC-FCEE-A85DECCC6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619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EFC91-7F4B-97D4-6386-E9C78DD90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CA9DA-FBDD-4A7F-0324-567F307B0B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25FBEE-C1B9-8970-9527-53E5654419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3BDE79-987C-BB10-65B5-A215C8939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A2EB-AC55-4F71-82FE-C03E8788918C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2360F-7C31-C1B7-41AA-D20577C71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09AD67-0F17-142F-5DD6-D3D87DE3A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141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28F4D-38F9-48D6-7A32-D93A9E579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22D81E-0F85-E305-FC65-3ACB88514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500" b="1"/>
            </a:lvl2pPr>
            <a:lvl3pPr marL="685772" indent="0">
              <a:buNone/>
              <a:defRPr sz="1350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199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28691-7062-5603-3B52-59EDC9EFE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6"/>
            <a:ext cx="386834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C8348A-8B7D-0DA0-7890-15E9BD589E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500" b="1"/>
            </a:lvl2pPr>
            <a:lvl3pPr marL="685772" indent="0">
              <a:buNone/>
              <a:defRPr sz="1350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199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8EE2A0-EB6C-59E3-6937-FD8C453F7F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6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60D67F-F00D-1EFD-AA0F-083FF9217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48196-31ED-4243-9701-6D53C46BA542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5FBCD6-7A10-7155-294A-664C9761A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73C319-53F9-6482-686B-AA37651D5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012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18E74-A7B4-63C6-910F-0EB7C167D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EE7FF2-8167-C0E0-2E3C-BCF215302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7A67-A764-47FC-8FD0-485076C9962E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487C8F-2D72-74F0-2A49-B5446A17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18303B-1F2C-EE01-CA8A-CE8AD3499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555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04E3D2-3FC9-45CA-5405-3756935E6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AB10-B0DA-4F69-81D5-76BE85B8390D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1D6315-3FC6-B82C-3B52-3C48BB7EB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9BA60F-675A-20B3-2B6F-0A43122B5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310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52E61-A3EF-9E42-0B1F-FEEB39FC8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6DAE6-A658-B199-5AF3-075284562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AA3195-9281-E99A-EBB0-798D3CCE3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2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199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148ABA-53B3-DCBD-4767-D8ADAC88C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5C0D4-F8C8-4909-9B3A-1622CAFE38CB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5DA508-8A5D-A6B9-3D5A-C4E7D9096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7382A1-DB76-57DB-1065-889E08517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03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AB7A7-7422-58BE-BBA5-188FAC2D5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B95EEB-20B8-D72B-50B2-C9D4F44E2A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86" indent="0">
              <a:buNone/>
              <a:defRPr sz="2100"/>
            </a:lvl2pPr>
            <a:lvl3pPr marL="685772" indent="0">
              <a:buNone/>
              <a:defRPr sz="1800"/>
            </a:lvl3pPr>
            <a:lvl4pPr marL="1028657" indent="0">
              <a:buNone/>
              <a:defRPr sz="1500"/>
            </a:lvl4pPr>
            <a:lvl5pPr marL="1371543" indent="0">
              <a:buNone/>
              <a:defRPr sz="1500"/>
            </a:lvl5pPr>
            <a:lvl6pPr marL="1714428" indent="0">
              <a:buNone/>
              <a:defRPr sz="1500"/>
            </a:lvl6pPr>
            <a:lvl7pPr marL="2057314" indent="0">
              <a:buNone/>
              <a:defRPr sz="1500"/>
            </a:lvl7pPr>
            <a:lvl8pPr marL="2400199" indent="0">
              <a:buNone/>
              <a:defRPr sz="1500"/>
            </a:lvl8pPr>
            <a:lvl9pPr marL="2743085" indent="0">
              <a:buNone/>
              <a:defRPr sz="15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A12144-859E-A31E-3325-FC6AABD73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2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199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FB938-8E4B-F29A-5825-82330C84F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64B3-71B0-4D61-96C3-639C53322E67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957EF-F853-C20E-5333-FF125287E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723E03-EF2D-7F36-0BCD-8F1C0801F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022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about:blank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BF8EBBF6-E734-C19D-48AE-D7437B22DB8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588" b="28007"/>
          <a:stretch/>
        </p:blipFill>
        <p:spPr bwMode="auto">
          <a:xfrm>
            <a:off x="6910783" y="58232"/>
            <a:ext cx="1673513" cy="6228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AD7F2B-3871-6F65-BEE1-3FB72F8CF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6998B-C3FA-CDCD-5C13-9EB605FA2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5691C-22D7-D18F-C35C-A0983DB8B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97937-4495-4047-9333-FF67731331C0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605BF-829A-67B6-F27A-A9FEAAEC7F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54527-AC69-5C02-EE70-DE73742E7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05496" y="6201094"/>
            <a:ext cx="338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5C0A7CB-1C7B-1860-E93C-3D6ECC6327D5}"/>
              </a:ext>
            </a:extLst>
          </p:cNvPr>
          <p:cNvCxnSpPr>
            <a:cxnSpLocks/>
          </p:cNvCxnSpPr>
          <p:nvPr userDrawn="1"/>
        </p:nvCxnSpPr>
        <p:spPr>
          <a:xfrm>
            <a:off x="636487" y="698107"/>
            <a:ext cx="78867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B35615C3-E9AC-AFF6-D2A8-43F0F90C7521}"/>
              </a:ext>
            </a:extLst>
          </p:cNvPr>
          <p:cNvSpPr txBox="1">
            <a:spLocks/>
          </p:cNvSpPr>
          <p:nvPr userDrawn="1"/>
        </p:nvSpPr>
        <p:spPr>
          <a:xfrm>
            <a:off x="628650" y="58232"/>
            <a:ext cx="3417341" cy="639875"/>
          </a:xfrm>
          <a:prstGeom prst="rect">
            <a:avLst/>
          </a:prstGeom>
        </p:spPr>
        <p:txBody>
          <a:bodyPr vert="horz" lIns="63305" tIns="31652" rIns="63305" bIns="31652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62" b="1" dirty="0"/>
              <a:t>PMG Engineering Private Limited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End-to-End Engineering Company in Food Industry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5"/>
              </a:rPr>
              <a:t>info@pmg.engineering</a:t>
            </a:r>
            <a:r>
              <a:rPr lang="en-US" sz="1108" b="0" i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| </a:t>
            </a:r>
            <a:r>
              <a:rPr lang="en-US" sz="1108" b="0" i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5"/>
              </a:rPr>
              <a:t>www.pmg.engineering</a:t>
            </a:r>
            <a:endParaRPr lang="en-US" sz="1108" b="0" i="0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693B3D-8AA7-3B98-9C5A-B741BF785C89}"/>
              </a:ext>
            </a:extLst>
          </p:cNvPr>
          <p:cNvSpPr/>
          <p:nvPr userDrawn="1"/>
        </p:nvSpPr>
        <p:spPr>
          <a:xfrm>
            <a:off x="0" y="656621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Build World-Class Food Factories</a:t>
            </a:r>
          </a:p>
        </p:txBody>
      </p:sp>
    </p:spTree>
    <p:extLst>
      <p:ext uri="{BB962C8B-B14F-4D97-AF65-F5344CB8AC3E}">
        <p14:creationId xmlns:p14="http://schemas.microsoft.com/office/powerpoint/2010/main" val="2306938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</p:sldLayoutIdLst>
  <p:hf hdr="0" ftr="0" dt="0"/>
  <p:txStyles>
    <p:titleStyle>
      <a:lvl1pPr algn="l" defTabSz="685772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3" indent="-171443" algn="l" defTabSz="685772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8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14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00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85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71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57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43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28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6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72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57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43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28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14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99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85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929206-6659-FE4C-90D7-7EC3DD11FEDC}"/>
              </a:ext>
            </a:extLst>
          </p:cNvPr>
          <p:cNvSpPr txBox="1">
            <a:spLocks noChangeArrowheads="1"/>
          </p:cNvSpPr>
          <p:nvPr/>
        </p:nvSpPr>
        <p:spPr>
          <a:xfrm>
            <a:off x="623043" y="2173288"/>
            <a:ext cx="7897913" cy="68262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68577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000" b="1" noProof="1"/>
              <a:t>Voltage Drop Calculator</a:t>
            </a:r>
            <a:r>
              <a:rPr lang="en-US" altLang="en-US" sz="4000" b="1" u="sng" noProof="1"/>
              <a:t>  </a:t>
            </a:r>
          </a:p>
        </p:txBody>
      </p:sp>
      <p:pic>
        <p:nvPicPr>
          <p:cNvPr id="4" name="Picture 2" descr="Black High Voltage Triangular Symbol">
            <a:extLst>
              <a:ext uri="{FF2B5EF4-FFF2-40B4-BE49-F238E27FC236}">
                <a16:creationId xmlns:a16="http://schemas.microsoft.com/office/drawing/2014/main" id="{9FC666A7-3EFA-3D4A-1201-47738A0152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backgroundMark x1="35500" y1="70000" x2="64500" y2="86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687" r="14118"/>
          <a:stretch/>
        </p:blipFill>
        <p:spPr bwMode="auto">
          <a:xfrm>
            <a:off x="1981200" y="2971800"/>
            <a:ext cx="5791200" cy="284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1487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4">
            <a:extLst>
              <a:ext uri="{FF2B5EF4-FFF2-40B4-BE49-F238E27FC236}">
                <a16:creationId xmlns:a16="http://schemas.microsoft.com/office/drawing/2014/main" id="{CFE456BC-B5F6-53A3-400E-B01EAA0FA7E0}"/>
              </a:ext>
            </a:extLst>
          </p:cNvPr>
          <p:cNvSpPr>
            <a:spLocks noChangeArrowheads="1"/>
          </p:cNvSpPr>
          <p:nvPr/>
        </p:nvSpPr>
        <p:spPr bwMode="gray">
          <a:xfrm>
            <a:off x="643369" y="2062316"/>
            <a:ext cx="279156" cy="280255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b="1" noProof="1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6" name="Rectangle 65">
            <a:extLst>
              <a:ext uri="{FF2B5EF4-FFF2-40B4-BE49-F238E27FC236}">
                <a16:creationId xmlns:a16="http://schemas.microsoft.com/office/drawing/2014/main" id="{8FB5E8DF-76B9-D9E6-825E-298959CD2045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15656" y="2036844"/>
            <a:ext cx="6756744" cy="30572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sz="1800" dirty="0"/>
              <a:t>IEC requirements</a:t>
            </a:r>
            <a:endParaRPr lang="en-IN" altLang="en-US" sz="1800" noProof="1">
              <a:cs typeface="Arial" panose="020B0604020202020204" pitchFamily="34" charset="0"/>
            </a:endParaRPr>
          </a:p>
        </p:txBody>
      </p:sp>
      <p:sp>
        <p:nvSpPr>
          <p:cNvPr id="8" name="Rectangle 66">
            <a:extLst>
              <a:ext uri="{FF2B5EF4-FFF2-40B4-BE49-F238E27FC236}">
                <a16:creationId xmlns:a16="http://schemas.microsoft.com/office/drawing/2014/main" id="{CF1A204C-341E-1D15-1FFD-01E17DEEBA54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0258" y="2428846"/>
            <a:ext cx="279156" cy="280255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b="1" noProof="1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" name="Rectangle 67">
            <a:extLst>
              <a:ext uri="{FF2B5EF4-FFF2-40B4-BE49-F238E27FC236}">
                <a16:creationId xmlns:a16="http://schemas.microsoft.com/office/drawing/2014/main" id="{36C08432-A16F-D282-72DC-B131619BB97E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15656" y="2442583"/>
            <a:ext cx="6756744" cy="30572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noProof="1"/>
              <a:t>About PMG Engineering</a:t>
            </a:r>
          </a:p>
        </p:txBody>
      </p:sp>
      <p:pic>
        <p:nvPicPr>
          <p:cNvPr id="23" name="Picture 85">
            <a:extLst>
              <a:ext uri="{FF2B5EF4-FFF2-40B4-BE49-F238E27FC236}">
                <a16:creationId xmlns:a16="http://schemas.microsoft.com/office/drawing/2014/main" id="{0AECDB16-1DEC-A58A-9813-39F7603450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648576" y="2070010"/>
            <a:ext cx="253878" cy="12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86">
            <a:extLst>
              <a:ext uri="{FF2B5EF4-FFF2-40B4-BE49-F238E27FC236}">
                <a16:creationId xmlns:a16="http://schemas.microsoft.com/office/drawing/2014/main" id="{723DED4C-4F4B-B443-C228-8BF5BE6CF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648576" y="2442584"/>
            <a:ext cx="253878" cy="126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87">
            <a:extLst>
              <a:ext uri="{FF2B5EF4-FFF2-40B4-BE49-F238E27FC236}">
                <a16:creationId xmlns:a16="http://schemas.microsoft.com/office/drawing/2014/main" id="{D85D9CEA-416E-442D-B5CE-A5FE1187B0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648576" y="2823950"/>
            <a:ext cx="253878" cy="12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85">
            <a:extLst>
              <a:ext uri="{FF2B5EF4-FFF2-40B4-BE49-F238E27FC236}">
                <a16:creationId xmlns:a16="http://schemas.microsoft.com/office/drawing/2014/main" id="{E9340D9C-3AC5-F367-F951-BE51FE5E38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656413" y="1687029"/>
            <a:ext cx="253878" cy="12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Rectangle 65">
            <a:extLst>
              <a:ext uri="{FF2B5EF4-FFF2-40B4-BE49-F238E27FC236}">
                <a16:creationId xmlns:a16="http://schemas.microsoft.com/office/drawing/2014/main" id="{DD667080-EE32-99B8-8CE6-E9AF9726AF19}"/>
              </a:ext>
            </a:extLst>
          </p:cNvPr>
          <p:cNvSpPr>
            <a:spLocks noChangeArrowheads="1"/>
          </p:cNvSpPr>
          <p:nvPr/>
        </p:nvSpPr>
        <p:spPr bwMode="gray">
          <a:xfrm>
            <a:off x="7893342" y="2056821"/>
            <a:ext cx="641058" cy="27915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sz="1200" noProof="1"/>
              <a:t>Page 3</a:t>
            </a:r>
          </a:p>
        </p:txBody>
      </p:sp>
      <p:sp>
        <p:nvSpPr>
          <p:cNvPr id="45" name="Rectangle 65">
            <a:extLst>
              <a:ext uri="{FF2B5EF4-FFF2-40B4-BE49-F238E27FC236}">
                <a16:creationId xmlns:a16="http://schemas.microsoft.com/office/drawing/2014/main" id="{74F7CB04-28DB-2338-037E-78D0F829F3EF}"/>
              </a:ext>
            </a:extLst>
          </p:cNvPr>
          <p:cNvSpPr>
            <a:spLocks noChangeArrowheads="1"/>
          </p:cNvSpPr>
          <p:nvPr/>
        </p:nvSpPr>
        <p:spPr bwMode="gray">
          <a:xfrm>
            <a:off x="7893342" y="2442584"/>
            <a:ext cx="641058" cy="27915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 algn="ctr">
              <a:spcAft>
                <a:spcPct val="20000"/>
              </a:spcAft>
            </a:pPr>
            <a:r>
              <a:rPr lang="en-US" altLang="en-US" sz="1200" noProof="1"/>
              <a:t>#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5E4E059-F076-FB65-4430-3840D50D01C6}"/>
              </a:ext>
            </a:extLst>
          </p:cNvPr>
          <p:cNvSpPr txBox="1">
            <a:spLocks noChangeArrowheads="1"/>
          </p:cNvSpPr>
          <p:nvPr/>
        </p:nvSpPr>
        <p:spPr>
          <a:xfrm>
            <a:off x="650258" y="1051572"/>
            <a:ext cx="7897913" cy="68262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68577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000" b="1" u="sng" noProof="1"/>
              <a:t>CONTENTS 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0544E15-4DC3-7125-B9B3-B89FB77C0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F63A3B-78C7-47BE-AE5E-E10140E0464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2" name="Rectangle 66">
            <a:extLst>
              <a:ext uri="{FF2B5EF4-FFF2-40B4-BE49-F238E27FC236}">
                <a16:creationId xmlns:a16="http://schemas.microsoft.com/office/drawing/2014/main" id="{78DB96BB-4DD2-BE61-6632-2C13FE27F16A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0258" y="2428846"/>
            <a:ext cx="279156" cy="280255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b="1" noProof="1">
                <a:solidFill>
                  <a:schemeClr val="bg1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945503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85800"/>
            <a:ext cx="8001000" cy="762000"/>
          </a:xfrm>
        </p:spPr>
        <p:txBody>
          <a:bodyPr>
            <a:normAutofit/>
          </a:bodyPr>
          <a:lstStyle/>
          <a:p>
            <a:pPr lvl="0" algn="ctr" fontAlgn="base">
              <a:lnSpc>
                <a:spcPct val="90000"/>
              </a:lnSpc>
              <a:spcAft>
                <a:spcPct val="0"/>
              </a:spcAft>
              <a:defRPr/>
            </a:pPr>
            <a:r>
              <a:rPr lang="en-US" sz="4000" b="1" u="sng" dirty="0"/>
              <a:t>IEC Requirements</a:t>
            </a:r>
            <a:endParaRPr lang="en-US" sz="6000" u="sng" kern="0" noProof="1">
              <a:cs typeface="Arial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US" sz="2800" b="1" dirty="0">
                <a:solidFill>
                  <a:schemeClr val="bg1"/>
                </a:solidFill>
                <a:latin typeface="+mj-lt"/>
              </a:rPr>
              <a:t>The IEC requirements for voltage drop are as follows:</a:t>
            </a:r>
            <a:endParaRPr lang="en-IN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gray">
          <a:xfrm>
            <a:off x="323850" y="1931987"/>
            <a:ext cx="8515349" cy="4256087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>
              <a:buClr>
                <a:srgbClr val="0070C0"/>
              </a:buClr>
            </a:pPr>
            <a:r>
              <a:rPr lang="en-US" dirty="0">
                <a:latin typeface="+mn-lt"/>
              </a:rPr>
              <a:t> IEC 60364-5-52 : 4% of rated voltage </a:t>
            </a:r>
            <a:endParaRPr lang="en-IN" dirty="0">
              <a:latin typeface="+mn-lt"/>
            </a:endParaRPr>
          </a:p>
          <a:p>
            <a:pPr lvl="1">
              <a:buClr>
                <a:srgbClr val="0070C0"/>
              </a:buClr>
            </a:pPr>
            <a:r>
              <a:rPr lang="en-US" dirty="0">
                <a:latin typeface="+mn-lt"/>
              </a:rPr>
              <a:t> IEC 60204-1 : 5% of rated voltage</a:t>
            </a:r>
            <a:endParaRPr lang="en-IN" dirty="0">
              <a:latin typeface="+mn-lt"/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ü"/>
            </a:pPr>
            <a:r>
              <a:rPr lang="en-US" dirty="0">
                <a:latin typeface="+mn-lt"/>
              </a:rPr>
              <a:t> Refer to the local codes for market specific requirements.</a:t>
            </a:r>
            <a:endParaRPr lang="en-IN" dirty="0">
              <a:latin typeface="+mn-lt"/>
            </a:endParaRPr>
          </a:p>
          <a:p>
            <a:pPr>
              <a:buClr>
                <a:srgbClr val="0070C0"/>
              </a:buClr>
            </a:pPr>
            <a:endParaRPr lang="en-IN" dirty="0">
              <a:latin typeface="+mn-lt"/>
            </a:endParaRPr>
          </a:p>
          <a:p>
            <a:pPr>
              <a:buClr>
                <a:srgbClr val="0070C0"/>
              </a:buClr>
            </a:pPr>
            <a:r>
              <a:rPr lang="en-US" dirty="0">
                <a:latin typeface="+mn-lt"/>
              </a:rPr>
              <a:t> The following method can be used to calculate voltage drop (</a:t>
            </a:r>
            <a:r>
              <a:rPr lang="en-US" b="1" dirty="0">
                <a:latin typeface="+mn-lt"/>
              </a:rPr>
              <a:t>ΔV</a:t>
            </a:r>
            <a:r>
              <a:rPr lang="en-US" dirty="0">
                <a:latin typeface="+mn-lt"/>
              </a:rPr>
              <a:t>; in volts) along a   conductor path:</a:t>
            </a:r>
            <a:endParaRPr lang="en-IN" dirty="0">
              <a:latin typeface="+mn-lt"/>
            </a:endParaRPr>
          </a:p>
          <a:p>
            <a:pPr marL="552450" lvl="1" indent="0" algn="ctr">
              <a:buClr>
                <a:srgbClr val="0070C0"/>
              </a:buClr>
              <a:buNone/>
            </a:pPr>
            <a:r>
              <a:rPr lang="en-US" b="1" dirty="0">
                <a:latin typeface="+mn-lt"/>
              </a:rPr>
              <a:t>ΔV </a:t>
            </a:r>
            <a:r>
              <a:rPr lang="en-US" dirty="0">
                <a:latin typeface="+mn-lt"/>
              </a:rPr>
              <a:t>=</a:t>
            </a:r>
            <a:r>
              <a:rPr lang="en-US" b="1" dirty="0">
                <a:latin typeface="+mn-lt"/>
              </a:rPr>
              <a:t> </a:t>
            </a:r>
            <a:r>
              <a:rPr lang="en-US" dirty="0">
                <a:latin typeface="+mn-lt"/>
              </a:rPr>
              <a:t>k x I x [R x cos θ x Z x sinθ] x L</a:t>
            </a:r>
            <a:endParaRPr lang="en-IN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5464720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85799"/>
            <a:ext cx="8001000" cy="856931"/>
          </a:xfrm>
        </p:spPr>
        <p:txBody>
          <a:bodyPr>
            <a:normAutofit/>
          </a:bodyPr>
          <a:lstStyle/>
          <a:p>
            <a:pPr lvl="0" algn="ctr" fontAlgn="base">
              <a:lnSpc>
                <a:spcPct val="90000"/>
              </a:lnSpc>
              <a:spcAft>
                <a:spcPct val="0"/>
              </a:spcAft>
              <a:defRPr/>
            </a:pPr>
            <a:r>
              <a:rPr lang="en-US" sz="4000" b="1" u="sng" dirty="0"/>
              <a:t>IEC Requirements</a:t>
            </a:r>
            <a:endParaRPr lang="en-US" sz="6000" u="sng" kern="0" noProof="1">
              <a:cs typeface="Arial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Where,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gray">
          <a:xfrm>
            <a:off x="323850" y="1931988"/>
            <a:ext cx="8519899" cy="4256087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>
              <a:buClr>
                <a:srgbClr val="0070C0"/>
              </a:buClr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 k       = 2</a:t>
            </a:r>
            <a:r>
              <a:rPr lang="en-US" spc="-15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en-US" dirty="0">
                <a:latin typeface="+mn-lt"/>
                <a:ea typeface="Times New Roman" panose="02020603050405020304" pitchFamily="18" charset="0"/>
              </a:rPr>
              <a:t>for</a:t>
            </a:r>
            <a:r>
              <a:rPr lang="en-US" spc="-10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en-US" dirty="0">
                <a:latin typeface="+mn-lt"/>
                <a:ea typeface="Times New Roman" panose="02020603050405020304" pitchFamily="18" charset="0"/>
              </a:rPr>
              <a:t>single-phase</a:t>
            </a:r>
            <a:r>
              <a:rPr lang="en-US" spc="-55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en-US" dirty="0">
                <a:latin typeface="+mn-lt"/>
                <a:ea typeface="Times New Roman" panose="02020603050405020304" pitchFamily="18" charset="0"/>
              </a:rPr>
              <a:t>systems</a:t>
            </a:r>
            <a:r>
              <a:rPr lang="en-US" spc="-35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en-US" dirty="0">
                <a:latin typeface="+mn-lt"/>
                <a:ea typeface="Times New Roman" panose="02020603050405020304" pitchFamily="18" charset="0"/>
              </a:rPr>
              <a:t>and</a:t>
            </a:r>
            <a:r>
              <a:rPr lang="en-US" spc="-15" dirty="0">
                <a:latin typeface="+mn-lt"/>
                <a:ea typeface="Times New Roman" panose="02020603050405020304" pitchFamily="18" charset="0"/>
              </a:rPr>
              <a:t> √</a:t>
            </a:r>
            <a:r>
              <a:rPr lang="en-US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pc="-105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+mn-lt"/>
                <a:ea typeface="Times New Roman" panose="02020603050405020304" pitchFamily="18" charset="0"/>
              </a:rPr>
              <a:t>for</a:t>
            </a:r>
            <a:r>
              <a:rPr lang="en-US" spc="-40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en-US" dirty="0">
                <a:latin typeface="+mn-lt"/>
                <a:ea typeface="Times New Roman" panose="02020603050405020304" pitchFamily="18" charset="0"/>
              </a:rPr>
              <a:t>three-phase syst</a:t>
            </a:r>
            <a:r>
              <a:rPr lang="en-US" spc="-5" dirty="0">
                <a:latin typeface="+mn-lt"/>
                <a:ea typeface="Times New Roman" panose="02020603050405020304" pitchFamily="18" charset="0"/>
              </a:rPr>
              <a:t>e</a:t>
            </a:r>
            <a:r>
              <a:rPr lang="en-US" dirty="0">
                <a:latin typeface="+mn-lt"/>
                <a:ea typeface="Times New Roman" panose="02020603050405020304" pitchFamily="18" charset="0"/>
              </a:rPr>
              <a:t>ms</a:t>
            </a:r>
            <a:endParaRPr lang="en-IN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rgbClr val="0070C0"/>
              </a:buClr>
            </a:pPr>
            <a:r>
              <a:rPr lang="en-IN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+mn-lt"/>
                <a:ea typeface="Times New Roman" panose="02020603050405020304" pitchFamily="18" charset="0"/>
              </a:rPr>
              <a:t>I        = load current along the conductor pat</a:t>
            </a:r>
          </a:p>
          <a:p>
            <a:pPr lvl="1">
              <a:buClr>
                <a:srgbClr val="0070C0"/>
              </a:buClr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 R      = resistance; 25Ω per mm</a:t>
            </a:r>
            <a:r>
              <a:rPr lang="en-US" baseline="30000" dirty="0">
                <a:latin typeface="+mn-lt"/>
                <a:ea typeface="Times New Roman" panose="02020603050405020304" pitchFamily="18" charset="0"/>
              </a:rPr>
              <a:t>2</a:t>
            </a:r>
            <a:r>
              <a:rPr lang="en-US" dirty="0">
                <a:latin typeface="+mn-lt"/>
                <a:ea typeface="Times New Roman" panose="02020603050405020304" pitchFamily="18" charset="0"/>
              </a:rPr>
              <a:t> per kilometer of conductor (copper)</a:t>
            </a:r>
            <a:endParaRPr lang="en-IN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rgbClr val="0070C0"/>
              </a:buClr>
            </a:pPr>
            <a:r>
              <a:rPr lang="en-IN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+mn-lt"/>
                <a:ea typeface="Times New Roman" panose="02020603050405020304" pitchFamily="18" charset="0"/>
              </a:rPr>
              <a:t>c</a:t>
            </a:r>
            <a:r>
              <a:rPr lang="en-US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en-US" dirty="0">
                <a:latin typeface="+mn-lt"/>
                <a:ea typeface="Times New Roman" panose="02020603050405020304" pitchFamily="18" charset="0"/>
              </a:rPr>
              <a:t>θ = power factor (can use .80 in absence of actual values)</a:t>
            </a:r>
            <a:endParaRPr lang="en-IN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rgbClr val="0070C0"/>
              </a:buClr>
            </a:pPr>
            <a:r>
              <a:rPr lang="en-IN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+mn-lt"/>
                <a:ea typeface="Times New Roman" panose="02020603050405020304" pitchFamily="18" charset="0"/>
              </a:rPr>
              <a:t>Z       = inductive resistance; 0 for conductors of 50mm</a:t>
            </a:r>
            <a:r>
              <a:rPr lang="en-US" baseline="30000" dirty="0">
                <a:latin typeface="+mn-lt"/>
                <a:ea typeface="Times New Roman" panose="02020603050405020304" pitchFamily="18" charset="0"/>
              </a:rPr>
              <a:t>2</a:t>
            </a:r>
            <a:r>
              <a:rPr lang="en-US" dirty="0">
                <a:latin typeface="+mn-lt"/>
                <a:ea typeface="Times New Roman" panose="02020603050405020304" pitchFamily="18" charset="0"/>
              </a:rPr>
              <a:t> or less, .08Ω per kilometer of conductor for conductors greater than 50mm</a:t>
            </a:r>
            <a:r>
              <a:rPr lang="en-US" baseline="30000" dirty="0">
                <a:latin typeface="+mn-lt"/>
                <a:ea typeface="Times New Roman" panose="02020603050405020304" pitchFamily="18" charset="0"/>
              </a:rPr>
              <a:t>2</a:t>
            </a:r>
            <a:endParaRPr lang="en-IN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rgbClr val="0070C0"/>
              </a:buClr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 sinθ  =  calculate based on power factor value</a:t>
            </a:r>
          </a:p>
          <a:p>
            <a:pPr lvl="1">
              <a:buClr>
                <a:srgbClr val="0070C0"/>
              </a:buClr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en-US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L       = conductor length in kilometers (one way, from source to equipment)</a:t>
            </a:r>
          </a:p>
          <a:p>
            <a:pPr>
              <a:buClr>
                <a:srgbClr val="0070C0"/>
              </a:buClr>
            </a:pPr>
            <a:endParaRPr lang="en-IN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0070C0"/>
              </a:buClr>
            </a:pPr>
            <a:r>
              <a:rPr lang="en-US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For percent voltage drop (</a:t>
            </a:r>
            <a:r>
              <a:rPr lang="en-US" b="1" dirty="0">
                <a:latin typeface="+mn-lt"/>
                <a:ea typeface="Times New Roman" panose="02020603050405020304" pitchFamily="18" charset="0"/>
              </a:rPr>
              <a:t>Δ</a:t>
            </a:r>
            <a:r>
              <a:rPr lang="en-US" b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V%</a:t>
            </a:r>
            <a:r>
              <a:rPr lang="en-US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), use the following equation:</a:t>
            </a:r>
            <a:endParaRPr lang="en-IN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Clr>
                <a:srgbClr val="0070C0"/>
              </a:buClr>
              <a:buNone/>
            </a:pPr>
            <a:r>
              <a:rPr lang="en-US" b="1" dirty="0">
                <a:latin typeface="+mn-lt"/>
                <a:ea typeface="Times New Roman" panose="02020603050405020304" pitchFamily="18" charset="0"/>
              </a:rPr>
              <a:t> Δ</a:t>
            </a:r>
            <a:r>
              <a:rPr lang="en-US" b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V%</a:t>
            </a:r>
            <a:r>
              <a:rPr lang="en-US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[</a:t>
            </a:r>
            <a:r>
              <a:rPr lang="en-US" dirty="0">
                <a:latin typeface="+mn-lt"/>
                <a:ea typeface="Times New Roman" panose="02020603050405020304" pitchFamily="18" charset="0"/>
              </a:rPr>
              <a:t>Δ</a:t>
            </a:r>
            <a:r>
              <a:rPr lang="en-US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 x 100] / V</a:t>
            </a:r>
            <a:endParaRPr lang="en-IN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rgbClr val="0070C0"/>
              </a:buClr>
            </a:pPr>
            <a:r>
              <a:rPr lang="en-US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voltage (line-to-neutral for single phase; phase-to-phase for three phase)</a:t>
            </a:r>
            <a:endParaRPr lang="en-IN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230503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B1185A5A6DA634F89857E7C01440748" ma:contentTypeVersion="1" ma:contentTypeDescription="Upload an image." ma:contentTypeScope="" ma:versionID="89928a2722378c5a305ce3eb8532539f">
  <xsd:schema xmlns:xsd="http://www.w3.org/2001/XMLSchema" xmlns:xs="http://www.w3.org/2001/XMLSchema" xmlns:p="http://schemas.microsoft.com/office/2006/metadata/properties" xmlns:ns1="http://schemas.microsoft.com/sharepoint/v3" xmlns:ns2="B6023AA3-3CEE-413F-91F8-322A2644F388" xmlns:ns3="http://schemas.microsoft.com/sharepoint/v3/fields" xmlns:ns4="0f0eb950-47b7-49a7-b2b9-b0c411c9c3b8" targetNamespace="http://schemas.microsoft.com/office/2006/metadata/properties" ma:root="true" ma:fieldsID="415cc3288ccbe700ad9137c8513b77d6" ns1:_="" ns2:_="" ns3:_="" ns4:_="">
    <xsd:import namespace="http://schemas.microsoft.com/sharepoint/v3"/>
    <xsd:import namespace="B6023AA3-3CEE-413F-91F8-322A2644F388"/>
    <xsd:import namespace="http://schemas.microsoft.com/sharepoint/v3/fields"/>
    <xsd:import namespace="0f0eb950-47b7-49a7-b2b9-b0c411c9c3b8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_dlc_DocId" minOccurs="0"/>
                <xsd:element ref="ns4:_dlc_DocIdUrl" minOccurs="0"/>
                <xsd:element ref="ns4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30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31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23AA3-3CEE-413F-91F8-322A2644F388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eb950-47b7-49a7-b2b9-b0c411c9c3b8" elementFormDefault="qualified">
    <xsd:import namespace="http://schemas.microsoft.com/office/2006/documentManagement/types"/>
    <xsd:import namespace="http://schemas.microsoft.com/office/infopath/2007/PartnerControls"/>
    <xsd:element name="_dlc_DocId" ma:index="2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B6023AA3-3CEE-413F-91F8-322A2644F388" xsi:nil="true"/>
    <wic_System_Copyright xmlns="http://schemas.microsoft.com/sharepoint/v3/fields" xsi:nil="true"/>
    <_dlc_DocId xmlns="0f0eb950-47b7-49a7-b2b9-b0c411c9c3b8">VJPUPS4RKR3C-4-97</_dlc_DocId>
    <_dlc_DocIdUrl xmlns="0f0eb950-47b7-49a7-b2b9-b0c411c9c3b8">
      <Url>http://thenest-aoa-in.nestle.com/_layouts/DocIdRedir.aspx?ID=VJPUPS4RKR3C-4-97</Url>
      <Description>VJPUPS4RKR3C-4-97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C728180-122B-4C3C-A2BE-33F0F38364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23AA3-3CEE-413F-91F8-322A2644F388"/>
    <ds:schemaRef ds:uri="http://schemas.microsoft.com/sharepoint/v3/fields"/>
    <ds:schemaRef ds:uri="0f0eb950-47b7-49a7-b2b9-b0c411c9c3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6FB07F-DD47-4C62-89FB-E79CBDA66930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F0180CB-08B1-436B-9799-0C76022FBD6C}">
  <ds:schemaRefs>
    <ds:schemaRef ds:uri="B6023AA3-3CEE-413F-91F8-322A2644F388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schemas.microsoft.com/sharepoint/v3"/>
    <ds:schemaRef ds:uri="0f0eb950-47b7-49a7-b2b9-b0c411c9c3b8"/>
    <ds:schemaRef ds:uri="http://purl.org/dc/terms/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184455A5-5B1F-42D7-89F4-4C018F6FE8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ES-501_BG-002</Template>
  <TotalTime>7784</TotalTime>
  <Words>251</Words>
  <Application>Microsoft Office PowerPoint</Application>
  <PresentationFormat>On-screen Show (4:3)</PresentationFormat>
  <Paragraphs>39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1_Office Theme</vt:lpstr>
      <vt:lpstr>PowerPoint Presentation</vt:lpstr>
      <vt:lpstr>PowerPoint Presentation</vt:lpstr>
      <vt:lpstr>IEC Requirements</vt:lpstr>
      <vt:lpstr>IEC Requirements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Voltage Drop</dc:title>
  <dc:creator>Vikas Bhadauria</dc:creator>
  <cp:lastModifiedBy>abhinav pandey</cp:lastModifiedBy>
  <cp:revision>727</cp:revision>
  <cp:lastPrinted>2014-11-21T06:58:07Z</cp:lastPrinted>
  <dcterms:created xsi:type="dcterms:W3CDTF">2014-04-07T11:41:40Z</dcterms:created>
  <dcterms:modified xsi:type="dcterms:W3CDTF">2025-04-15T13:09:41Z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0x0101009148F5A04DDD49CBA7127AADA5FB792B00AADE34325A8B49CDA8BB4DB53328F21400CB1185A5A6DA634F89857E7C01440748</vt:lpwstr>
  </property>
  <property fmtid="{D5CDD505-2E9C-101B-9397-08002B2CF9AE}" pid="3" name="_dlc_DocIdItemGuid">
    <vt:lpwstr>69089008-09ec-4558-8149-065431535be3</vt:lpwstr>
  </property>
</Properties>
</file>