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15"/>
  </p:notesMasterIdLst>
  <p:sldIdLst>
    <p:sldId id="309" r:id="rId6"/>
    <p:sldId id="329" r:id="rId7"/>
    <p:sldId id="307" r:id="rId8"/>
    <p:sldId id="294" r:id="rId9"/>
    <p:sldId id="311" r:id="rId10"/>
    <p:sldId id="306" r:id="rId11"/>
    <p:sldId id="299" r:id="rId12"/>
    <p:sldId id="302" r:id="rId13"/>
    <p:sldId id="310"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29" autoAdjust="0"/>
    <p:restoredTop sz="94660"/>
  </p:normalViewPr>
  <p:slideViewPr>
    <p:cSldViewPr>
      <p:cViewPr varScale="1">
        <p:scale>
          <a:sx n="87" d="100"/>
          <a:sy n="87" d="100"/>
        </p:scale>
        <p:origin x="154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40380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75176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75176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223962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10938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73380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73380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0C5C78BB-8D24-4806-A771-FF612B49807D}"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281222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DDFE20A8-938A-4557-B98A-5DEA3330517B}"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3187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FF0B44FD-1123-4F61-9B3D-38A62355AC8F}"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75284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C40E13B-5FD7-46AB-890F-E2E9BE8BF95B}"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4738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7A09348F-FD60-437B-8707-F3C6F9B266AE}"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906337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5724E69A-2900-4303-B23B-D2DB6332B041}"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39926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21B8C8B2-9B73-4909-B1D8-2E3787DB85D6}"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67323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E10BB79B-1802-4596-B772-73904D42867A}"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7785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907FFB0D-AC9F-4502-8D10-36F28C5A7793}"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1634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67324B97-2B90-45EB-9C47-3A5488E54191}"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93333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10D309EF-472B-4CBF-B7B4-C318D867B2DD}"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93795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384485DB-9CA5-409B-812F-30E5B28A430D}"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40090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60F96C7-4C6A-450E-BC4A-00CEABD73872}"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F701876A-00F6-4935-2E8A-969A10C7C9D1}"/>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42353869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36673"/>
            <a:ext cx="7924800" cy="685801"/>
          </a:xfrm>
          <a:solidFill>
            <a:schemeClr val="accent1">
              <a:lumMod val="60000"/>
              <a:lumOff val="40000"/>
            </a:schemeClr>
          </a:solidFill>
        </p:spPr>
        <p:txBody>
          <a:bodyPr>
            <a:normAutofit/>
          </a:bodyPr>
          <a:lstStyle/>
          <a:p>
            <a:r>
              <a:rPr lang="en-US" sz="4000" b="1" dirty="0"/>
              <a:t>Air compressor</a:t>
            </a:r>
          </a:p>
        </p:txBody>
      </p:sp>
      <p:pic>
        <p:nvPicPr>
          <p:cNvPr id="1028" name="Picture 4" descr="http://i.ebayimg.com/images/i/371244562807-0-1/s-l1000.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86000" y="1676400"/>
            <a:ext cx="4572000" cy="45720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DE626E53-A35A-09DF-A0E9-DF6944CE1885}"/>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t>Working Principle</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dirty="0">
                <a:latin typeface="+mn-lt"/>
              </a:rPr>
              <a:t>Maintenance</a:t>
            </a:r>
            <a:r>
              <a:rPr lang="en-US" altLang="en-US" noProof="1">
                <a:latin typeface="+mn-lt"/>
              </a:rPr>
              <a:t> Practices </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90">
            <a:extLst>
              <a:ext uri="{FF2B5EF4-FFF2-40B4-BE49-F238E27FC236}">
                <a16:creationId xmlns:a16="http://schemas.microsoft.com/office/drawing/2014/main" id="{3EB4E6CF-FFD0-0AF9-99A3-ECAC86139D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509017"/>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91">
            <a:extLst>
              <a:ext uri="{FF2B5EF4-FFF2-40B4-BE49-F238E27FC236}">
                <a16:creationId xmlns:a16="http://schemas.microsoft.com/office/drawing/2014/main" id="{6D6138FC-32F8-CB12-2131-B7D54202576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8892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5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50" noProof="1"/>
              <a:t>Page 5</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Page 9</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p:txBody>
          <a:bodyPr/>
          <a:lstStyle/>
          <a:p>
            <a:fld id="{48F63A3B-78C7-47BE-AE5E-E10140E04643}" type="slidenum">
              <a:rPr lang="en-US" smtClean="0"/>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t>Uses of Compressed Air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Types of air compressor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2" name="Rectangle 77">
            <a:extLst>
              <a:ext uri="{FF2B5EF4-FFF2-40B4-BE49-F238E27FC236}">
                <a16:creationId xmlns:a16="http://schemas.microsoft.com/office/drawing/2014/main" id="{60ADE970-C850-D7BD-E843-A6C538575868}"/>
              </a:ext>
            </a:extLst>
          </p:cNvPr>
          <p:cNvSpPr>
            <a:spLocks noChangeArrowheads="1"/>
          </p:cNvSpPr>
          <p:nvPr/>
        </p:nvSpPr>
        <p:spPr bwMode="gray">
          <a:xfrm>
            <a:off x="1015656" y="4065536"/>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15" name="Rectangle 65">
            <a:extLst>
              <a:ext uri="{FF2B5EF4-FFF2-40B4-BE49-F238E27FC236}">
                <a16:creationId xmlns:a16="http://schemas.microsoft.com/office/drawing/2014/main" id="{4630754B-A0A7-DC69-7C67-DEE863B8B57F}"/>
              </a:ext>
            </a:extLst>
          </p:cNvPr>
          <p:cNvSpPr>
            <a:spLocks noChangeArrowheads="1"/>
          </p:cNvSpPr>
          <p:nvPr/>
        </p:nvSpPr>
        <p:spPr bwMode="gray">
          <a:xfrm>
            <a:off x="7893342" y="403558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Page 8</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Page 7</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Indroduction </a:t>
            </a:r>
          </a:p>
        </p:txBody>
      </p:sp>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Air Compressor</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A machine that extracts air from the atmosphere and compresses it into a holding chamber.</a:t>
            </a:r>
          </a:p>
          <a:p>
            <a:pPr>
              <a:spcBef>
                <a:spcPct val="0"/>
              </a:spcBef>
              <a:spcAft>
                <a:spcPct val="15000"/>
              </a:spcAft>
              <a:buSzPct val="105000"/>
            </a:pPr>
            <a:r>
              <a:rPr lang="en-US" dirty="0">
                <a:latin typeface="+mn-lt"/>
              </a:rPr>
              <a:t>A machine that converts power “using an electric motor, diesel or gasoline engine, etc.” into potential energy stored in pressurized air. The energy contained in the compressed air can be used for a variety of applications; e.g. Utilization of  kinetic energy of the air to get higher velocities for various usage</a:t>
            </a:r>
          </a:p>
        </p:txBody>
      </p:sp>
      <p:sp>
        <p:nvSpPr>
          <p:cNvPr id="2" name="Slide Number Placeholder 1">
            <a:extLst>
              <a:ext uri="{FF2B5EF4-FFF2-40B4-BE49-F238E27FC236}">
                <a16:creationId xmlns:a16="http://schemas.microsoft.com/office/drawing/2014/main" id="{70F59238-2465-870E-750E-C05A62162F0F}"/>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32551728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chemeClr val="bg1"/>
                </a:solidFill>
                <a:latin typeface="+mn-lt"/>
              </a:rPr>
              <a:t>Air Compressor</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150000"/>
              </a:lnSpc>
              <a:spcBef>
                <a:spcPct val="0"/>
              </a:spcBef>
              <a:spcAft>
                <a:spcPct val="15000"/>
              </a:spcAft>
              <a:buNone/>
            </a:pPr>
            <a:r>
              <a:rPr lang="en-US" dirty="0">
                <a:latin typeface="+mn-lt"/>
              </a:rPr>
              <a:t>  </a:t>
            </a:r>
            <a:endParaRPr lang="en-US" noProof="1">
              <a:latin typeface="+mn-lt"/>
            </a:endParaRPr>
          </a:p>
        </p:txBody>
      </p:sp>
      <p:pic>
        <p:nvPicPr>
          <p:cNvPr id="12" name="Picture 11"/>
          <p:cNvPicPr>
            <a:picLocks noChangeAspect="1"/>
          </p:cNvPicPr>
          <p:nvPr/>
        </p:nvPicPr>
        <p:blipFill>
          <a:blip r:embed="rId3" cstate="print">
            <a:clrChange>
              <a:clrFrom>
                <a:srgbClr val="F2F3EE"/>
              </a:clrFrom>
              <a:clrTo>
                <a:srgbClr val="F2F3EE">
                  <a:alpha val="0"/>
                </a:srgbClr>
              </a:clrTo>
            </a:clrChange>
            <a:extLst>
              <a:ext uri="{28A0092B-C50C-407E-A947-70E740481C1C}">
                <a14:useLocalDpi xmlns:a14="http://schemas.microsoft.com/office/drawing/2010/main" val="0"/>
              </a:ext>
            </a:extLst>
          </a:blip>
          <a:stretch>
            <a:fillRect/>
          </a:stretch>
        </p:blipFill>
        <p:spPr>
          <a:xfrm>
            <a:off x="1603726" y="1833129"/>
            <a:ext cx="6092474" cy="3931596"/>
          </a:xfrm>
          <a:prstGeom prst="rect">
            <a:avLst/>
          </a:prstGeom>
        </p:spPr>
      </p:pic>
      <p:sp>
        <p:nvSpPr>
          <p:cNvPr id="4" name="Rectangle 2">
            <a:extLst>
              <a:ext uri="{FF2B5EF4-FFF2-40B4-BE49-F238E27FC236}">
                <a16:creationId xmlns:a16="http://schemas.microsoft.com/office/drawing/2014/main" id="{23A88400-5778-439B-F0A1-0AFBE121F286}"/>
              </a:ext>
            </a:extLst>
          </p:cNvPr>
          <p:cNvSpPr>
            <a:spLocks noGrp="1" noChangeArrowheads="1"/>
          </p:cNvSpPr>
          <p:nvPr>
            <p:ph type="title"/>
          </p:nvPr>
        </p:nvSpPr>
        <p:spPr>
          <a:xfrm>
            <a:off x="628650" y="365126"/>
            <a:ext cx="7886700" cy="1325563"/>
          </a:xfrm>
        </p:spPr>
        <p:txBody>
          <a:bodyPr>
            <a:normAutofit/>
          </a:bodyPr>
          <a:lstStyle/>
          <a:p>
            <a:pPr algn="ctr" eaLnBrk="1" hangingPunct="1"/>
            <a:r>
              <a:rPr lang="en-US" altLang="en-US" sz="4000" b="1" u="sng" noProof="1"/>
              <a:t>Indroduction </a:t>
            </a:r>
          </a:p>
        </p:txBody>
      </p:sp>
      <p:sp>
        <p:nvSpPr>
          <p:cNvPr id="5" name="Slide Number Placeholder 4">
            <a:extLst>
              <a:ext uri="{FF2B5EF4-FFF2-40B4-BE49-F238E27FC236}">
                <a16:creationId xmlns:a16="http://schemas.microsoft.com/office/drawing/2014/main" id="{4E23C940-ECB1-ACF2-5333-502488B13FEB}"/>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324696942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Working principle</a:t>
            </a:r>
          </a:p>
        </p:txBody>
      </p:sp>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Basic Components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The basic components of an air compressor</a:t>
            </a:r>
          </a:p>
          <a:p>
            <a:pPr lvl="1">
              <a:spcBef>
                <a:spcPct val="0"/>
              </a:spcBef>
              <a:spcAft>
                <a:spcPct val="15000"/>
              </a:spcAft>
            </a:pPr>
            <a:r>
              <a:rPr lang="en-US" dirty="0">
                <a:latin typeface="+mn-lt"/>
              </a:rPr>
              <a:t>Engine</a:t>
            </a:r>
          </a:p>
          <a:p>
            <a:pPr lvl="1">
              <a:spcBef>
                <a:spcPct val="0"/>
              </a:spcBef>
              <a:spcAft>
                <a:spcPct val="15000"/>
              </a:spcAft>
            </a:pPr>
            <a:r>
              <a:rPr lang="en-US" dirty="0">
                <a:latin typeface="+mn-lt"/>
              </a:rPr>
              <a:t>Storage Tank </a:t>
            </a:r>
          </a:p>
          <a:p>
            <a:pPr>
              <a:spcBef>
                <a:spcPct val="0"/>
              </a:spcBef>
              <a:spcAft>
                <a:spcPct val="15000"/>
              </a:spcAft>
              <a:buSzPct val="105000"/>
            </a:pPr>
            <a:r>
              <a:rPr lang="en-US" dirty="0">
                <a:latin typeface="+mn-lt"/>
              </a:rPr>
              <a:t>In an air compressor, air is compressed by pulling in atmospheric air, reducing its volume and increasing its pressure.</a:t>
            </a:r>
          </a:p>
          <a:p>
            <a:pPr>
              <a:spcBef>
                <a:spcPct val="0"/>
              </a:spcBef>
              <a:spcAft>
                <a:spcPct val="15000"/>
              </a:spcAft>
              <a:buSzPct val="105000"/>
            </a:pPr>
            <a:r>
              <a:rPr lang="en-US" dirty="0">
                <a:latin typeface="+mn-lt"/>
              </a:rPr>
              <a:t>Storage tank is used to hold the pressurized air &amp; it releases the air as per requirement.</a:t>
            </a:r>
          </a:p>
          <a:p>
            <a:pPr>
              <a:spcBef>
                <a:spcPct val="0"/>
              </a:spcBef>
              <a:spcAft>
                <a:spcPct val="15000"/>
              </a:spcAft>
            </a:pPr>
            <a:endParaRPr lang="en-US" dirty="0">
              <a:latin typeface="+mn-lt"/>
            </a:endParaRPr>
          </a:p>
          <a:p>
            <a:pPr>
              <a:spcBef>
                <a:spcPct val="0"/>
              </a:spcBef>
              <a:spcAft>
                <a:spcPct val="15000"/>
              </a:spcAft>
              <a:buClr>
                <a:schemeClr val="accent1"/>
              </a:buClr>
            </a:pPr>
            <a:endParaRPr lang="en-US" noProof="1">
              <a:latin typeface="+mn-lt"/>
            </a:endParaRPr>
          </a:p>
        </p:txBody>
      </p:sp>
      <p:sp>
        <p:nvSpPr>
          <p:cNvPr id="2" name="Slide Number Placeholder 1">
            <a:extLst>
              <a:ext uri="{FF2B5EF4-FFF2-40B4-BE49-F238E27FC236}">
                <a16:creationId xmlns:a16="http://schemas.microsoft.com/office/drawing/2014/main" id="{5B681F40-CF95-DD2E-630A-63347F376F71}"/>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24696942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Working principle</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Basic Components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Pressure Gauge, Safety Valve are used for monitoring &amp; assuring the safe operation.</a:t>
            </a:r>
          </a:p>
          <a:p>
            <a:pPr>
              <a:spcBef>
                <a:spcPct val="0"/>
              </a:spcBef>
              <a:spcAft>
                <a:spcPct val="15000"/>
              </a:spcAft>
              <a:buSzPct val="105000"/>
            </a:pPr>
            <a:r>
              <a:rPr lang="en-US" dirty="0">
                <a:latin typeface="+mn-lt"/>
              </a:rPr>
              <a:t>The inlet valve is what allows air into the machine to be compressed as the piston pushes upward and keeps the inlet valve shut, which in turn opens the discharge valve which allows the air taken in through the inlet to be compressed.</a:t>
            </a:r>
          </a:p>
          <a:p>
            <a:pPr>
              <a:spcBef>
                <a:spcPct val="0"/>
              </a:spcBef>
              <a:spcAft>
                <a:spcPct val="15000"/>
              </a:spcAft>
              <a:buSzPct val="105000"/>
            </a:pPr>
            <a:endParaRPr lang="en-US" dirty="0">
              <a:latin typeface="+mn-lt"/>
            </a:endParaRPr>
          </a:p>
          <a:p>
            <a:pPr>
              <a:spcBef>
                <a:spcPct val="0"/>
              </a:spcBef>
              <a:spcAft>
                <a:spcPct val="15000"/>
              </a:spcAft>
              <a:buClr>
                <a:schemeClr val="accent1"/>
              </a:buClr>
              <a:buSzPct val="105000"/>
            </a:pPr>
            <a:endParaRPr lang="en-US" noProof="1">
              <a:latin typeface="+mn-lt"/>
            </a:endParaRPr>
          </a:p>
        </p:txBody>
      </p:sp>
      <p:sp>
        <p:nvSpPr>
          <p:cNvPr id="2" name="Slide Number Placeholder 1">
            <a:extLst>
              <a:ext uri="{FF2B5EF4-FFF2-40B4-BE49-F238E27FC236}">
                <a16:creationId xmlns:a16="http://schemas.microsoft.com/office/drawing/2014/main" id="{2B69C724-EB83-2A00-2111-F047883854F3}"/>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348654226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altLang="en-US" sz="4000" b="1" u="sng" noProof="1"/>
              <a:t>Types of air compressor </a:t>
            </a: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Classification</a:t>
            </a:r>
          </a:p>
        </p:txBody>
      </p:sp>
      <p:sp>
        <p:nvSpPr>
          <p:cNvPr id="23" name="Rectangle 5"/>
          <p:cNvSpPr>
            <a:spLocks noChangeArrowheads="1"/>
          </p:cNvSpPr>
          <p:nvPr/>
        </p:nvSpPr>
        <p:spPr bwMode="gray">
          <a:xfrm>
            <a:off x="325438" y="1788716"/>
            <a:ext cx="8515350" cy="4704158"/>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nSpc>
                <a:spcPct val="150000"/>
              </a:lnSpc>
              <a:spcBef>
                <a:spcPct val="0"/>
              </a:spcBef>
              <a:spcAft>
                <a:spcPct val="15000"/>
              </a:spcAft>
              <a:buClr>
                <a:schemeClr val="accent1"/>
              </a:buClr>
            </a:pPr>
            <a:endParaRPr lang="en-US" dirty="0">
              <a:latin typeface="+mn-lt"/>
            </a:endParaRPr>
          </a:p>
          <a:p>
            <a:pPr algn="just">
              <a:spcAft>
                <a:spcPct val="40000"/>
              </a:spcAft>
              <a:buClr>
                <a:schemeClr val="accent1"/>
              </a:buClr>
            </a:pPr>
            <a:endParaRPr lang="en-US" noProof="1">
              <a:latin typeface="+mn-lt"/>
            </a:endParaRPr>
          </a:p>
        </p:txBody>
      </p:sp>
      <p:pic>
        <p:nvPicPr>
          <p:cNvPr id="2" name="Picture 1"/>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76151" y="2120008"/>
            <a:ext cx="8283686" cy="4089524"/>
          </a:xfrm>
          <a:prstGeom prst="rect">
            <a:avLst/>
          </a:prstGeom>
          <a:ln>
            <a:noFill/>
          </a:ln>
        </p:spPr>
      </p:pic>
      <p:sp>
        <p:nvSpPr>
          <p:cNvPr id="3" name="Slide Number Placeholder 2">
            <a:extLst>
              <a:ext uri="{FF2B5EF4-FFF2-40B4-BE49-F238E27FC236}">
                <a16:creationId xmlns:a16="http://schemas.microsoft.com/office/drawing/2014/main" id="{711A912F-1F98-8B8F-4739-BB96EAA1E8A2}"/>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30874531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sz="4000" b="1" u="sng" noProof="1"/>
              <a:t>Uses of compressed air </a:t>
            </a:r>
            <a:endParaRPr lang="en-US" altLang="en-US" sz="4000" b="1" u="sng" noProof="1"/>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b="1" noProof="1">
              <a:solidFill>
                <a:srgbClr val="FFFFFF"/>
              </a:solidFill>
              <a:latin typeface="+mn-lt"/>
            </a:endParaRPr>
          </a:p>
        </p:txBody>
      </p:sp>
      <p:sp>
        <p:nvSpPr>
          <p:cNvPr id="23" name="Rectangle 5"/>
          <p:cNvSpPr>
            <a:spLocks noChangeArrowheads="1"/>
          </p:cNvSpPr>
          <p:nvPr/>
        </p:nvSpPr>
        <p:spPr bwMode="gray">
          <a:xfrm>
            <a:off x="325439"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Clr>
                <a:schemeClr val="tx1"/>
              </a:buClr>
              <a:buSzPct val="105000"/>
            </a:pPr>
            <a:r>
              <a:rPr lang="en-US" dirty="0">
                <a:latin typeface="+mn-lt"/>
              </a:rPr>
              <a:t>Compressed air is used in many industries for various purposes:</a:t>
            </a:r>
          </a:p>
          <a:p>
            <a:pPr lvl="1">
              <a:buClr>
                <a:schemeClr val="tx1"/>
              </a:buClr>
            </a:pPr>
            <a:r>
              <a:rPr lang="en-US" dirty="0">
                <a:latin typeface="+mn-lt"/>
              </a:rPr>
              <a:t>Pneumatic Control -Actuators, Dosing Pumps</a:t>
            </a:r>
          </a:p>
          <a:p>
            <a:pPr lvl="1">
              <a:buClr>
                <a:schemeClr val="tx1"/>
              </a:buClr>
            </a:pPr>
            <a:r>
              <a:rPr lang="en-US" dirty="0">
                <a:latin typeface="+mn-lt"/>
              </a:rPr>
              <a:t>Process: Pneumatic Conveying, Pumping, Dust Collection, Concrete lifting, Cleaning</a:t>
            </a:r>
          </a:p>
          <a:p>
            <a:pPr lvl="1">
              <a:buClr>
                <a:schemeClr val="tx1"/>
              </a:buClr>
            </a:pPr>
            <a:r>
              <a:rPr lang="en-US" dirty="0">
                <a:latin typeface="+mn-lt"/>
              </a:rPr>
              <a:t>Power Tools: Hammers, Breakers </a:t>
            </a:r>
          </a:p>
          <a:p>
            <a:pPr lvl="1">
              <a:buClr>
                <a:schemeClr val="tx1"/>
              </a:buClr>
            </a:pPr>
            <a:r>
              <a:rPr lang="en-US" dirty="0">
                <a:latin typeface="+mn-lt"/>
              </a:rPr>
              <a:t>Manufacturing - Abrasive jet machining</a:t>
            </a:r>
          </a:p>
          <a:p>
            <a:pPr lvl="1">
              <a:spcBef>
                <a:spcPct val="0"/>
              </a:spcBef>
              <a:spcAft>
                <a:spcPct val="15000"/>
              </a:spcAft>
              <a:buClr>
                <a:schemeClr val="tx1"/>
              </a:buClr>
            </a:pPr>
            <a:endParaRPr lang="en-US" dirty="0">
              <a:latin typeface="+mn-lt"/>
            </a:endParaRPr>
          </a:p>
          <a:p>
            <a:pPr>
              <a:spcBef>
                <a:spcPct val="0"/>
              </a:spcBef>
              <a:spcAft>
                <a:spcPct val="15000"/>
              </a:spcAft>
              <a:buClr>
                <a:schemeClr val="accent1"/>
              </a:buClr>
            </a:pPr>
            <a:endParaRPr lang="en-US" dirty="0">
              <a:latin typeface="+mn-lt"/>
            </a:endParaRPr>
          </a:p>
          <a:p>
            <a:pPr>
              <a:spcBef>
                <a:spcPct val="0"/>
              </a:spcBef>
              <a:spcAft>
                <a:spcPct val="15000"/>
              </a:spcAft>
              <a:buClr>
                <a:schemeClr val="accent1"/>
              </a:buClr>
            </a:pPr>
            <a:endParaRPr lang="en-US" dirty="0">
              <a:latin typeface="+mn-lt"/>
            </a:endParaRPr>
          </a:p>
          <a:p>
            <a:pPr>
              <a:spcAft>
                <a:spcPct val="40000"/>
              </a:spcAft>
              <a:buClr>
                <a:schemeClr val="accent1"/>
              </a:buClr>
            </a:pPr>
            <a:endParaRPr lang="en-US" noProof="1">
              <a:latin typeface="+mn-lt"/>
            </a:endParaRPr>
          </a:p>
        </p:txBody>
      </p:sp>
      <p:sp>
        <p:nvSpPr>
          <p:cNvPr id="2" name="Slide Number Placeholder 1">
            <a:extLst>
              <a:ext uri="{FF2B5EF4-FFF2-40B4-BE49-F238E27FC236}">
                <a16:creationId xmlns:a16="http://schemas.microsoft.com/office/drawing/2014/main" id="{FADDB956-308F-D985-58DC-12AE5A51FAAF}"/>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236047901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a:r>
              <a:rPr lang="en-US" sz="4000" b="1" u="sng" noProof="1"/>
              <a:t>Maintenance of air compressor </a:t>
            </a:r>
            <a:endParaRPr lang="en-US" altLang="en-US" sz="4000" b="1" u="sng" noProof="1">
              <a:latin typeface="+mn-lt"/>
            </a:endParaRP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1"/>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b="1" noProof="1">
              <a:solidFill>
                <a:srgbClr val="FFFFFF"/>
              </a:solidFill>
              <a:latin typeface="+mn-lt"/>
            </a:endParaRPr>
          </a:p>
        </p:txBody>
      </p:sp>
      <p:sp>
        <p:nvSpPr>
          <p:cNvPr id="23" name="Rectangle 5"/>
          <p:cNvSpPr>
            <a:spLocks noChangeArrowheads="1"/>
          </p:cNvSpPr>
          <p:nvPr/>
        </p:nvSpPr>
        <p:spPr bwMode="gray">
          <a:xfrm>
            <a:off x="325439"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spcAft>
                <a:spcPct val="15000"/>
              </a:spcAft>
              <a:buSzPct val="105000"/>
            </a:pPr>
            <a:r>
              <a:rPr lang="en-US" dirty="0">
                <a:latin typeface="+mn-lt"/>
              </a:rPr>
              <a:t>Need to focus on</a:t>
            </a:r>
          </a:p>
          <a:p>
            <a:pPr lvl="1">
              <a:spcBef>
                <a:spcPct val="0"/>
              </a:spcBef>
              <a:spcAft>
                <a:spcPct val="15000"/>
              </a:spcAft>
            </a:pPr>
            <a:r>
              <a:rPr lang="en-US" dirty="0">
                <a:latin typeface="+mn-lt"/>
              </a:rPr>
              <a:t>Cooling Oil</a:t>
            </a:r>
          </a:p>
          <a:p>
            <a:pPr lvl="1">
              <a:spcBef>
                <a:spcPct val="0"/>
              </a:spcBef>
              <a:spcAft>
                <a:spcPct val="15000"/>
              </a:spcAft>
            </a:pPr>
            <a:r>
              <a:rPr lang="en-US" dirty="0">
                <a:latin typeface="+mn-lt"/>
              </a:rPr>
              <a:t>Filters </a:t>
            </a:r>
          </a:p>
          <a:p>
            <a:pPr lvl="1">
              <a:spcBef>
                <a:spcPct val="0"/>
              </a:spcBef>
              <a:spcAft>
                <a:spcPct val="15000"/>
              </a:spcAft>
            </a:pPr>
            <a:r>
              <a:rPr lang="en-US" dirty="0">
                <a:latin typeface="+mn-lt"/>
              </a:rPr>
              <a:t>Dynamic Parts - Belt, Fans, Valves</a:t>
            </a:r>
          </a:p>
          <a:p>
            <a:pPr lvl="1">
              <a:spcBef>
                <a:spcPct val="0"/>
              </a:spcBef>
              <a:spcAft>
                <a:spcPct val="15000"/>
              </a:spcAft>
            </a:pPr>
            <a:r>
              <a:rPr lang="en-US" dirty="0">
                <a:latin typeface="+mn-lt"/>
              </a:rPr>
              <a:t>Regulatory - Pressure Gauges, Safety Valve’s</a:t>
            </a:r>
          </a:p>
        </p:txBody>
      </p:sp>
      <p:sp>
        <p:nvSpPr>
          <p:cNvPr id="2" name="Slide Number Placeholder 1">
            <a:extLst>
              <a:ext uri="{FF2B5EF4-FFF2-40B4-BE49-F238E27FC236}">
                <a16:creationId xmlns:a16="http://schemas.microsoft.com/office/drawing/2014/main" id="{0156D9AC-99AA-61F0-5680-0D7BEA0B209B}"/>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2360479019"/>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ES-501_BG-001</Template>
  <TotalTime>10097</TotalTime>
  <Words>338</Words>
  <Application>Microsoft Office PowerPoint</Application>
  <PresentationFormat>On-screen Show (4:3)</PresentationFormat>
  <Paragraphs>86</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1_Office Theme</vt:lpstr>
      <vt:lpstr>Air compressor</vt:lpstr>
      <vt:lpstr>PowerPoint Presentation</vt:lpstr>
      <vt:lpstr>Indroduction </vt:lpstr>
      <vt:lpstr>Indroduction </vt:lpstr>
      <vt:lpstr>Working principle</vt:lpstr>
      <vt:lpstr>Working principle</vt:lpstr>
      <vt:lpstr>Types of air compressor </vt:lpstr>
      <vt:lpstr>Uses of compressed air </vt:lpstr>
      <vt:lpstr>Maintenance of air compressor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830</cp:revision>
  <cp:lastPrinted>2014-11-21T06:58:07Z</cp:lastPrinted>
  <dcterms:created xsi:type="dcterms:W3CDTF">2014-04-07T11:41:40Z</dcterms:created>
  <dcterms:modified xsi:type="dcterms:W3CDTF">2025-04-15T12:53:00Z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