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0"/>
  </p:notesMasterIdLst>
  <p:sldIdLst>
    <p:sldId id="310" r:id="rId6"/>
    <p:sldId id="329" r:id="rId7"/>
    <p:sldId id="293" r:id="rId8"/>
    <p:sldId id="309" r:id="rId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74024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FB81E1D4-33FB-4AE1-AAD6-23C893DEC795}"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6953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BAE25182-3DEB-48E1-B0C7-AD4C0CF89314}"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67743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4F2914C6-E8C4-4D38-8982-6F3D7106A0F1}"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41069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37A3E9F1-A54F-4564-9F51-67560F0BD55C}"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85596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FC448623-04E2-485D-AFCD-CD94737EB4E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32229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0FC2ECBA-B40E-4821-A496-D3612342C19D}"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94902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01A6037E-CE1A-4FBB-95F6-B9A8FE6FEB9F}"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6667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46D57A1A-76CE-4337-9AA2-63560C7C7F0D}"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5380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871D16A9-C6CF-4FB0-AF9C-B7AD22D6DA3C}"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6815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E4326590-2E00-44B2-81D0-1AAFEC3947C2}"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2261068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F2B1E9C2-12B1-4A9E-A365-29EABCC13B5C}"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97996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9BD5AA1B-BC4F-4E01-84B9-EB5F9FB0807D}"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78313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BEDA3C0-A72F-4973-AB21-2068094C06FC}"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61877739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873007"/>
            <a:ext cx="8686800" cy="1241066"/>
          </a:xfrm>
          <a:solidFill>
            <a:schemeClr val="accent1">
              <a:lumMod val="60000"/>
              <a:lumOff val="40000"/>
            </a:schemeClr>
          </a:solidFill>
        </p:spPr>
        <p:txBody>
          <a:bodyPr vert="horz" lIns="91440" tIns="45720" rIns="91440" bIns="45720" rtlCol="0" anchor="b">
            <a:normAutofit/>
          </a:bodyPr>
          <a:lstStyle/>
          <a:p>
            <a:r>
              <a:rPr lang="en-US" sz="4000" b="1" dirty="0"/>
              <a:t>Centralized vs dedicated compressed air system</a:t>
            </a:r>
          </a:p>
        </p:txBody>
      </p:sp>
      <p:pic>
        <p:nvPicPr>
          <p:cNvPr id="9218" name="Picture 2" descr="Image result for CENTRALIZED  COMPRESSED AIR SYSTEM"/>
          <p:cNvPicPr>
            <a:picLocks noChangeAspect="1" noChangeArrowheads="1"/>
          </p:cNvPicPr>
          <p:nvPr/>
        </p:nvPicPr>
        <p:blipFill>
          <a:blip r:embed="rId2" cstate="print">
            <a:clrChange>
              <a:clrFrom>
                <a:srgbClr val="FFFFFF"/>
              </a:clrFrom>
              <a:clrTo>
                <a:srgbClr val="FFFFFF">
                  <a:alpha val="0"/>
                </a:srgbClr>
              </a:clrTo>
            </a:clrChange>
          </a:blip>
          <a:srcRect t="2852" b="7308"/>
          <a:stretch>
            <a:fillRect/>
          </a:stretch>
        </p:blipFill>
        <p:spPr bwMode="auto">
          <a:xfrm>
            <a:off x="152400" y="2384066"/>
            <a:ext cx="6096000" cy="4092934"/>
          </a:xfrm>
          <a:prstGeom prst="rect">
            <a:avLst/>
          </a:prstGeom>
          <a:noFill/>
        </p:spPr>
      </p:pic>
      <p:pic>
        <p:nvPicPr>
          <p:cNvPr id="9220" name="Picture 4" descr="Image result for DEDICATED COMPRESSED AIR SYSTEM"/>
          <p:cNvPicPr>
            <a:picLocks noChangeAspect="1" noChangeArrowheads="1"/>
          </p:cNvPicPr>
          <p:nvPr/>
        </p:nvPicPr>
        <p:blipFill>
          <a:blip r:embed="rId3" cstate="print"/>
          <a:srcRect l="8000" r="52000"/>
          <a:stretch>
            <a:fillRect/>
          </a:stretch>
        </p:blipFill>
        <p:spPr bwMode="auto">
          <a:xfrm>
            <a:off x="6248400" y="2114073"/>
            <a:ext cx="2895600" cy="4515327"/>
          </a:xfrm>
          <a:prstGeom prst="rect">
            <a:avLst/>
          </a:prstGeom>
          <a:noFill/>
        </p:spPr>
      </p:pic>
      <p:sp>
        <p:nvSpPr>
          <p:cNvPr id="3" name="Slide Number Placeholder 2">
            <a:extLst>
              <a:ext uri="{FF2B5EF4-FFF2-40B4-BE49-F238E27FC236}">
                <a16:creationId xmlns:a16="http://schemas.microsoft.com/office/drawing/2014/main" id="{9CF6421C-3BEE-FF77-502F-73F69E21DB0A}"/>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Centralized System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Advantage &amp; Disadvantage of Centralized System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endParaRPr lang="en-US" altLang="en-US" noProof="1">
              <a:latin typeface="+mn-lt"/>
            </a:endParaRP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90">
            <a:extLst>
              <a:ext uri="{FF2B5EF4-FFF2-40B4-BE49-F238E27FC236}">
                <a16:creationId xmlns:a16="http://schemas.microsoft.com/office/drawing/2014/main" id="{3EB4E6CF-FFD0-0AF9-99A3-ECAC86139D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509017"/>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91">
            <a:extLst>
              <a:ext uri="{FF2B5EF4-FFF2-40B4-BE49-F238E27FC236}">
                <a16:creationId xmlns:a16="http://schemas.microsoft.com/office/drawing/2014/main" id="{6D6138FC-32F8-CB12-2131-B7D5420257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8892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3</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p:txBody>
          <a:bodyPr/>
          <a:lstStyle/>
          <a:p>
            <a:fld id="{48F63A3B-78C7-47BE-AE5E-E10140E04643}" type="slidenum">
              <a:rPr lang="en-US" smtClean="0"/>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Advantage &amp; Disadvantage Dedicated System</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Dedicated System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Page 4</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Page 4</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79343" y="533400"/>
            <a:ext cx="8229600" cy="910982"/>
          </a:xfrm>
        </p:spPr>
        <p:txBody>
          <a:bodyPr>
            <a:normAutofit/>
          </a:bodyPr>
          <a:lstStyle/>
          <a:p>
            <a:pPr algn="ctr"/>
            <a:r>
              <a:rPr lang="en-US" altLang="en-US" sz="4000" b="1" u="sng" noProof="1"/>
              <a:t>Centralized air compressor  </a:t>
            </a:r>
          </a:p>
        </p:txBody>
      </p:sp>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Centralized System</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A central air system satisfies total air demand for total plant operations. Air provided by one or more compressors is distributed from a central supply point to areas requiring air service. Compressors in such a system are commonly installed in a power-house area with other utilities.</a:t>
            </a:r>
          </a:p>
          <a:p>
            <a:pPr>
              <a:buSzPct val="105000"/>
            </a:pPr>
            <a:r>
              <a:rPr lang="en-US" dirty="0">
                <a:latin typeface="+mn-lt"/>
              </a:rPr>
              <a:t>Advantages</a:t>
            </a:r>
          </a:p>
          <a:p>
            <a:pPr lvl="1" algn="just"/>
            <a:r>
              <a:rPr lang="en-US" dirty="0">
                <a:latin typeface="+mn-lt"/>
              </a:rPr>
              <a:t>Lower capital cost per unit output </a:t>
            </a:r>
          </a:p>
          <a:p>
            <a:pPr lvl="1" algn="just"/>
            <a:r>
              <a:rPr lang="en-US" dirty="0">
                <a:latin typeface="+mn-lt"/>
              </a:rPr>
              <a:t>Lower total installed compressor capacity.</a:t>
            </a:r>
          </a:p>
          <a:p>
            <a:pPr lvl="1" algn="just"/>
            <a:r>
              <a:rPr lang="en-US" dirty="0">
                <a:latin typeface="+mn-lt"/>
              </a:rPr>
              <a:t>Heat recovery potential greater, if hot water is required.</a:t>
            </a:r>
          </a:p>
          <a:p>
            <a:pPr algn="just">
              <a:buSzPct val="105000"/>
            </a:pPr>
            <a:r>
              <a:rPr lang="en-US" dirty="0">
                <a:latin typeface="+mn-lt"/>
              </a:rPr>
              <a:t>Disadvantages</a:t>
            </a:r>
          </a:p>
          <a:p>
            <a:pPr lvl="1" algn="just"/>
            <a:r>
              <a:rPr lang="en-US" dirty="0">
                <a:latin typeface="+mn-lt"/>
              </a:rPr>
              <a:t>Major Space Requirement.</a:t>
            </a:r>
          </a:p>
          <a:p>
            <a:pPr lvl="1" algn="just"/>
            <a:r>
              <a:rPr lang="en-US" dirty="0">
                <a:latin typeface="+mn-lt"/>
              </a:rPr>
              <a:t>Leakage losses could be greater due to larger distribution network.</a:t>
            </a:r>
          </a:p>
          <a:p>
            <a:pPr algn="just"/>
            <a:endParaRPr lang="en-US" dirty="0">
              <a:latin typeface="+mn-lt"/>
            </a:endParaRPr>
          </a:p>
          <a:p>
            <a:pPr algn="just"/>
            <a:endParaRPr lang="en-US" dirty="0">
              <a:latin typeface="+mn-lt"/>
            </a:endParaRPr>
          </a:p>
          <a:p>
            <a:endParaRPr lang="en-US" dirty="0">
              <a:latin typeface="+mn-lt"/>
            </a:endParaRPr>
          </a:p>
          <a:p>
            <a:endParaRPr lang="en-US" dirty="0">
              <a:latin typeface="+mn-lt"/>
            </a:endParaRPr>
          </a:p>
          <a:p>
            <a:pPr algn="just">
              <a:spcAft>
                <a:spcPct val="40000"/>
              </a:spcAft>
              <a:buClr>
                <a:schemeClr val="accent1"/>
              </a:buClr>
            </a:pPr>
            <a:endParaRPr lang="en-US" noProof="1">
              <a:latin typeface="+mn-lt"/>
            </a:endParaRPr>
          </a:p>
        </p:txBody>
      </p:sp>
      <p:sp>
        <p:nvSpPr>
          <p:cNvPr id="2" name="Slide Number Placeholder 1">
            <a:extLst>
              <a:ext uri="{FF2B5EF4-FFF2-40B4-BE49-F238E27FC236}">
                <a16:creationId xmlns:a16="http://schemas.microsoft.com/office/drawing/2014/main" id="{17741746-7D67-3132-1ED5-3EA313372853}"/>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1055740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39763" y="553034"/>
            <a:ext cx="7886700" cy="892153"/>
          </a:xfrm>
        </p:spPr>
        <p:txBody>
          <a:bodyPr>
            <a:normAutofit/>
          </a:bodyPr>
          <a:lstStyle/>
          <a:p>
            <a:pPr algn="ctr"/>
            <a:r>
              <a:rPr lang="en-US" altLang="en-US" sz="4000" b="1" u="sng" noProof="1"/>
              <a:t>Dedicated air compressor  </a:t>
            </a:r>
          </a:p>
        </p:txBody>
      </p:sp>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Dedicated Air Compressor</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pPr>
            <a:r>
              <a:rPr lang="en-US" dirty="0">
                <a:latin typeface="+mn-lt"/>
              </a:rPr>
              <a:t>In a dedicated  air system, several air compressors are located at principal points of us through out the plant. This approach can be used instead of, or in combination with, the central type.</a:t>
            </a:r>
          </a:p>
          <a:p>
            <a:pPr>
              <a:buSzPct val="105000"/>
            </a:pPr>
            <a:r>
              <a:rPr lang="en-US" dirty="0">
                <a:latin typeface="+mn-lt"/>
              </a:rPr>
              <a:t>Advantages</a:t>
            </a:r>
          </a:p>
          <a:p>
            <a:pPr lvl="1"/>
            <a:r>
              <a:rPr lang="en-US" dirty="0">
                <a:latin typeface="+mn-lt"/>
              </a:rPr>
              <a:t>Low capital cost for step changes.</a:t>
            </a:r>
          </a:p>
          <a:p>
            <a:pPr lvl="1"/>
            <a:r>
              <a:rPr lang="en-US" dirty="0">
                <a:latin typeface="+mn-lt"/>
              </a:rPr>
              <a:t>Possibility of selecting lubricated/ unlubricated according to local requirement.</a:t>
            </a:r>
          </a:p>
          <a:p>
            <a:pPr lvl="1"/>
            <a:r>
              <a:rPr lang="en-US" dirty="0">
                <a:latin typeface="+mn-lt"/>
              </a:rPr>
              <a:t>Saving on distribution system.</a:t>
            </a:r>
          </a:p>
          <a:p>
            <a:pPr>
              <a:buSzPct val="105000"/>
            </a:pPr>
            <a:r>
              <a:rPr lang="en-US" dirty="0">
                <a:latin typeface="+mn-lt"/>
              </a:rPr>
              <a:t>Disadvantages</a:t>
            </a:r>
          </a:p>
          <a:p>
            <a:pPr lvl="1"/>
            <a:r>
              <a:rPr lang="en-US" dirty="0">
                <a:latin typeface="+mn-lt"/>
              </a:rPr>
              <a:t>Equipment tends to be less Robust.</a:t>
            </a:r>
          </a:p>
          <a:p>
            <a:pPr lvl="1"/>
            <a:r>
              <a:rPr lang="en-US" dirty="0">
                <a:latin typeface="+mn-lt"/>
              </a:rPr>
              <a:t>Smaller machines tend to be less efficient.</a:t>
            </a:r>
          </a:p>
          <a:p>
            <a:pPr>
              <a:spcAft>
                <a:spcPct val="40000"/>
              </a:spcAft>
              <a:buClr>
                <a:schemeClr val="accent1"/>
              </a:buClr>
            </a:pPr>
            <a:endParaRPr lang="en-US" noProof="1">
              <a:latin typeface="+mn-lt"/>
            </a:endParaRPr>
          </a:p>
        </p:txBody>
      </p:sp>
      <p:sp>
        <p:nvSpPr>
          <p:cNvPr id="2" name="Slide Number Placeholder 1">
            <a:extLst>
              <a:ext uri="{FF2B5EF4-FFF2-40B4-BE49-F238E27FC236}">
                <a16:creationId xmlns:a16="http://schemas.microsoft.com/office/drawing/2014/main" id="{38FE8F65-42CE-B7B2-69C0-F6D3D82D554B}"/>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1304410856"/>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ES-501_BG-001</Template>
  <TotalTime>9054</TotalTime>
  <Words>225</Words>
  <Application>Microsoft Office PowerPoint</Application>
  <PresentationFormat>On-screen Show (4:3)</PresentationFormat>
  <Paragraphs>48</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1_Office Theme</vt:lpstr>
      <vt:lpstr>Centralized vs dedicated compressed air system</vt:lpstr>
      <vt:lpstr>PowerPoint Presentation</vt:lpstr>
      <vt:lpstr>Centralized air compressor  </vt:lpstr>
      <vt:lpstr>Dedicated air compressor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803</cp:revision>
  <cp:lastPrinted>2014-11-21T06:58:07Z</cp:lastPrinted>
  <dcterms:created xsi:type="dcterms:W3CDTF">2014-04-07T11:41:40Z</dcterms:created>
  <dcterms:modified xsi:type="dcterms:W3CDTF">2025-04-15T12:53:54Z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