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5"/>
  </p:sldMasterIdLst>
  <p:notesMasterIdLst>
    <p:notesMasterId r:id="rId15"/>
  </p:notesMasterIdLst>
  <p:sldIdLst>
    <p:sldId id="332" r:id="rId6"/>
    <p:sldId id="333" r:id="rId7"/>
    <p:sldId id="302" r:id="rId8"/>
    <p:sldId id="318" r:id="rId9"/>
    <p:sldId id="327" r:id="rId10"/>
    <p:sldId id="328" r:id="rId11"/>
    <p:sldId id="329" r:id="rId12"/>
    <p:sldId id="330" r:id="rId13"/>
    <p:sldId id="331" r:id="rId14"/>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28" autoAdjust="0"/>
    <p:restoredTop sz="94660"/>
  </p:normalViewPr>
  <p:slideViewPr>
    <p:cSldViewPr>
      <p:cViewPr varScale="1">
        <p:scale>
          <a:sx n="87" d="100"/>
          <a:sy n="87" d="100"/>
        </p:scale>
        <p:origin x="1444"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pPr/>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pPr/>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173380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323935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7654430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8637493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9404233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0110153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9</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9</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7718640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1820E-78B6-3383-2CF2-5221DF80E5A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IN"/>
          </a:p>
        </p:txBody>
      </p:sp>
      <p:sp>
        <p:nvSpPr>
          <p:cNvPr id="3" name="Subtitle 2">
            <a:extLst>
              <a:ext uri="{FF2B5EF4-FFF2-40B4-BE49-F238E27FC236}">
                <a16:creationId xmlns:a16="http://schemas.microsoft.com/office/drawing/2014/main" id="{2A2871D8-87CB-D392-9FEE-781F960BFCF0}"/>
              </a:ext>
            </a:extLst>
          </p:cNvPr>
          <p:cNvSpPr>
            <a:spLocks noGrp="1"/>
          </p:cNvSpPr>
          <p:nvPr>
            <p:ph type="subTitle" idx="1"/>
          </p:nvPr>
        </p:nvSpPr>
        <p:spPr>
          <a:xfrm>
            <a:off x="1143000" y="3602038"/>
            <a:ext cx="6858000" cy="1655762"/>
          </a:xfrm>
        </p:spPr>
        <p:txBody>
          <a:bodyPr/>
          <a:lstStyle>
            <a:lvl1pPr marL="0" indent="0" algn="ctr">
              <a:buNone/>
              <a:defRPr sz="1800"/>
            </a:lvl1pPr>
            <a:lvl2pPr marL="342886" indent="0" algn="ctr">
              <a:buNone/>
              <a:defRPr sz="1500"/>
            </a:lvl2pPr>
            <a:lvl3pPr marL="685772" indent="0" algn="ctr">
              <a:buNone/>
              <a:defRPr sz="1350"/>
            </a:lvl3pPr>
            <a:lvl4pPr marL="1028657" indent="0" algn="ctr">
              <a:buNone/>
              <a:defRPr sz="1200"/>
            </a:lvl4pPr>
            <a:lvl5pPr marL="1371543" indent="0" algn="ctr">
              <a:buNone/>
              <a:defRPr sz="1200"/>
            </a:lvl5pPr>
            <a:lvl6pPr marL="1714428" indent="0" algn="ctr">
              <a:buNone/>
              <a:defRPr sz="1200"/>
            </a:lvl6pPr>
            <a:lvl7pPr marL="2057314" indent="0" algn="ctr">
              <a:buNone/>
              <a:defRPr sz="1200"/>
            </a:lvl7pPr>
            <a:lvl8pPr marL="2400199" indent="0" algn="ctr">
              <a:buNone/>
              <a:defRPr sz="1200"/>
            </a:lvl8pPr>
            <a:lvl9pPr marL="2743085" indent="0" algn="ctr">
              <a:buNone/>
              <a:defRPr sz="12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EF2C1DF-DF52-523B-73B4-489FB3C28BED}"/>
              </a:ext>
            </a:extLst>
          </p:cNvPr>
          <p:cNvSpPr>
            <a:spLocks noGrp="1"/>
          </p:cNvSpPr>
          <p:nvPr>
            <p:ph type="dt" sz="half" idx="10"/>
          </p:nvPr>
        </p:nvSpPr>
        <p:spPr/>
        <p:txBody>
          <a:bodyPr/>
          <a:lstStyle/>
          <a:p>
            <a:fld id="{FB81E1D4-33FB-4AE1-AAD6-23C893DEC795}" type="datetime1">
              <a:rPr lang="en-US" smtClean="0"/>
              <a:t>4/15/2025</a:t>
            </a:fld>
            <a:endParaRPr lang="en-US" dirty="0"/>
          </a:p>
        </p:txBody>
      </p:sp>
      <p:sp>
        <p:nvSpPr>
          <p:cNvPr id="5" name="Footer Placeholder 4">
            <a:extLst>
              <a:ext uri="{FF2B5EF4-FFF2-40B4-BE49-F238E27FC236}">
                <a16:creationId xmlns:a16="http://schemas.microsoft.com/office/drawing/2014/main" id="{D5304E5B-8DC7-19AF-E9BC-977203FC0B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9F3A1B-B493-3EDB-62E8-5028B1688DDD}"/>
              </a:ext>
            </a:extLst>
          </p:cNvPr>
          <p:cNvSpPr>
            <a:spLocks noGrp="1"/>
          </p:cNvSpPr>
          <p:nvPr>
            <p:ph type="sldNum" sz="quarter" idx="12"/>
          </p:nvPr>
        </p:nvSpPr>
        <p:spPr>
          <a:xfrm>
            <a:off x="8805496" y="6225224"/>
            <a:ext cx="338504" cy="365125"/>
          </a:xfrm>
        </p:spPr>
        <p:txBody>
          <a:bodyPr/>
          <a:lstStyle/>
          <a:p>
            <a:fld id="{48F63A3B-78C7-47BE-AE5E-E10140E04643}" type="slidenum">
              <a:rPr lang="en-US" smtClean="0"/>
              <a:t>‹#›</a:t>
            </a:fld>
            <a:endParaRPr lang="en-US" dirty="0"/>
          </a:p>
        </p:txBody>
      </p:sp>
      <p:sp>
        <p:nvSpPr>
          <p:cNvPr id="7" name="Rectangle 6">
            <a:extLst>
              <a:ext uri="{FF2B5EF4-FFF2-40B4-BE49-F238E27FC236}">
                <a16:creationId xmlns:a16="http://schemas.microsoft.com/office/drawing/2014/main" id="{ABB1AB09-7E17-04A1-A8C0-16C3CF0838B9}"/>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3883601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D93EB-FE0B-C71D-359D-020202AB6CB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3D51CF5-BDA8-F06B-DDED-78D2B79CAD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47AD122-3F5A-8EF6-CD4A-4010B0E82A19}"/>
              </a:ext>
            </a:extLst>
          </p:cNvPr>
          <p:cNvSpPr>
            <a:spLocks noGrp="1"/>
          </p:cNvSpPr>
          <p:nvPr>
            <p:ph type="dt" sz="half" idx="10"/>
          </p:nvPr>
        </p:nvSpPr>
        <p:spPr/>
        <p:txBody>
          <a:bodyPr/>
          <a:lstStyle/>
          <a:p>
            <a:fld id="{BAE25182-3DEB-48E1-B0C7-AD4C0CF89314}" type="datetime1">
              <a:rPr lang="en-US" smtClean="0"/>
              <a:t>4/15/2025</a:t>
            </a:fld>
            <a:endParaRPr lang="en-US" dirty="0"/>
          </a:p>
        </p:txBody>
      </p:sp>
      <p:sp>
        <p:nvSpPr>
          <p:cNvPr id="5" name="Footer Placeholder 4">
            <a:extLst>
              <a:ext uri="{FF2B5EF4-FFF2-40B4-BE49-F238E27FC236}">
                <a16:creationId xmlns:a16="http://schemas.microsoft.com/office/drawing/2014/main" id="{8B27F7B4-B3D8-9D96-5609-747CDA8309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E601F86-8172-E22B-BAC4-89B6A476B51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503200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012D9B-2519-2370-9618-5A78F146095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F5FA782-8FAC-9BF4-3851-96B499B509B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C905723-94EA-4607-CD56-8E156697B902}"/>
              </a:ext>
            </a:extLst>
          </p:cNvPr>
          <p:cNvSpPr>
            <a:spLocks noGrp="1"/>
          </p:cNvSpPr>
          <p:nvPr>
            <p:ph type="dt" sz="half" idx="10"/>
          </p:nvPr>
        </p:nvSpPr>
        <p:spPr/>
        <p:txBody>
          <a:bodyPr/>
          <a:lstStyle/>
          <a:p>
            <a:fld id="{4F2914C6-E8C4-4D38-8982-6F3D7106A0F1}" type="datetime1">
              <a:rPr lang="en-US" smtClean="0"/>
              <a:t>4/15/2025</a:t>
            </a:fld>
            <a:endParaRPr lang="en-US" dirty="0"/>
          </a:p>
        </p:txBody>
      </p:sp>
      <p:sp>
        <p:nvSpPr>
          <p:cNvPr id="5" name="Footer Placeholder 4">
            <a:extLst>
              <a:ext uri="{FF2B5EF4-FFF2-40B4-BE49-F238E27FC236}">
                <a16:creationId xmlns:a16="http://schemas.microsoft.com/office/drawing/2014/main" id="{614EC165-2CB5-44B8-D4EA-C35F2D07CA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83AE40-C3D4-80C5-F262-98A62D94EC6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8283786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3E2561-6632-0763-5EF6-4DF53D7A0A7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9A38F9B-93A4-3734-32DF-8E5A84C0257D}"/>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2" name="Date Placeholder 1">
            <a:extLst>
              <a:ext uri="{FF2B5EF4-FFF2-40B4-BE49-F238E27FC236}">
                <a16:creationId xmlns:a16="http://schemas.microsoft.com/office/drawing/2014/main" id="{1CE78EF3-DF40-3358-3F3F-0FDB3FF25E3E}"/>
              </a:ext>
            </a:extLst>
          </p:cNvPr>
          <p:cNvSpPr>
            <a:spLocks noGrp="1"/>
          </p:cNvSpPr>
          <p:nvPr>
            <p:ph type="dt" sz="half" idx="10"/>
          </p:nvPr>
        </p:nvSpPr>
        <p:spPr/>
        <p:txBody>
          <a:bodyPr/>
          <a:lstStyle/>
          <a:p>
            <a:fld id="{37A3E9F1-A54F-4564-9F51-67560F0BD55C}" type="datetime1">
              <a:rPr lang="en-US" smtClean="0"/>
              <a:t>4/15/2025</a:t>
            </a:fld>
            <a:endParaRPr lang="en-US" dirty="0"/>
          </a:p>
        </p:txBody>
      </p:sp>
      <p:sp>
        <p:nvSpPr>
          <p:cNvPr id="5" name="Footer Placeholder 4">
            <a:extLst>
              <a:ext uri="{FF2B5EF4-FFF2-40B4-BE49-F238E27FC236}">
                <a16:creationId xmlns:a16="http://schemas.microsoft.com/office/drawing/2014/main" id="{6CB56E7D-3C86-7A80-EC89-32E3B17DCCA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DB720D-4684-C478-B752-9D67339868EC}"/>
              </a:ext>
            </a:extLst>
          </p:cNvPr>
          <p:cNvSpPr>
            <a:spLocks noGrp="1"/>
          </p:cNvSpPr>
          <p:nvPr>
            <p:ph type="sldNum" sz="quarter" idx="12"/>
          </p:nvPr>
        </p:nvSpPr>
        <p:spPr/>
        <p:txBody>
          <a:bodyPr/>
          <a:lstStyle/>
          <a:p>
            <a:fld id="{48F63A3B-78C7-47BE-AE5E-E10140E04643}" type="slidenum">
              <a:rPr lang="en-US" smtClean="0"/>
              <a:t>‹#›</a:t>
            </a:fld>
            <a:endParaRPr lang="en-US" dirty="0"/>
          </a:p>
        </p:txBody>
      </p:sp>
      <p:sp>
        <p:nvSpPr>
          <p:cNvPr id="7" name="Title 6">
            <a:extLst>
              <a:ext uri="{FF2B5EF4-FFF2-40B4-BE49-F238E27FC236}">
                <a16:creationId xmlns:a16="http://schemas.microsoft.com/office/drawing/2014/main" id="{86DC1684-6803-8898-51BD-261664D8D87B}"/>
              </a:ext>
            </a:extLst>
          </p:cNvPr>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2009028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B12A-901C-2892-A93F-2E4D4EFD7A7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B3DE06C-35E9-7ADD-BAAD-09CE8DE82A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49C03EB-43A3-E600-0BF2-701BF6FDAC1D}"/>
              </a:ext>
            </a:extLst>
          </p:cNvPr>
          <p:cNvSpPr>
            <a:spLocks noGrp="1"/>
          </p:cNvSpPr>
          <p:nvPr>
            <p:ph type="dt" sz="half" idx="10"/>
          </p:nvPr>
        </p:nvSpPr>
        <p:spPr/>
        <p:txBody>
          <a:bodyPr/>
          <a:lstStyle/>
          <a:p>
            <a:fld id="{FC448623-04E2-485D-AFCD-CD94737EB4E8}" type="datetime1">
              <a:rPr lang="en-US" smtClean="0"/>
              <a:t>4/15/2025</a:t>
            </a:fld>
            <a:endParaRPr lang="en-US" dirty="0"/>
          </a:p>
        </p:txBody>
      </p:sp>
      <p:sp>
        <p:nvSpPr>
          <p:cNvPr id="5" name="Footer Placeholder 4">
            <a:extLst>
              <a:ext uri="{FF2B5EF4-FFF2-40B4-BE49-F238E27FC236}">
                <a16:creationId xmlns:a16="http://schemas.microsoft.com/office/drawing/2014/main" id="{05ED00BC-0290-17B2-774D-42CE2DE6AE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953932-7BE6-2B6D-55B4-9F9BA2629E72}"/>
              </a:ext>
            </a:extLst>
          </p:cNvPr>
          <p:cNvSpPr>
            <a:spLocks noGrp="1"/>
          </p:cNvSpPr>
          <p:nvPr>
            <p:ph type="sldNum" sz="quarter" idx="12"/>
          </p:nvPr>
        </p:nvSpPr>
        <p:spPr/>
        <p:txBody>
          <a:bodyPr/>
          <a:lstStyle/>
          <a:p>
            <a:fld id="{F633090A-E985-4837-A97A-059404DB2C46}" type="slidenum">
              <a:rPr lang="en-US" smtClean="0"/>
              <a:t>‹#›</a:t>
            </a:fld>
            <a:endParaRPr lang="en-US" dirty="0"/>
          </a:p>
        </p:txBody>
      </p:sp>
      <p:sp>
        <p:nvSpPr>
          <p:cNvPr id="7" name="Rectangle 6">
            <a:extLst>
              <a:ext uri="{FF2B5EF4-FFF2-40B4-BE49-F238E27FC236}">
                <a16:creationId xmlns:a16="http://schemas.microsoft.com/office/drawing/2014/main" id="{46CB751B-81A2-1B10-A22A-04D62594BFE9}"/>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3107993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C1E4-0A85-251F-06DA-1B175450D2C8}"/>
              </a:ext>
            </a:extLst>
          </p:cNvPr>
          <p:cNvSpPr>
            <a:spLocks noGrp="1"/>
          </p:cNvSpPr>
          <p:nvPr>
            <p:ph type="title"/>
          </p:nvPr>
        </p:nvSpPr>
        <p:spPr>
          <a:xfrm>
            <a:off x="623888" y="1709738"/>
            <a:ext cx="7886700" cy="2852737"/>
          </a:xfrm>
        </p:spPr>
        <p:txBody>
          <a:bodyPr anchor="b"/>
          <a:lstStyle>
            <a:lvl1pPr>
              <a:defRPr sz="45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3B9C2B3-6ADB-DAB6-0AFC-C0E9A4569AB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886" indent="0">
              <a:buNone/>
              <a:defRPr sz="1500">
                <a:solidFill>
                  <a:schemeClr val="tx1">
                    <a:tint val="75000"/>
                  </a:schemeClr>
                </a:solidFill>
              </a:defRPr>
            </a:lvl2pPr>
            <a:lvl3pPr marL="685772" indent="0">
              <a:buNone/>
              <a:defRPr sz="1350">
                <a:solidFill>
                  <a:schemeClr val="tx1">
                    <a:tint val="75000"/>
                  </a:schemeClr>
                </a:solidFill>
              </a:defRPr>
            </a:lvl3pPr>
            <a:lvl4pPr marL="1028657" indent="0">
              <a:buNone/>
              <a:defRPr sz="1200">
                <a:solidFill>
                  <a:schemeClr val="tx1">
                    <a:tint val="75000"/>
                  </a:schemeClr>
                </a:solidFill>
              </a:defRPr>
            </a:lvl4pPr>
            <a:lvl5pPr marL="1371543" indent="0">
              <a:buNone/>
              <a:defRPr sz="1200">
                <a:solidFill>
                  <a:schemeClr val="tx1">
                    <a:tint val="75000"/>
                  </a:schemeClr>
                </a:solidFill>
              </a:defRPr>
            </a:lvl5pPr>
            <a:lvl6pPr marL="1714428" indent="0">
              <a:buNone/>
              <a:defRPr sz="1200">
                <a:solidFill>
                  <a:schemeClr val="tx1">
                    <a:tint val="75000"/>
                  </a:schemeClr>
                </a:solidFill>
              </a:defRPr>
            </a:lvl6pPr>
            <a:lvl7pPr marL="2057314" indent="0">
              <a:buNone/>
              <a:defRPr sz="1200">
                <a:solidFill>
                  <a:schemeClr val="tx1">
                    <a:tint val="75000"/>
                  </a:schemeClr>
                </a:solidFill>
              </a:defRPr>
            </a:lvl7pPr>
            <a:lvl8pPr marL="2400199" indent="0">
              <a:buNone/>
              <a:defRPr sz="1200">
                <a:solidFill>
                  <a:schemeClr val="tx1">
                    <a:tint val="75000"/>
                  </a:schemeClr>
                </a:solidFill>
              </a:defRPr>
            </a:lvl8pPr>
            <a:lvl9pPr marL="2743085"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026D38-BA60-461A-9FBA-84FA8D136A0C}"/>
              </a:ext>
            </a:extLst>
          </p:cNvPr>
          <p:cNvSpPr>
            <a:spLocks noGrp="1"/>
          </p:cNvSpPr>
          <p:nvPr>
            <p:ph type="dt" sz="half" idx="10"/>
          </p:nvPr>
        </p:nvSpPr>
        <p:spPr/>
        <p:txBody>
          <a:bodyPr/>
          <a:lstStyle/>
          <a:p>
            <a:fld id="{0FC2ECBA-B40E-4821-A496-D3612342C19D}" type="datetime1">
              <a:rPr lang="en-US" smtClean="0"/>
              <a:t>4/15/2025</a:t>
            </a:fld>
            <a:endParaRPr lang="en-US" dirty="0"/>
          </a:p>
        </p:txBody>
      </p:sp>
      <p:sp>
        <p:nvSpPr>
          <p:cNvPr id="5" name="Footer Placeholder 4">
            <a:extLst>
              <a:ext uri="{FF2B5EF4-FFF2-40B4-BE49-F238E27FC236}">
                <a16:creationId xmlns:a16="http://schemas.microsoft.com/office/drawing/2014/main" id="{5265B0B0-A4D4-F1EA-53B3-654C514D25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97797C-283E-D5AC-FCEE-A85DECCC613C}"/>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11223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EFC91-7F4B-97D4-6386-E9C78DD90BC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24CA9DA-FBDD-4A7F-0324-567F307B0BE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125FBEE-C1B9-8970-9527-53E5654419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53BDE79-987C-BB10-65B5-A215C8939D41}"/>
              </a:ext>
            </a:extLst>
          </p:cNvPr>
          <p:cNvSpPr>
            <a:spLocks noGrp="1"/>
          </p:cNvSpPr>
          <p:nvPr>
            <p:ph type="dt" sz="half" idx="10"/>
          </p:nvPr>
        </p:nvSpPr>
        <p:spPr/>
        <p:txBody>
          <a:bodyPr/>
          <a:lstStyle/>
          <a:p>
            <a:fld id="{01A6037E-CE1A-4FBB-95F6-B9A8FE6FEB9F}" type="datetime1">
              <a:rPr lang="en-US" smtClean="0"/>
              <a:t>4/15/2025</a:t>
            </a:fld>
            <a:endParaRPr lang="en-US" dirty="0"/>
          </a:p>
        </p:txBody>
      </p:sp>
      <p:sp>
        <p:nvSpPr>
          <p:cNvPr id="6" name="Footer Placeholder 5">
            <a:extLst>
              <a:ext uri="{FF2B5EF4-FFF2-40B4-BE49-F238E27FC236}">
                <a16:creationId xmlns:a16="http://schemas.microsoft.com/office/drawing/2014/main" id="{6E12360F-7C31-C1B7-41AA-D20577C71FF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09AD67-0F17-142F-5DD6-D3D87DE3A7D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299600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8F4D-38F9-48D6-7A32-D93A9E579379}"/>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222D81E-0F85-E305-FC65-3ACB88514582}"/>
              </a:ext>
            </a:extLst>
          </p:cNvPr>
          <p:cNvSpPr>
            <a:spLocks noGrp="1"/>
          </p:cNvSpPr>
          <p:nvPr>
            <p:ph type="body" idx="1"/>
          </p:nvPr>
        </p:nvSpPr>
        <p:spPr>
          <a:xfrm>
            <a:off x="629842" y="1681164"/>
            <a:ext cx="386834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D228691-7062-5603-3B52-59EDC9EFECAA}"/>
              </a:ext>
            </a:extLst>
          </p:cNvPr>
          <p:cNvSpPr>
            <a:spLocks noGrp="1"/>
          </p:cNvSpPr>
          <p:nvPr>
            <p:ph sz="half" idx="2"/>
          </p:nvPr>
        </p:nvSpPr>
        <p:spPr>
          <a:xfrm>
            <a:off x="629842" y="2505076"/>
            <a:ext cx="386834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CC8348A-8B7D-0DA0-7890-15E9BD589E2A}"/>
              </a:ext>
            </a:extLst>
          </p:cNvPr>
          <p:cNvSpPr>
            <a:spLocks noGrp="1"/>
          </p:cNvSpPr>
          <p:nvPr>
            <p:ph type="body" sz="quarter" idx="3"/>
          </p:nvPr>
        </p:nvSpPr>
        <p:spPr>
          <a:xfrm>
            <a:off x="4629150" y="1681164"/>
            <a:ext cx="388739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38EE2A0-EB6C-59E3-6937-FD8C453F7FDD}"/>
              </a:ext>
            </a:extLst>
          </p:cNvPr>
          <p:cNvSpPr>
            <a:spLocks noGrp="1"/>
          </p:cNvSpPr>
          <p:nvPr>
            <p:ph sz="quarter" idx="4"/>
          </p:nvPr>
        </p:nvSpPr>
        <p:spPr>
          <a:xfrm>
            <a:off x="4629150" y="2505076"/>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060D67F-F00D-1EFD-AA0F-083FF9217E60}"/>
              </a:ext>
            </a:extLst>
          </p:cNvPr>
          <p:cNvSpPr>
            <a:spLocks noGrp="1"/>
          </p:cNvSpPr>
          <p:nvPr>
            <p:ph type="dt" sz="half" idx="10"/>
          </p:nvPr>
        </p:nvSpPr>
        <p:spPr/>
        <p:txBody>
          <a:bodyPr/>
          <a:lstStyle/>
          <a:p>
            <a:fld id="{46D57A1A-76CE-4337-9AA2-63560C7C7F0D}" type="datetime1">
              <a:rPr lang="en-US" smtClean="0"/>
              <a:t>4/15/2025</a:t>
            </a:fld>
            <a:endParaRPr lang="en-US" dirty="0"/>
          </a:p>
        </p:txBody>
      </p:sp>
      <p:sp>
        <p:nvSpPr>
          <p:cNvPr id="8" name="Footer Placeholder 7">
            <a:extLst>
              <a:ext uri="{FF2B5EF4-FFF2-40B4-BE49-F238E27FC236}">
                <a16:creationId xmlns:a16="http://schemas.microsoft.com/office/drawing/2014/main" id="{6A5FBCD6-7A10-7155-294A-664C9761A0C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073C319-53F9-6482-686B-AA37651D5A5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641020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18E74-A7B4-63C6-910F-0EB7C167D89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7EE7FF2-8167-C0E0-2E3C-BCF2153023E4}"/>
              </a:ext>
            </a:extLst>
          </p:cNvPr>
          <p:cNvSpPr>
            <a:spLocks noGrp="1"/>
          </p:cNvSpPr>
          <p:nvPr>
            <p:ph type="dt" sz="half" idx="10"/>
          </p:nvPr>
        </p:nvSpPr>
        <p:spPr/>
        <p:txBody>
          <a:bodyPr/>
          <a:lstStyle/>
          <a:p>
            <a:fld id="{871D16A9-C6CF-4FB0-AF9C-B7AD22D6DA3C}" type="datetime1">
              <a:rPr lang="en-US" smtClean="0"/>
              <a:t>4/15/2025</a:t>
            </a:fld>
            <a:endParaRPr lang="en-US" dirty="0"/>
          </a:p>
        </p:txBody>
      </p:sp>
      <p:sp>
        <p:nvSpPr>
          <p:cNvPr id="4" name="Footer Placeholder 3">
            <a:extLst>
              <a:ext uri="{FF2B5EF4-FFF2-40B4-BE49-F238E27FC236}">
                <a16:creationId xmlns:a16="http://schemas.microsoft.com/office/drawing/2014/main" id="{14487C8F-2D72-74F0-2A49-B5446A17BA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018303B-1F2C-EE01-CA8A-CE8AD3499B2D}"/>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23206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E4326590-2E00-44B2-81D0-1AAFEC3947C2}"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2578131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2E61-A3EF-9E42-0B1F-FEEB39FC8A47}"/>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226DAE6-A658-B199-5AF3-0752845629D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BAA3195-9281-E99A-EBB0-798D3CCE348E}"/>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8148ABA-53B3-DCBD-4767-D8ADAC88C849}"/>
              </a:ext>
            </a:extLst>
          </p:cNvPr>
          <p:cNvSpPr>
            <a:spLocks noGrp="1"/>
          </p:cNvSpPr>
          <p:nvPr>
            <p:ph type="dt" sz="half" idx="10"/>
          </p:nvPr>
        </p:nvSpPr>
        <p:spPr/>
        <p:txBody>
          <a:bodyPr/>
          <a:lstStyle/>
          <a:p>
            <a:fld id="{F2B1E9C2-12B1-4A9E-A365-29EABCC13B5C}" type="datetime1">
              <a:rPr lang="en-US" smtClean="0"/>
              <a:t>4/15/2025</a:t>
            </a:fld>
            <a:endParaRPr lang="en-US" dirty="0"/>
          </a:p>
        </p:txBody>
      </p:sp>
      <p:sp>
        <p:nvSpPr>
          <p:cNvPr id="6" name="Footer Placeholder 5">
            <a:extLst>
              <a:ext uri="{FF2B5EF4-FFF2-40B4-BE49-F238E27FC236}">
                <a16:creationId xmlns:a16="http://schemas.microsoft.com/office/drawing/2014/main" id="{0F5DA508-8A5D-A6B9-3D5A-C4E7D90962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7382A1-DB76-57DB-1065-889E085177B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56432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AB7A7-7422-58BE-BBA5-188FAC2D54B5}"/>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7B95EEB-20B8-D72B-50B2-C9D4F44E2A2E}"/>
              </a:ext>
            </a:extLst>
          </p:cNvPr>
          <p:cNvSpPr>
            <a:spLocks noGrp="1"/>
          </p:cNvSpPr>
          <p:nvPr>
            <p:ph type="pic" idx="1"/>
          </p:nvPr>
        </p:nvSpPr>
        <p:spPr>
          <a:xfrm>
            <a:off x="3887391" y="987426"/>
            <a:ext cx="4629150" cy="4873625"/>
          </a:xfrm>
        </p:spPr>
        <p:txBody>
          <a:bodyPr/>
          <a:lstStyle>
            <a:lvl1pPr marL="0" indent="0">
              <a:buNone/>
              <a:defRPr sz="2400"/>
            </a:lvl1pPr>
            <a:lvl2pPr marL="342886" indent="0">
              <a:buNone/>
              <a:defRPr sz="2100"/>
            </a:lvl2pPr>
            <a:lvl3pPr marL="685772" indent="0">
              <a:buNone/>
              <a:defRPr sz="1800"/>
            </a:lvl3pPr>
            <a:lvl4pPr marL="1028657" indent="0">
              <a:buNone/>
              <a:defRPr sz="1500"/>
            </a:lvl4pPr>
            <a:lvl5pPr marL="1371543" indent="0">
              <a:buNone/>
              <a:defRPr sz="1500"/>
            </a:lvl5pPr>
            <a:lvl6pPr marL="1714428" indent="0">
              <a:buNone/>
              <a:defRPr sz="1500"/>
            </a:lvl6pPr>
            <a:lvl7pPr marL="2057314" indent="0">
              <a:buNone/>
              <a:defRPr sz="1500"/>
            </a:lvl7pPr>
            <a:lvl8pPr marL="2400199" indent="0">
              <a:buNone/>
              <a:defRPr sz="1500"/>
            </a:lvl8pPr>
            <a:lvl9pPr marL="2743085" indent="0">
              <a:buNone/>
              <a:defRPr sz="1500"/>
            </a:lvl9pPr>
          </a:lstStyle>
          <a:p>
            <a:endParaRPr lang="en-IN"/>
          </a:p>
        </p:txBody>
      </p:sp>
      <p:sp>
        <p:nvSpPr>
          <p:cNvPr id="4" name="Text Placeholder 3">
            <a:extLst>
              <a:ext uri="{FF2B5EF4-FFF2-40B4-BE49-F238E27FC236}">
                <a16:creationId xmlns:a16="http://schemas.microsoft.com/office/drawing/2014/main" id="{55A12144-859E-A31E-3325-FC6AABD73FD3}"/>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21FB938-8E4B-F29A-5825-82330C84F9AF}"/>
              </a:ext>
            </a:extLst>
          </p:cNvPr>
          <p:cNvSpPr>
            <a:spLocks noGrp="1"/>
          </p:cNvSpPr>
          <p:nvPr>
            <p:ph type="dt" sz="half" idx="10"/>
          </p:nvPr>
        </p:nvSpPr>
        <p:spPr/>
        <p:txBody>
          <a:bodyPr/>
          <a:lstStyle/>
          <a:p>
            <a:fld id="{9BD5AA1B-BC4F-4E01-84B9-EB5F9FB0807D}" type="datetime1">
              <a:rPr lang="en-US" smtClean="0"/>
              <a:t>4/15/2025</a:t>
            </a:fld>
            <a:endParaRPr lang="en-US" dirty="0"/>
          </a:p>
        </p:txBody>
      </p:sp>
      <p:sp>
        <p:nvSpPr>
          <p:cNvPr id="6" name="Footer Placeholder 5">
            <a:extLst>
              <a:ext uri="{FF2B5EF4-FFF2-40B4-BE49-F238E27FC236}">
                <a16:creationId xmlns:a16="http://schemas.microsoft.com/office/drawing/2014/main" id="{A1B957EF-F853-C20E-5333-FF125287ECC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A723E03-EF2D-7F36-0BCD-8F1C0801F2F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56685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about:blank"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F8EBBF6-E734-C19D-48AE-D7437B22DB88}"/>
              </a:ext>
            </a:extLst>
          </p:cNvPr>
          <p:cNvPicPr>
            <a:picLocks noChangeAspect="1"/>
          </p:cNvPicPr>
          <p:nvPr userDrawn="1"/>
        </p:nvPicPr>
        <p:blipFill rotWithShape="1">
          <a:blip r:embed="rId14" cstate="print">
            <a:extLst>
              <a:ext uri="{28A0092B-C50C-407E-A947-70E740481C1C}">
                <a14:useLocalDpi xmlns:a14="http://schemas.microsoft.com/office/drawing/2010/main" val="0"/>
              </a:ext>
            </a:extLst>
          </a:blip>
          <a:srcRect t="27588" b="28007"/>
          <a:stretch/>
        </p:blipFill>
        <p:spPr bwMode="auto">
          <a:xfrm>
            <a:off x="6910783" y="58232"/>
            <a:ext cx="1673513" cy="622805"/>
          </a:xfrm>
          <a:prstGeom prst="rect">
            <a:avLst/>
          </a:prstGeom>
          <a:noFill/>
          <a:ln>
            <a:noFill/>
          </a:ln>
          <a:extLst>
            <a:ext uri="{53640926-AAD7-44D8-BBD7-CCE9431645EC}">
              <a14:shadowObscured xmlns:a14="http://schemas.microsoft.com/office/drawing/2010/main"/>
            </a:ext>
          </a:extLst>
        </p:spPr>
      </p:pic>
      <p:sp>
        <p:nvSpPr>
          <p:cNvPr id="2" name="Title Placeholder 1">
            <a:extLst>
              <a:ext uri="{FF2B5EF4-FFF2-40B4-BE49-F238E27FC236}">
                <a16:creationId xmlns:a16="http://schemas.microsoft.com/office/drawing/2014/main" id="{60AD7F2B-3871-6F65-BEE1-3FB72F8CF05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9C6998B-C3FA-CDCD-5C13-9EB605FA2F2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5C5691C-22D7-D18F-C35C-A0983DB8B2C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BEDA3C0-A72F-4973-AB21-2068094C06FC}" type="datetime1">
              <a:rPr lang="en-US" smtClean="0"/>
              <a:t>4/15/2025</a:t>
            </a:fld>
            <a:endParaRPr lang="en-US" dirty="0"/>
          </a:p>
        </p:txBody>
      </p:sp>
      <p:sp>
        <p:nvSpPr>
          <p:cNvPr id="5" name="Footer Placeholder 4">
            <a:extLst>
              <a:ext uri="{FF2B5EF4-FFF2-40B4-BE49-F238E27FC236}">
                <a16:creationId xmlns:a16="http://schemas.microsoft.com/office/drawing/2014/main" id="{7C9605BF-829A-67B6-F27A-A9FEAAEC7F9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CB54527-AC69-5C02-EE70-DE73742E7C37}"/>
              </a:ext>
            </a:extLst>
          </p:cNvPr>
          <p:cNvSpPr>
            <a:spLocks noGrp="1"/>
          </p:cNvSpPr>
          <p:nvPr>
            <p:ph type="sldNum" sz="quarter" idx="4"/>
          </p:nvPr>
        </p:nvSpPr>
        <p:spPr>
          <a:xfrm>
            <a:off x="8805496" y="6201094"/>
            <a:ext cx="338504" cy="365125"/>
          </a:xfrm>
          <a:prstGeom prst="rect">
            <a:avLst/>
          </a:prstGeom>
        </p:spPr>
        <p:txBody>
          <a:bodyPr vert="horz" lIns="91440" tIns="45720" rIns="91440" bIns="45720" rtlCol="0" anchor="ctr"/>
          <a:lstStyle>
            <a:lvl1pPr algn="ctr">
              <a:defRPr sz="900">
                <a:solidFill>
                  <a:schemeClr val="tx1">
                    <a:tint val="75000"/>
                  </a:schemeClr>
                </a:solidFill>
              </a:defRPr>
            </a:lvl1pPr>
          </a:lstStyle>
          <a:p>
            <a:fld id="{48F63A3B-78C7-47BE-AE5E-E10140E04643}" type="slidenum">
              <a:rPr lang="en-US" smtClean="0"/>
              <a:pPr/>
              <a:t>‹#›</a:t>
            </a:fld>
            <a:endParaRPr lang="en-US" dirty="0"/>
          </a:p>
        </p:txBody>
      </p:sp>
      <p:cxnSp>
        <p:nvCxnSpPr>
          <p:cNvPr id="7" name="Straight Connector 6">
            <a:extLst>
              <a:ext uri="{FF2B5EF4-FFF2-40B4-BE49-F238E27FC236}">
                <a16:creationId xmlns:a16="http://schemas.microsoft.com/office/drawing/2014/main" id="{65C0A7CB-1C7B-1860-E93C-3D6ECC6327D5}"/>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8" name="Rectangle 7">
            <a:extLst>
              <a:ext uri="{FF2B5EF4-FFF2-40B4-BE49-F238E27FC236}">
                <a16:creationId xmlns:a16="http://schemas.microsoft.com/office/drawing/2014/main" id="{F701876A-00F6-4935-2E8A-969A10C7C9D1}"/>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9" name="Text Placeholder 2">
            <a:extLst>
              <a:ext uri="{FF2B5EF4-FFF2-40B4-BE49-F238E27FC236}">
                <a16:creationId xmlns:a16="http://schemas.microsoft.com/office/drawing/2014/main" id="{B35615C3-E9AC-AFF6-D2A8-43F0F90C7521}"/>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u="none" kern="1200" dirty="0">
                <a:solidFill>
                  <a:schemeClr val="tx1"/>
                </a:solidFill>
                <a:effectLst/>
                <a:latin typeface="+mn-lt"/>
                <a:ea typeface="+mn-ea"/>
                <a:cs typeface="+mn-cs"/>
                <a:hlinkClick r:id="rId15"/>
              </a:rPr>
              <a:t>info@pmg.engineering</a:t>
            </a:r>
            <a:r>
              <a:rPr lang="en-US" sz="1108" b="0" i="0" u="none" kern="1200" dirty="0">
                <a:solidFill>
                  <a:schemeClr val="tx1"/>
                </a:solidFill>
                <a:effectLst/>
                <a:latin typeface="+mn-lt"/>
                <a:ea typeface="+mn-ea"/>
                <a:cs typeface="+mn-cs"/>
              </a:rPr>
              <a:t> | </a:t>
            </a:r>
            <a:r>
              <a:rPr lang="en-US" sz="1108" b="0" i="0" u="none" kern="1200" dirty="0">
                <a:solidFill>
                  <a:schemeClr val="tx1"/>
                </a:solidFill>
                <a:effectLst/>
                <a:latin typeface="+mn-lt"/>
                <a:ea typeface="+mn-ea"/>
                <a:cs typeface="+mn-cs"/>
                <a:hlinkClick r:id="rId15"/>
              </a:rPr>
              <a:t>www.pmg.engineering</a:t>
            </a:r>
            <a:endParaRPr lang="en-US" sz="1108" b="0" i="0" u="none"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427832606"/>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hf hdr="0" ftr="0" dt="0"/>
  <p:txStyles>
    <p:titleStyle>
      <a:lvl1pPr algn="l" defTabSz="685772"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3" indent="-171443" algn="l" defTabSz="685772"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28" indent="-171443" algn="l" defTabSz="685772"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14" indent="-171443" algn="l" defTabSz="685772"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00"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85"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71"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57"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43"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28"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72" rtl="0" eaLnBrk="1" latinLnBrk="0" hangingPunct="1">
        <a:defRPr sz="1350" kern="1200">
          <a:solidFill>
            <a:schemeClr val="tx1"/>
          </a:solidFill>
          <a:latin typeface="+mn-lt"/>
          <a:ea typeface="+mn-ea"/>
          <a:cs typeface="+mn-cs"/>
        </a:defRPr>
      </a:lvl1pPr>
      <a:lvl2pPr marL="342886" algn="l" defTabSz="685772" rtl="0" eaLnBrk="1" latinLnBrk="0" hangingPunct="1">
        <a:defRPr sz="1350" kern="1200">
          <a:solidFill>
            <a:schemeClr val="tx1"/>
          </a:solidFill>
          <a:latin typeface="+mn-lt"/>
          <a:ea typeface="+mn-ea"/>
          <a:cs typeface="+mn-cs"/>
        </a:defRPr>
      </a:lvl2pPr>
      <a:lvl3pPr marL="685772" algn="l" defTabSz="685772" rtl="0" eaLnBrk="1" latinLnBrk="0" hangingPunct="1">
        <a:defRPr sz="1350" kern="1200">
          <a:solidFill>
            <a:schemeClr val="tx1"/>
          </a:solidFill>
          <a:latin typeface="+mn-lt"/>
          <a:ea typeface="+mn-ea"/>
          <a:cs typeface="+mn-cs"/>
        </a:defRPr>
      </a:lvl3pPr>
      <a:lvl4pPr marL="1028657" algn="l" defTabSz="685772" rtl="0" eaLnBrk="1" latinLnBrk="0" hangingPunct="1">
        <a:defRPr sz="1350" kern="1200">
          <a:solidFill>
            <a:schemeClr val="tx1"/>
          </a:solidFill>
          <a:latin typeface="+mn-lt"/>
          <a:ea typeface="+mn-ea"/>
          <a:cs typeface="+mn-cs"/>
        </a:defRPr>
      </a:lvl4pPr>
      <a:lvl5pPr marL="1371543" algn="l" defTabSz="685772" rtl="0" eaLnBrk="1" latinLnBrk="0" hangingPunct="1">
        <a:defRPr sz="1350" kern="1200">
          <a:solidFill>
            <a:schemeClr val="tx1"/>
          </a:solidFill>
          <a:latin typeface="+mn-lt"/>
          <a:ea typeface="+mn-ea"/>
          <a:cs typeface="+mn-cs"/>
        </a:defRPr>
      </a:lvl5pPr>
      <a:lvl6pPr marL="1714428" algn="l" defTabSz="685772" rtl="0" eaLnBrk="1" latinLnBrk="0" hangingPunct="1">
        <a:defRPr sz="1350" kern="1200">
          <a:solidFill>
            <a:schemeClr val="tx1"/>
          </a:solidFill>
          <a:latin typeface="+mn-lt"/>
          <a:ea typeface="+mn-ea"/>
          <a:cs typeface="+mn-cs"/>
        </a:defRPr>
      </a:lvl6pPr>
      <a:lvl7pPr marL="2057314" algn="l" defTabSz="685772" rtl="0" eaLnBrk="1" latinLnBrk="0" hangingPunct="1">
        <a:defRPr sz="1350" kern="1200">
          <a:solidFill>
            <a:schemeClr val="tx1"/>
          </a:solidFill>
          <a:latin typeface="+mn-lt"/>
          <a:ea typeface="+mn-ea"/>
          <a:cs typeface="+mn-cs"/>
        </a:defRPr>
      </a:lvl7pPr>
      <a:lvl8pPr marL="2400199" algn="l" defTabSz="685772" rtl="0" eaLnBrk="1" latinLnBrk="0" hangingPunct="1">
        <a:defRPr sz="1350" kern="1200">
          <a:solidFill>
            <a:schemeClr val="tx1"/>
          </a:solidFill>
          <a:latin typeface="+mn-lt"/>
          <a:ea typeface="+mn-ea"/>
          <a:cs typeface="+mn-cs"/>
        </a:defRPr>
      </a:lvl8pPr>
      <a:lvl9pPr marL="2743085" algn="l" defTabSz="68577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6327"/>
            <a:ext cx="7772400" cy="685800"/>
          </a:xfrm>
          <a:solidFill>
            <a:schemeClr val="accent1">
              <a:lumMod val="60000"/>
              <a:lumOff val="40000"/>
            </a:schemeClr>
          </a:solidFill>
        </p:spPr>
        <p:txBody>
          <a:bodyPr>
            <a:normAutofit/>
          </a:bodyPr>
          <a:lstStyle/>
          <a:p>
            <a:r>
              <a:rPr lang="en-US" sz="4000" b="1" dirty="0"/>
              <a:t>Types of air dryer</a:t>
            </a:r>
          </a:p>
        </p:txBody>
      </p:sp>
      <p:sp>
        <p:nvSpPr>
          <p:cNvPr id="4" name="Slide Number Placeholder 3">
            <a:extLst>
              <a:ext uri="{FF2B5EF4-FFF2-40B4-BE49-F238E27FC236}">
                <a16:creationId xmlns:a16="http://schemas.microsoft.com/office/drawing/2014/main" id="{40BB5116-E1A1-904A-6433-B6237734B262}"/>
              </a:ext>
            </a:extLst>
          </p:cNvPr>
          <p:cNvSpPr>
            <a:spLocks noGrp="1"/>
          </p:cNvSpPr>
          <p:nvPr>
            <p:ph type="sldNum" sz="quarter" idx="12"/>
          </p:nvPr>
        </p:nvSpPr>
        <p:spPr/>
        <p:txBody>
          <a:bodyPr/>
          <a:lstStyle/>
          <a:p>
            <a:fld id="{48F63A3B-78C7-47BE-AE5E-E10140E04643}" type="slidenum">
              <a:rPr lang="en-US" smtClean="0"/>
              <a:t>1</a:t>
            </a:fld>
            <a:endParaRPr lang="en-US" dirty="0"/>
          </a:p>
        </p:txBody>
      </p:sp>
      <p:pic>
        <p:nvPicPr>
          <p:cNvPr id="3" name="Picture 2" descr="Image result for TYPES OF AIR DRYER"/>
          <p:cNvPicPr>
            <a:picLocks noChangeAspect="1" noChangeArrowheads="1"/>
          </p:cNvPicPr>
          <p:nvPr/>
        </p:nvPicPr>
        <p:blipFill>
          <a:blip r:embed="rId2" cstate="print">
            <a:clrChange>
              <a:clrFrom>
                <a:srgbClr val="FCECC9"/>
              </a:clrFrom>
              <a:clrTo>
                <a:srgbClr val="FCECC9">
                  <a:alpha val="0"/>
                </a:srgbClr>
              </a:clrTo>
            </a:clrChange>
            <a:extLst>
              <a:ext uri="{28A0092B-C50C-407E-A947-70E740481C1C}">
                <a14:useLocalDpi xmlns:a14="http://schemas.microsoft.com/office/drawing/2010/main" val="0"/>
              </a:ext>
            </a:extLst>
          </a:blip>
          <a:srcRect/>
          <a:stretch>
            <a:fillRect/>
          </a:stretch>
        </p:blipFill>
        <p:spPr bwMode="auto">
          <a:xfrm>
            <a:off x="2095500" y="1981200"/>
            <a:ext cx="4953000" cy="4495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6719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4">
            <a:extLst>
              <a:ext uri="{FF2B5EF4-FFF2-40B4-BE49-F238E27FC236}">
                <a16:creationId xmlns:a16="http://schemas.microsoft.com/office/drawing/2014/main" id="{CFE456BC-B5F6-53A3-400E-B01EAA0FA7E0}"/>
              </a:ext>
            </a:extLst>
          </p:cNvPr>
          <p:cNvSpPr>
            <a:spLocks noChangeArrowheads="1"/>
          </p:cNvSpPr>
          <p:nvPr/>
        </p:nvSpPr>
        <p:spPr bwMode="gray">
          <a:xfrm>
            <a:off x="643369" y="206231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1</a:t>
            </a:r>
          </a:p>
        </p:txBody>
      </p:sp>
      <p:sp>
        <p:nvSpPr>
          <p:cNvPr id="6" name="Rectangle 65">
            <a:extLst>
              <a:ext uri="{FF2B5EF4-FFF2-40B4-BE49-F238E27FC236}">
                <a16:creationId xmlns:a16="http://schemas.microsoft.com/office/drawing/2014/main" id="{8FB5E8DF-76B9-D9E6-825E-298959CD2045}"/>
              </a:ext>
            </a:extLst>
          </p:cNvPr>
          <p:cNvSpPr>
            <a:spLocks noChangeArrowheads="1"/>
          </p:cNvSpPr>
          <p:nvPr/>
        </p:nvSpPr>
        <p:spPr bwMode="gray">
          <a:xfrm>
            <a:off x="1015656" y="2036844"/>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latin typeface="+mn-lt"/>
              </a:rPr>
              <a:t>Introduction </a:t>
            </a:r>
          </a:p>
        </p:txBody>
      </p:sp>
      <p:sp>
        <p:nvSpPr>
          <p:cNvPr id="8" name="Rectangle 66">
            <a:extLst>
              <a:ext uri="{FF2B5EF4-FFF2-40B4-BE49-F238E27FC236}">
                <a16:creationId xmlns:a16="http://schemas.microsoft.com/office/drawing/2014/main" id="{CF1A204C-341E-1D15-1FFD-01E17DEEBA54}"/>
              </a:ext>
            </a:extLst>
          </p:cNvPr>
          <p:cNvSpPr>
            <a:spLocks noChangeArrowheads="1"/>
          </p:cNvSpPr>
          <p:nvPr/>
        </p:nvSpPr>
        <p:spPr bwMode="gray">
          <a:xfrm>
            <a:off x="635937" y="245299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2</a:t>
            </a:r>
          </a:p>
        </p:txBody>
      </p:sp>
      <p:sp>
        <p:nvSpPr>
          <p:cNvPr id="9" name="Rectangle 67">
            <a:extLst>
              <a:ext uri="{FF2B5EF4-FFF2-40B4-BE49-F238E27FC236}">
                <a16:creationId xmlns:a16="http://schemas.microsoft.com/office/drawing/2014/main" id="{36C08432-A16F-D282-72DC-B131619BB97E}"/>
              </a:ext>
            </a:extLst>
          </p:cNvPr>
          <p:cNvSpPr>
            <a:spLocks noChangeArrowheads="1"/>
          </p:cNvSpPr>
          <p:nvPr/>
        </p:nvSpPr>
        <p:spPr bwMode="gray">
          <a:xfrm>
            <a:off x="1015656" y="2442583"/>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latin typeface="+mn-lt"/>
              </a:rPr>
              <a:t>Types of Air Dryer </a:t>
            </a:r>
          </a:p>
        </p:txBody>
      </p:sp>
      <p:pic>
        <p:nvPicPr>
          <p:cNvPr id="23" name="Picture 85">
            <a:extLst>
              <a:ext uri="{FF2B5EF4-FFF2-40B4-BE49-F238E27FC236}">
                <a16:creationId xmlns:a16="http://schemas.microsoft.com/office/drawing/2014/main" id="{0AECDB16-1DEC-A58A-9813-39F7603450E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07001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86">
            <a:extLst>
              <a:ext uri="{FF2B5EF4-FFF2-40B4-BE49-F238E27FC236}">
                <a16:creationId xmlns:a16="http://schemas.microsoft.com/office/drawing/2014/main" id="{723DED4C-4F4B-B443-C228-8BF5BE6CF8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442584"/>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87">
            <a:extLst>
              <a:ext uri="{FF2B5EF4-FFF2-40B4-BE49-F238E27FC236}">
                <a16:creationId xmlns:a16="http://schemas.microsoft.com/office/drawing/2014/main" id="{D85D9CEA-416E-442D-B5CE-A5FE1187B0C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82395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6" name="Rectangle 77">
            <a:extLst>
              <a:ext uri="{FF2B5EF4-FFF2-40B4-BE49-F238E27FC236}">
                <a16:creationId xmlns:a16="http://schemas.microsoft.com/office/drawing/2014/main" id="{96327E6F-A2EB-985C-B4D2-101A8C55F8ED}"/>
              </a:ext>
            </a:extLst>
          </p:cNvPr>
          <p:cNvSpPr>
            <a:spLocks noChangeArrowheads="1"/>
          </p:cNvSpPr>
          <p:nvPr/>
        </p:nvSpPr>
        <p:spPr bwMode="gray">
          <a:xfrm>
            <a:off x="1038408" y="2844517"/>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t>About PMG Engineering</a:t>
            </a:r>
            <a:endParaRPr lang="en-US" altLang="en-US" noProof="1">
              <a:latin typeface="+mn-lt"/>
            </a:endParaRPr>
          </a:p>
        </p:txBody>
      </p:sp>
      <p:pic>
        <p:nvPicPr>
          <p:cNvPr id="37" name="Picture 89">
            <a:extLst>
              <a:ext uri="{FF2B5EF4-FFF2-40B4-BE49-F238E27FC236}">
                <a16:creationId xmlns:a16="http://schemas.microsoft.com/office/drawing/2014/main" id="{3EC2178B-F18C-9BE4-D563-AE2D07663B4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437077" y="346966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90">
            <a:extLst>
              <a:ext uri="{FF2B5EF4-FFF2-40B4-BE49-F238E27FC236}">
                <a16:creationId xmlns:a16="http://schemas.microsoft.com/office/drawing/2014/main" id="{3EB4E6CF-FFD0-0AF9-99A3-ECAC86139D3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5509017"/>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 name="Picture 91">
            <a:extLst>
              <a:ext uri="{FF2B5EF4-FFF2-40B4-BE49-F238E27FC236}">
                <a16:creationId xmlns:a16="http://schemas.microsoft.com/office/drawing/2014/main" id="{6D6138FC-32F8-CB12-2131-B7D54202576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5889284"/>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85">
            <a:extLst>
              <a:ext uri="{FF2B5EF4-FFF2-40B4-BE49-F238E27FC236}">
                <a16:creationId xmlns:a16="http://schemas.microsoft.com/office/drawing/2014/main" id="{E9340D9C-3AC5-F367-F951-BE51FE5E385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56413" y="168702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Rectangle 65">
            <a:extLst>
              <a:ext uri="{FF2B5EF4-FFF2-40B4-BE49-F238E27FC236}">
                <a16:creationId xmlns:a16="http://schemas.microsoft.com/office/drawing/2014/main" id="{DD667080-EE32-99B8-8CE6-E9AF9726AF19}"/>
              </a:ext>
            </a:extLst>
          </p:cNvPr>
          <p:cNvSpPr>
            <a:spLocks noChangeArrowheads="1"/>
          </p:cNvSpPr>
          <p:nvPr/>
        </p:nvSpPr>
        <p:spPr bwMode="gray">
          <a:xfrm>
            <a:off x="7893342" y="2056821"/>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350" noProof="1"/>
              <a:t>Page 3</a:t>
            </a:r>
          </a:p>
        </p:txBody>
      </p:sp>
      <p:sp>
        <p:nvSpPr>
          <p:cNvPr id="45" name="Rectangle 65">
            <a:extLst>
              <a:ext uri="{FF2B5EF4-FFF2-40B4-BE49-F238E27FC236}">
                <a16:creationId xmlns:a16="http://schemas.microsoft.com/office/drawing/2014/main" id="{74F7CB04-28DB-2338-037E-78D0F829F3EF}"/>
              </a:ext>
            </a:extLst>
          </p:cNvPr>
          <p:cNvSpPr>
            <a:spLocks noChangeArrowheads="1"/>
          </p:cNvSpPr>
          <p:nvPr/>
        </p:nvSpPr>
        <p:spPr bwMode="gray">
          <a:xfrm>
            <a:off x="7893342" y="2442584"/>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350" noProof="1"/>
              <a:t>Page 4</a:t>
            </a:r>
          </a:p>
        </p:txBody>
      </p:sp>
      <p:sp>
        <p:nvSpPr>
          <p:cNvPr id="4" name="Rectangle 2">
            <a:extLst>
              <a:ext uri="{FF2B5EF4-FFF2-40B4-BE49-F238E27FC236}">
                <a16:creationId xmlns:a16="http://schemas.microsoft.com/office/drawing/2014/main" id="{45E4E059-F076-FB65-4430-3840D50D01C6}"/>
              </a:ext>
            </a:extLst>
          </p:cNvPr>
          <p:cNvSpPr txBox="1">
            <a:spLocks noChangeArrowheads="1"/>
          </p:cNvSpPr>
          <p:nvPr/>
        </p:nvSpPr>
        <p:spPr>
          <a:xfrm>
            <a:off x="650258" y="1051572"/>
            <a:ext cx="7897913" cy="682624"/>
          </a:xfrm>
          <a:prstGeom prst="rect">
            <a:avLst/>
          </a:prstGeom>
          <a:solidFill>
            <a:schemeClr val="accent1">
              <a:lumMod val="60000"/>
              <a:lumOff val="40000"/>
            </a:schemeClr>
          </a:solidFill>
        </p:spPr>
        <p:txBody>
          <a:bodyPr vert="horz" lIns="91440" tIns="45720" rIns="91440" bIns="45720" rtlCol="0" anchor="b">
            <a:normAutofit/>
          </a:bodyPr>
          <a:lstStyle>
            <a:lvl1pPr algn="ctr" defTabSz="685772"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000" b="1" u="sng" noProof="1"/>
              <a:t>CONTENTS  </a:t>
            </a:r>
          </a:p>
        </p:txBody>
      </p:sp>
      <p:sp>
        <p:nvSpPr>
          <p:cNvPr id="2" name="Slide Number Placeholder 1">
            <a:extLst>
              <a:ext uri="{FF2B5EF4-FFF2-40B4-BE49-F238E27FC236}">
                <a16:creationId xmlns:a16="http://schemas.microsoft.com/office/drawing/2014/main" id="{60544E15-4DC3-7125-B9B3-B89FB77C01F9}"/>
              </a:ext>
            </a:extLst>
          </p:cNvPr>
          <p:cNvSpPr>
            <a:spLocks noGrp="1"/>
          </p:cNvSpPr>
          <p:nvPr>
            <p:ph type="sldNum" sz="quarter" idx="12"/>
          </p:nvPr>
        </p:nvSpPr>
        <p:spPr>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8F63A3B-78C7-47BE-AE5E-E10140E04643}" type="slidenum">
              <a:rPr lang="en-US" smtClean="0"/>
              <a:pPr/>
              <a:t>2</a:t>
            </a:fld>
            <a:endParaRPr lang="en-US" dirty="0"/>
          </a:p>
        </p:txBody>
      </p:sp>
      <p:sp>
        <p:nvSpPr>
          <p:cNvPr id="11" name="Rectangle 76">
            <a:extLst>
              <a:ext uri="{FF2B5EF4-FFF2-40B4-BE49-F238E27FC236}">
                <a16:creationId xmlns:a16="http://schemas.microsoft.com/office/drawing/2014/main" id="{F09483CF-0760-A054-B5D4-2E29BF48499F}"/>
              </a:ext>
            </a:extLst>
          </p:cNvPr>
          <p:cNvSpPr>
            <a:spLocks noChangeArrowheads="1"/>
          </p:cNvSpPr>
          <p:nvPr/>
        </p:nvSpPr>
        <p:spPr bwMode="gray">
          <a:xfrm>
            <a:off x="661062" y="2841824"/>
            <a:ext cx="279156" cy="305726"/>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a:t>
            </a:r>
          </a:p>
        </p:txBody>
      </p:sp>
      <p:sp>
        <p:nvSpPr>
          <p:cNvPr id="17" name="Rectangle 65">
            <a:extLst>
              <a:ext uri="{FF2B5EF4-FFF2-40B4-BE49-F238E27FC236}">
                <a16:creationId xmlns:a16="http://schemas.microsoft.com/office/drawing/2014/main" id="{F3D92F99-405A-9DC7-10A0-0F530E193344}"/>
              </a:ext>
            </a:extLst>
          </p:cNvPr>
          <p:cNvSpPr>
            <a:spLocks noChangeArrowheads="1"/>
          </p:cNvSpPr>
          <p:nvPr/>
        </p:nvSpPr>
        <p:spPr bwMode="gray">
          <a:xfrm>
            <a:off x="7893342" y="283240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300" noProof="1"/>
              <a:t>#</a:t>
            </a:r>
          </a:p>
        </p:txBody>
      </p:sp>
      <p:pic>
        <p:nvPicPr>
          <p:cNvPr id="12" name="Picture 86">
            <a:extLst>
              <a:ext uri="{FF2B5EF4-FFF2-40B4-BE49-F238E27FC236}">
                <a16:creationId xmlns:a16="http://schemas.microsoft.com/office/drawing/2014/main" id="{56769637-3D27-088F-34FC-42330421029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61062" y="2877688"/>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550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36487" y="522875"/>
            <a:ext cx="7886700" cy="1008576"/>
          </a:xfrm>
        </p:spPr>
        <p:txBody>
          <a:bodyPr>
            <a:normAutofit/>
          </a:bodyPr>
          <a:lstStyle/>
          <a:p>
            <a:pPr algn="ctr"/>
            <a:r>
              <a:rPr lang="en-US" sz="4000" b="1" u="sng" noProof="1"/>
              <a:t>Introduction </a:t>
            </a:r>
            <a:endParaRPr lang="en-US" altLang="en-US" sz="4000" b="1" u="sng" noProof="1"/>
          </a:p>
        </p:txBody>
      </p:sp>
      <p:sp>
        <p:nvSpPr>
          <p:cNvPr id="2" name="Slide Number Placeholder 1">
            <a:extLst>
              <a:ext uri="{FF2B5EF4-FFF2-40B4-BE49-F238E27FC236}">
                <a16:creationId xmlns:a16="http://schemas.microsoft.com/office/drawing/2014/main" id="{7997C204-521E-994B-731A-555F73A74D1D}"/>
              </a:ext>
            </a:extLst>
          </p:cNvPr>
          <p:cNvSpPr>
            <a:spLocks noGrp="1"/>
          </p:cNvSpPr>
          <p:nvPr>
            <p:ph type="sldNum" sz="quarter" idx="12"/>
          </p:nvPr>
        </p:nvSpPr>
        <p:spPr/>
        <p:txBody>
          <a:bodyPr/>
          <a:lstStyle/>
          <a:p>
            <a:fld id="{48F63A3B-78C7-47BE-AE5E-E10140E04643}" type="slidenum">
              <a:rPr lang="en-US" smtClean="0"/>
              <a:t>3</a:t>
            </a:fld>
            <a:endParaRPr lang="en-US" dirty="0"/>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noProof="1">
              <a:latin typeface="+mn-lt"/>
            </a:endParaRP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chemeClr val="accent5">
              <a:lumMod val="75000"/>
            </a:schemeClr>
          </a:solidFill>
          <a:ln w="19050">
            <a:no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r>
              <a:rPr lang="en-US" sz="2800" b="1" noProof="1">
                <a:solidFill>
                  <a:schemeClr val="bg1"/>
                </a:solidFill>
                <a:latin typeface="+mj-lt"/>
              </a:rPr>
              <a:t>Air Dryer</a:t>
            </a:r>
          </a:p>
        </p:txBody>
      </p:sp>
      <p:sp>
        <p:nvSpPr>
          <p:cNvPr id="23" name="Rectangle 5"/>
          <p:cNvSpPr>
            <a:spLocks noChangeArrowheads="1"/>
          </p:cNvSpPr>
          <p:nvPr/>
        </p:nvSpPr>
        <p:spPr bwMode="gray">
          <a:xfrm>
            <a:off x="325438" y="1788716"/>
            <a:ext cx="8515350" cy="4535884"/>
          </a:xfrm>
          <a:prstGeom prst="rect">
            <a:avLst/>
          </a:prstGeom>
          <a:gradFill rotWithShape="1">
            <a:gsLst>
              <a:gs pos="0">
                <a:srgbClr val="F0F0F0"/>
              </a:gs>
              <a:gs pos="100000">
                <a:srgbClr val="FFFFFF"/>
              </a:gs>
            </a:gsLst>
            <a:lin ang="5400000" scaled="1"/>
          </a:gradFill>
          <a:ln w="19050">
            <a:no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dirty="0">
                <a:latin typeface="+mn-lt"/>
              </a:rPr>
              <a:t>Air dryer is used for removing water vapor from air. Air dryers are commonly found in a wide range of industrial and commercial facilities. The process of air compression concentrates atmospheric contaminants, including water vapor.</a:t>
            </a:r>
            <a:endParaRPr lang="en-US" noProof="1">
              <a:latin typeface="+mn-lt"/>
            </a:endParaRPr>
          </a:p>
        </p:txBody>
      </p:sp>
    </p:spTree>
    <p:extLst>
      <p:ext uri="{BB962C8B-B14F-4D97-AF65-F5344CB8AC3E}">
        <p14:creationId xmlns:p14="http://schemas.microsoft.com/office/powerpoint/2010/main" val="236047901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noProof="1">
              <a:latin typeface="+mn-lt"/>
            </a:endParaRP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chemeClr val="accent5">
              <a:lumMod val="75000"/>
            </a:schemeClr>
          </a:solidFill>
          <a:ln w="19050">
            <a:no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r>
              <a:rPr lang="en-US" sz="2800" b="1" noProof="1">
                <a:solidFill>
                  <a:schemeClr val="bg1"/>
                </a:solidFill>
                <a:latin typeface="+mj-lt"/>
              </a:rPr>
              <a:t>Types of Air Dryer</a:t>
            </a:r>
          </a:p>
        </p:txBody>
      </p:sp>
      <p:sp>
        <p:nvSpPr>
          <p:cNvPr id="23" name="Rectangle 5"/>
          <p:cNvSpPr>
            <a:spLocks noChangeArrowheads="1"/>
          </p:cNvSpPr>
          <p:nvPr/>
        </p:nvSpPr>
        <p:spPr bwMode="gray">
          <a:xfrm>
            <a:off x="325438" y="1788716"/>
            <a:ext cx="8515350" cy="4535884"/>
          </a:xfrm>
          <a:prstGeom prst="rect">
            <a:avLst/>
          </a:prstGeom>
          <a:gradFill rotWithShape="1">
            <a:gsLst>
              <a:gs pos="0">
                <a:srgbClr val="F0F0F0"/>
              </a:gs>
              <a:gs pos="100000">
                <a:srgbClr val="FFFFFF"/>
              </a:gs>
            </a:gsLst>
            <a:lin ang="5400000" scaled="1"/>
          </a:gradFill>
          <a:ln w="19050">
            <a:no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There are various types of compressed air dryers. Their performance characteristics are typically defined by the dew point.</a:t>
            </a:r>
          </a:p>
          <a:p>
            <a:pPr marL="838200" lvl="1" algn="just"/>
            <a:r>
              <a:rPr lang="en-US" dirty="0">
                <a:latin typeface="+mn-lt"/>
              </a:rPr>
              <a:t>Regenerative desiccant dryer</a:t>
            </a:r>
          </a:p>
          <a:p>
            <a:pPr marL="838200" lvl="1" algn="just"/>
            <a:r>
              <a:rPr lang="en-US" dirty="0">
                <a:latin typeface="+mn-lt"/>
              </a:rPr>
              <a:t>Refrigerated dryer</a:t>
            </a:r>
          </a:p>
          <a:p>
            <a:pPr marL="838200" lvl="1" algn="just"/>
            <a:r>
              <a:rPr lang="en-US" dirty="0">
                <a:latin typeface="+mn-lt"/>
              </a:rPr>
              <a:t>Deliquescent dryer</a:t>
            </a:r>
          </a:p>
          <a:p>
            <a:pPr marL="838200" lvl="1" algn="just"/>
            <a:r>
              <a:rPr lang="en-US" dirty="0">
                <a:latin typeface="+mn-lt"/>
              </a:rPr>
              <a:t>Membrane dryer</a:t>
            </a:r>
          </a:p>
        </p:txBody>
      </p:sp>
      <p:sp>
        <p:nvSpPr>
          <p:cNvPr id="5" name="Rectangle 2">
            <a:extLst>
              <a:ext uri="{FF2B5EF4-FFF2-40B4-BE49-F238E27FC236}">
                <a16:creationId xmlns:a16="http://schemas.microsoft.com/office/drawing/2014/main" id="{DE18A228-EA29-14FC-8D9D-8EAC9909B6C7}"/>
              </a:ext>
            </a:extLst>
          </p:cNvPr>
          <p:cNvSpPr>
            <a:spLocks noGrp="1" noChangeArrowheads="1"/>
          </p:cNvSpPr>
          <p:nvPr>
            <p:ph type="title"/>
          </p:nvPr>
        </p:nvSpPr>
        <p:spPr>
          <a:xfrm>
            <a:off x="636487" y="608807"/>
            <a:ext cx="7886700" cy="809418"/>
          </a:xfrm>
        </p:spPr>
        <p:txBody>
          <a:bodyPr>
            <a:normAutofit/>
          </a:bodyPr>
          <a:lstStyle/>
          <a:p>
            <a:pPr algn="ctr"/>
            <a:r>
              <a:rPr lang="en-US" altLang="en-US" sz="4000" b="1" u="sng" noProof="1"/>
              <a:t>Types of air dryer </a:t>
            </a:r>
          </a:p>
        </p:txBody>
      </p:sp>
      <p:sp>
        <p:nvSpPr>
          <p:cNvPr id="2" name="Slide Number Placeholder 1">
            <a:extLst>
              <a:ext uri="{FF2B5EF4-FFF2-40B4-BE49-F238E27FC236}">
                <a16:creationId xmlns:a16="http://schemas.microsoft.com/office/drawing/2014/main" id="{4C5E542C-0683-5A48-AC73-8347D02BC17D}"/>
              </a:ext>
            </a:extLst>
          </p:cNvPr>
          <p:cNvSpPr>
            <a:spLocks noGrp="1"/>
          </p:cNvSpPr>
          <p:nvPr>
            <p:ph type="sldNum" sz="quarter" idx="12"/>
          </p:nvPr>
        </p:nvSpPr>
        <p:spPr/>
        <p:txBody>
          <a:bodyPr/>
          <a:lstStyle/>
          <a:p>
            <a:fld id="{48F63A3B-78C7-47BE-AE5E-E10140E04643}" type="slidenum">
              <a:rPr lang="en-US" smtClean="0"/>
              <a:t>4</a:t>
            </a:fld>
            <a:endParaRPr lang="en-US" dirty="0"/>
          </a:p>
        </p:txBody>
      </p:sp>
    </p:spTree>
    <p:extLst>
      <p:ext uri="{BB962C8B-B14F-4D97-AF65-F5344CB8AC3E}">
        <p14:creationId xmlns:p14="http://schemas.microsoft.com/office/powerpoint/2010/main" val="51294185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noProof="1">
              <a:latin typeface="+mn-lt"/>
            </a:endParaRP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chemeClr val="accent5">
              <a:lumMod val="75000"/>
            </a:schemeClr>
          </a:solidFill>
          <a:ln w="19050">
            <a:no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r>
              <a:rPr lang="en-US" sz="2800" b="1" noProof="1">
                <a:solidFill>
                  <a:schemeClr val="bg1"/>
                </a:solidFill>
                <a:latin typeface="+mj-lt"/>
              </a:rPr>
              <a:t>Regenerative Desiccant Dryer  </a:t>
            </a:r>
          </a:p>
        </p:txBody>
      </p:sp>
      <p:sp>
        <p:nvSpPr>
          <p:cNvPr id="23" name="Rectangle 5"/>
          <p:cNvSpPr>
            <a:spLocks noChangeArrowheads="1"/>
          </p:cNvSpPr>
          <p:nvPr/>
        </p:nvSpPr>
        <p:spPr bwMode="gray">
          <a:xfrm>
            <a:off x="325438" y="1788716"/>
            <a:ext cx="8515350" cy="4535884"/>
          </a:xfrm>
          <a:prstGeom prst="rect">
            <a:avLst/>
          </a:prstGeom>
          <a:gradFill rotWithShape="1">
            <a:gsLst>
              <a:gs pos="0">
                <a:srgbClr val="F0F0F0"/>
              </a:gs>
              <a:gs pos="100000">
                <a:srgbClr val="FFFFFF"/>
              </a:gs>
            </a:gsLst>
            <a:lin ang="5400000" scaled="1"/>
          </a:gradFill>
          <a:ln w="19050">
            <a:no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The compressed air is passed through a pressure vessel with two towers filled with a media such as activated alumina, silica gel, molecular sieve or other desiccant material.</a:t>
            </a:r>
          </a:p>
          <a:p>
            <a:pPr algn="just">
              <a:buSzPct val="105000"/>
            </a:pPr>
            <a:r>
              <a:rPr lang="en-US" dirty="0">
                <a:latin typeface="+mn-lt"/>
              </a:rPr>
              <a:t>This desiccant material attracts the water from the compressed air via absorption. As the water clings to the desiccant, the desiccant bed becomes saturated.</a:t>
            </a:r>
          </a:p>
          <a:p>
            <a:pPr algn="just">
              <a:buSzPct val="105000"/>
            </a:pPr>
            <a:r>
              <a:rPr lang="en-US" dirty="0">
                <a:latin typeface="+mn-lt"/>
              </a:rPr>
              <a:t>The dryer is timed to switch towers based on a standard NEMA cycle, once this cycle completes some compressed air from the system is used to purge the saturated desiccant bed by simply blowing the water that has adhered to the desiccant off.</a:t>
            </a:r>
          </a:p>
          <a:p>
            <a:pPr algn="just">
              <a:buSzPct val="105000"/>
            </a:pPr>
            <a:r>
              <a:rPr lang="en-US" dirty="0">
                <a:latin typeface="+mn-lt"/>
              </a:rPr>
              <a:t>There tower name are following: </a:t>
            </a:r>
          </a:p>
          <a:p>
            <a:pPr lvl="1" algn="just"/>
            <a:r>
              <a:rPr lang="en-US" dirty="0">
                <a:latin typeface="+mn-lt"/>
              </a:rPr>
              <a:t>Drying tower</a:t>
            </a:r>
          </a:p>
          <a:p>
            <a:pPr lvl="1" algn="just"/>
            <a:r>
              <a:rPr lang="en-US" dirty="0">
                <a:latin typeface="+mn-lt"/>
              </a:rPr>
              <a:t>Regenerative tower</a:t>
            </a:r>
          </a:p>
          <a:p>
            <a:pPr algn="just"/>
            <a:endParaRPr lang="en-US" dirty="0">
              <a:latin typeface="+mn-lt"/>
            </a:endParaRPr>
          </a:p>
        </p:txBody>
      </p:sp>
      <p:sp>
        <p:nvSpPr>
          <p:cNvPr id="5" name="Rectangle 2">
            <a:extLst>
              <a:ext uri="{FF2B5EF4-FFF2-40B4-BE49-F238E27FC236}">
                <a16:creationId xmlns:a16="http://schemas.microsoft.com/office/drawing/2014/main" id="{6458EE55-AAF6-FB1F-D39A-BFB95A54081F}"/>
              </a:ext>
            </a:extLst>
          </p:cNvPr>
          <p:cNvSpPr>
            <a:spLocks noGrp="1" noChangeArrowheads="1"/>
          </p:cNvSpPr>
          <p:nvPr>
            <p:ph type="title"/>
          </p:nvPr>
        </p:nvSpPr>
        <p:spPr>
          <a:xfrm>
            <a:off x="636487" y="608807"/>
            <a:ext cx="7886700" cy="809418"/>
          </a:xfrm>
        </p:spPr>
        <p:txBody>
          <a:bodyPr>
            <a:normAutofit/>
          </a:bodyPr>
          <a:lstStyle/>
          <a:p>
            <a:pPr algn="ctr"/>
            <a:r>
              <a:rPr lang="en-US" altLang="en-US" sz="4000" b="1" u="sng" noProof="1"/>
              <a:t>Types of air dryer </a:t>
            </a:r>
          </a:p>
        </p:txBody>
      </p:sp>
      <p:sp>
        <p:nvSpPr>
          <p:cNvPr id="2" name="Slide Number Placeholder 1">
            <a:extLst>
              <a:ext uri="{FF2B5EF4-FFF2-40B4-BE49-F238E27FC236}">
                <a16:creationId xmlns:a16="http://schemas.microsoft.com/office/drawing/2014/main" id="{864ADB65-852D-4DD8-6A91-A4826560B517}"/>
              </a:ext>
            </a:extLst>
          </p:cNvPr>
          <p:cNvSpPr>
            <a:spLocks noGrp="1"/>
          </p:cNvSpPr>
          <p:nvPr>
            <p:ph type="sldNum" sz="quarter" idx="12"/>
          </p:nvPr>
        </p:nvSpPr>
        <p:spPr/>
        <p:txBody>
          <a:bodyPr/>
          <a:lstStyle/>
          <a:p>
            <a:fld id="{48F63A3B-78C7-47BE-AE5E-E10140E04643}" type="slidenum">
              <a:rPr lang="en-US" smtClean="0"/>
              <a:t>5</a:t>
            </a:fld>
            <a:endParaRPr lang="en-US" dirty="0"/>
          </a:p>
        </p:txBody>
      </p:sp>
    </p:spTree>
    <p:extLst>
      <p:ext uri="{BB962C8B-B14F-4D97-AF65-F5344CB8AC3E}">
        <p14:creationId xmlns:p14="http://schemas.microsoft.com/office/powerpoint/2010/main" val="162889886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noProof="1">
              <a:latin typeface="+mn-lt"/>
            </a:endParaRPr>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chemeClr val="accent5">
              <a:lumMod val="75000"/>
            </a:schemeClr>
          </a:solidFill>
          <a:ln w="19050">
            <a:no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r>
              <a:rPr lang="en-US" sz="2800" b="1" noProof="1">
                <a:solidFill>
                  <a:schemeClr val="bg1"/>
                </a:solidFill>
                <a:latin typeface="+mj-lt"/>
              </a:rPr>
              <a:t>Regenerative Desiccant Dryer  </a:t>
            </a:r>
          </a:p>
        </p:txBody>
      </p:sp>
      <p:sp>
        <p:nvSpPr>
          <p:cNvPr id="23" name="Rectangle 5"/>
          <p:cNvSpPr>
            <a:spLocks noChangeArrowheads="1"/>
          </p:cNvSpPr>
          <p:nvPr/>
        </p:nvSpPr>
        <p:spPr bwMode="gray">
          <a:xfrm>
            <a:off x="325438" y="1788716"/>
            <a:ext cx="8515350" cy="4535884"/>
          </a:xfrm>
          <a:prstGeom prst="rect">
            <a:avLst/>
          </a:prstGeom>
          <a:gradFill rotWithShape="1">
            <a:gsLst>
              <a:gs pos="0">
                <a:srgbClr val="F0F0F0"/>
              </a:gs>
              <a:gs pos="100000">
                <a:srgbClr val="FFFFFF"/>
              </a:gs>
            </a:gsLst>
            <a:lin ang="5400000" scaled="1"/>
          </a:gradFill>
          <a:ln w="19050">
            <a:no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indent="0">
              <a:buNone/>
            </a:pPr>
            <a:endParaRPr lang="en-US" dirty="0">
              <a:latin typeface="+mn-lt"/>
            </a:endParaRPr>
          </a:p>
        </p:txBody>
      </p:sp>
      <p:pic>
        <p:nvPicPr>
          <p:cNvPr id="10245" name="Picture 5" descr="C:\Users\ASHISH KUMAR\Pictures\Downloads\Desktop\ahld-e-howitworks_575x479.jpg"/>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685801" y="1905000"/>
            <a:ext cx="7924800" cy="4419600"/>
          </a:xfrm>
          <a:prstGeom prst="rect">
            <a:avLst/>
          </a:prstGeom>
          <a:noFill/>
        </p:spPr>
      </p:pic>
      <p:sp>
        <p:nvSpPr>
          <p:cNvPr id="5" name="Rectangle 2">
            <a:extLst>
              <a:ext uri="{FF2B5EF4-FFF2-40B4-BE49-F238E27FC236}">
                <a16:creationId xmlns:a16="http://schemas.microsoft.com/office/drawing/2014/main" id="{A0E45B07-CE2B-D45A-39E1-8BF543178A11}"/>
              </a:ext>
            </a:extLst>
          </p:cNvPr>
          <p:cNvSpPr>
            <a:spLocks noGrp="1" noChangeArrowheads="1"/>
          </p:cNvSpPr>
          <p:nvPr>
            <p:ph type="title"/>
          </p:nvPr>
        </p:nvSpPr>
        <p:spPr>
          <a:xfrm>
            <a:off x="636487" y="608807"/>
            <a:ext cx="7886700" cy="809418"/>
          </a:xfrm>
        </p:spPr>
        <p:txBody>
          <a:bodyPr>
            <a:normAutofit/>
          </a:bodyPr>
          <a:lstStyle/>
          <a:p>
            <a:pPr algn="ctr"/>
            <a:r>
              <a:rPr lang="en-US" altLang="en-US" sz="4000" b="1" u="sng" noProof="1"/>
              <a:t>Types of air dryer </a:t>
            </a:r>
          </a:p>
        </p:txBody>
      </p:sp>
      <p:sp>
        <p:nvSpPr>
          <p:cNvPr id="2" name="Slide Number Placeholder 1">
            <a:extLst>
              <a:ext uri="{FF2B5EF4-FFF2-40B4-BE49-F238E27FC236}">
                <a16:creationId xmlns:a16="http://schemas.microsoft.com/office/drawing/2014/main" id="{AF613AF3-7B18-DF53-C104-A1604125EE6B}"/>
              </a:ext>
            </a:extLst>
          </p:cNvPr>
          <p:cNvSpPr>
            <a:spLocks noGrp="1"/>
          </p:cNvSpPr>
          <p:nvPr>
            <p:ph type="sldNum" sz="quarter" idx="12"/>
          </p:nvPr>
        </p:nvSpPr>
        <p:spPr/>
        <p:txBody>
          <a:bodyPr/>
          <a:lstStyle/>
          <a:p>
            <a:fld id="{48F63A3B-78C7-47BE-AE5E-E10140E04643}" type="slidenum">
              <a:rPr lang="en-US" smtClean="0"/>
              <a:t>6</a:t>
            </a:fld>
            <a:endParaRPr lang="en-US" dirty="0"/>
          </a:p>
        </p:txBody>
      </p:sp>
    </p:spTree>
    <p:extLst>
      <p:ext uri="{BB962C8B-B14F-4D97-AF65-F5344CB8AC3E}">
        <p14:creationId xmlns:p14="http://schemas.microsoft.com/office/powerpoint/2010/main" val="128176019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chemeClr val="accent5">
              <a:lumMod val="75000"/>
            </a:schemeClr>
          </a:solidFill>
          <a:ln w="19050">
            <a:no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r>
              <a:rPr lang="en-US" sz="2800" b="1" noProof="1">
                <a:solidFill>
                  <a:schemeClr val="bg1"/>
                </a:solidFill>
                <a:latin typeface="+mj-lt"/>
              </a:rPr>
              <a:t>Refregerated Dryer  </a:t>
            </a:r>
          </a:p>
        </p:txBody>
      </p:sp>
      <p:sp>
        <p:nvSpPr>
          <p:cNvPr id="23" name="Rectangle 5"/>
          <p:cNvSpPr>
            <a:spLocks noChangeArrowheads="1"/>
          </p:cNvSpPr>
          <p:nvPr/>
        </p:nvSpPr>
        <p:spPr bwMode="gray">
          <a:xfrm>
            <a:off x="325438" y="1788716"/>
            <a:ext cx="8515350" cy="4535884"/>
          </a:xfrm>
          <a:prstGeom prst="rect">
            <a:avLst/>
          </a:prstGeom>
          <a:gradFill rotWithShape="1">
            <a:gsLst>
              <a:gs pos="0">
                <a:srgbClr val="F0F0F0"/>
              </a:gs>
              <a:gs pos="100000">
                <a:srgbClr val="FFFFFF"/>
              </a:gs>
            </a:gsLst>
            <a:lin ang="5400000" scaled="1"/>
          </a:gradFill>
          <a:ln w="19050">
            <a:no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Refrigeration dryers employ two heat exchangers, one for air-to-air and one for air-to-refrigeration. There is also a single TRISAB heat exchanger that combines both functions. </a:t>
            </a:r>
          </a:p>
          <a:p>
            <a:pPr algn="just">
              <a:buSzPct val="105000"/>
            </a:pPr>
            <a:r>
              <a:rPr lang="en-US" dirty="0">
                <a:latin typeface="+mn-lt"/>
              </a:rPr>
              <a:t>The compressors used in this type of dryer are usually of the hermetic type and the most common gas used is R-134a and R-410a for smaller air dryers up to 100 CFM. Older and larger dryers still use R-22 and R-404a refrigerants.</a:t>
            </a:r>
          </a:p>
          <a:p>
            <a:pPr lvl="1" algn="just"/>
            <a:r>
              <a:rPr lang="en-US" dirty="0">
                <a:latin typeface="+mn-lt"/>
              </a:rPr>
              <a:t>   A refrigerated dryer delivers a dew point not lower than </a:t>
            </a:r>
          </a:p>
          <a:p>
            <a:pPr lvl="1" algn="just"/>
            <a:r>
              <a:rPr lang="en-US" dirty="0">
                <a:latin typeface="+mn-lt"/>
              </a:rPr>
              <a:t>   Approximately 35 °F (2 °C)</a:t>
            </a:r>
          </a:p>
          <a:p>
            <a:pPr lvl="1" algn="just"/>
            <a:endParaRPr lang="en-US" dirty="0">
              <a:latin typeface="+mn-lt"/>
            </a:endParaRPr>
          </a:p>
        </p:txBody>
      </p:sp>
      <p:pic>
        <p:nvPicPr>
          <p:cNvPr id="17" name="Picture 16"/>
          <p:cNvPicPr>
            <a:picLocks noChangeAspect="1"/>
          </p:cNvPicPr>
          <p:nvPr/>
        </p:nvPicPr>
        <p:blipFill>
          <a:blip r:embed="rId4" cstate="print">
            <a:clrChange>
              <a:clrFrom>
                <a:srgbClr val="FDEDC7"/>
              </a:clrFrom>
              <a:clrTo>
                <a:srgbClr val="FDEDC7">
                  <a:alpha val="0"/>
                </a:srgbClr>
              </a:clrTo>
            </a:clrChange>
            <a:extLst>
              <a:ext uri="{28A0092B-C50C-407E-A947-70E740481C1C}">
                <a14:useLocalDpi xmlns:a14="http://schemas.microsoft.com/office/drawing/2010/main" val="0"/>
              </a:ext>
            </a:extLst>
          </a:blip>
          <a:stretch>
            <a:fillRect/>
          </a:stretch>
        </p:blipFill>
        <p:spPr>
          <a:xfrm>
            <a:off x="4583113" y="3666865"/>
            <a:ext cx="3497606" cy="2440947"/>
          </a:xfrm>
          <a:prstGeom prst="rect">
            <a:avLst/>
          </a:prstGeom>
        </p:spPr>
      </p:pic>
      <p:sp>
        <p:nvSpPr>
          <p:cNvPr id="2" name="Slide Number Placeholder 1">
            <a:extLst>
              <a:ext uri="{FF2B5EF4-FFF2-40B4-BE49-F238E27FC236}">
                <a16:creationId xmlns:a16="http://schemas.microsoft.com/office/drawing/2014/main" id="{38B81C32-06D4-AF94-B682-8D74597C1EB0}"/>
              </a:ext>
            </a:extLst>
          </p:cNvPr>
          <p:cNvSpPr>
            <a:spLocks noGrp="1"/>
          </p:cNvSpPr>
          <p:nvPr>
            <p:ph type="sldNum" sz="quarter" idx="12"/>
          </p:nvPr>
        </p:nvSpPr>
        <p:spPr/>
        <p:txBody>
          <a:bodyPr/>
          <a:lstStyle/>
          <a:p>
            <a:fld id="{48F63A3B-78C7-47BE-AE5E-E10140E04643}" type="slidenum">
              <a:rPr lang="en-US" smtClean="0"/>
              <a:t>7</a:t>
            </a:fld>
            <a:endParaRPr lang="en-US" dirty="0"/>
          </a:p>
        </p:txBody>
      </p:sp>
      <p:sp>
        <p:nvSpPr>
          <p:cNvPr id="3" name="Rectangle 2">
            <a:extLst>
              <a:ext uri="{FF2B5EF4-FFF2-40B4-BE49-F238E27FC236}">
                <a16:creationId xmlns:a16="http://schemas.microsoft.com/office/drawing/2014/main" id="{8CCCE3D6-2C86-E759-64E5-1639BD6BFD3B}"/>
              </a:ext>
            </a:extLst>
          </p:cNvPr>
          <p:cNvSpPr txBox="1">
            <a:spLocks noChangeArrowheads="1"/>
          </p:cNvSpPr>
          <p:nvPr/>
        </p:nvSpPr>
        <p:spPr>
          <a:xfrm>
            <a:off x="636487" y="608807"/>
            <a:ext cx="7886700" cy="809418"/>
          </a:xfrm>
          <a:prstGeom prst="rect">
            <a:avLst/>
          </a:prstGeom>
        </p:spPr>
        <p:txBody>
          <a:bodyPr vert="horz" lIns="91440" tIns="45720" rIns="91440" bIns="45720" rtlCol="0" anchor="ctr">
            <a:normAutofit/>
          </a:bodyPr>
          <a:lstStyle>
            <a:lvl1pPr algn="l" defTabSz="914361"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en-US" sz="4000" b="1" u="sng" noProof="1"/>
              <a:t>Types of air dryer </a:t>
            </a:r>
          </a:p>
        </p:txBody>
      </p:sp>
    </p:spTree>
    <p:extLst>
      <p:ext uri="{BB962C8B-B14F-4D97-AF65-F5344CB8AC3E}">
        <p14:creationId xmlns:p14="http://schemas.microsoft.com/office/powerpoint/2010/main" val="188733715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11065" y="548345"/>
            <a:ext cx="7886700" cy="892153"/>
          </a:xfrm>
        </p:spPr>
        <p:txBody>
          <a:bodyPr>
            <a:normAutofit/>
          </a:bodyPr>
          <a:lstStyle/>
          <a:p>
            <a:pPr algn="ctr"/>
            <a:r>
              <a:rPr lang="en-US" altLang="en-US" sz="4000" b="1" u="sng" noProof="1"/>
              <a:t>Types of air dryer </a:t>
            </a:r>
          </a:p>
        </p:txBody>
      </p:sp>
      <p:sp>
        <p:nvSpPr>
          <p:cNvPr id="2" name="Slide Number Placeholder 1">
            <a:extLst>
              <a:ext uri="{FF2B5EF4-FFF2-40B4-BE49-F238E27FC236}">
                <a16:creationId xmlns:a16="http://schemas.microsoft.com/office/drawing/2014/main" id="{1CF70386-929A-F070-C4D8-AC3D6AD6D8D0}"/>
              </a:ext>
            </a:extLst>
          </p:cNvPr>
          <p:cNvSpPr>
            <a:spLocks noGrp="1"/>
          </p:cNvSpPr>
          <p:nvPr>
            <p:ph type="sldNum" sz="quarter" idx="12"/>
          </p:nvPr>
        </p:nvSpPr>
        <p:spPr/>
        <p:txBody>
          <a:bodyPr/>
          <a:lstStyle/>
          <a:p>
            <a:fld id="{48F63A3B-78C7-47BE-AE5E-E10140E04643}" type="slidenum">
              <a:rPr lang="en-US" smtClean="0"/>
              <a:t>8</a:t>
            </a:fld>
            <a:endParaRPr lang="en-US" dirty="0"/>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chemeClr val="accent5">
              <a:lumMod val="75000"/>
            </a:schemeClr>
          </a:solidFill>
          <a:ln w="19050">
            <a:no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Clr>
                <a:srgbClr val="0070C0"/>
              </a:buClr>
              <a:buNone/>
            </a:pPr>
            <a:r>
              <a:rPr lang="en-US" sz="2800" b="1">
                <a:solidFill>
                  <a:schemeClr val="bg1"/>
                </a:solidFill>
                <a:latin typeface="+mj-lt"/>
              </a:rPr>
              <a:t>Deliquescent Dryer</a:t>
            </a:r>
            <a:endParaRPr lang="en-US" sz="2800" b="1" dirty="0">
              <a:solidFill>
                <a:schemeClr val="bg1"/>
              </a:solidFill>
              <a:latin typeface="+mj-lt"/>
            </a:endParaRPr>
          </a:p>
        </p:txBody>
      </p:sp>
      <p:sp>
        <p:nvSpPr>
          <p:cNvPr id="23" name="Rectangle 5"/>
          <p:cNvSpPr>
            <a:spLocks noChangeArrowheads="1"/>
          </p:cNvSpPr>
          <p:nvPr/>
        </p:nvSpPr>
        <p:spPr bwMode="gray">
          <a:xfrm>
            <a:off x="325438" y="1788716"/>
            <a:ext cx="8515350" cy="4535884"/>
          </a:xfrm>
          <a:prstGeom prst="rect">
            <a:avLst/>
          </a:prstGeom>
          <a:gradFill rotWithShape="1">
            <a:gsLst>
              <a:gs pos="0">
                <a:srgbClr val="F0F0F0"/>
              </a:gs>
              <a:gs pos="100000">
                <a:srgbClr val="FFFFFF"/>
              </a:gs>
            </a:gsLst>
            <a:lin ang="5400000" scaled="1"/>
          </a:gradFill>
          <a:ln w="19050">
            <a:no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A deliquescent dryer typically consists of a pressure vessel filled with a hygroscopic medium that absorbs water vapor. </a:t>
            </a:r>
          </a:p>
          <a:p>
            <a:pPr algn="just">
              <a:buSzPct val="105000"/>
            </a:pPr>
            <a:r>
              <a:rPr lang="en-US" dirty="0">
                <a:latin typeface="+mn-lt"/>
              </a:rPr>
              <a:t>The medium gradually dissolves or deliquesces to form a solution at the base of the pressure vessel. </a:t>
            </a:r>
          </a:p>
          <a:p>
            <a:pPr algn="just">
              <a:buSzPct val="105000"/>
            </a:pPr>
            <a:r>
              <a:rPr lang="en-US" dirty="0">
                <a:latin typeface="+mn-lt"/>
              </a:rPr>
              <a:t>The liquid must be regularly drained from the vessel and new medium must be added. A deliquescent dryer delivers a dew point suppression that fluctuates with air temperature. </a:t>
            </a:r>
          </a:p>
          <a:p>
            <a:pPr algn="just">
              <a:buSzPct val="105000"/>
            </a:pPr>
            <a:r>
              <a:rPr lang="en-US" dirty="0">
                <a:latin typeface="+mn-lt"/>
              </a:rPr>
              <a:t>Typically, this suppression is 20 °F (11 °C) below the compressed air temperature.</a:t>
            </a:r>
          </a:p>
        </p:txBody>
      </p:sp>
      <p:pic>
        <p:nvPicPr>
          <p:cNvPr id="18" name="Picture 17"/>
          <p:cNvPicPr>
            <a:picLocks noChangeAspect="1"/>
          </p:cNvPicPr>
          <p:nvPr/>
        </p:nvPicPr>
        <p:blipFill>
          <a:blip r:embed="rId4" cstate="print">
            <a:clrChange>
              <a:clrFrom>
                <a:srgbClr val="FBEBC9"/>
              </a:clrFrom>
              <a:clrTo>
                <a:srgbClr val="FBEBC9">
                  <a:alpha val="0"/>
                </a:srgbClr>
              </a:clrTo>
            </a:clrChange>
            <a:extLst>
              <a:ext uri="{28A0092B-C50C-407E-A947-70E740481C1C}">
                <a14:useLocalDpi xmlns:a14="http://schemas.microsoft.com/office/drawing/2010/main" val="0"/>
              </a:ext>
            </a:extLst>
          </a:blip>
          <a:stretch>
            <a:fillRect/>
          </a:stretch>
        </p:blipFill>
        <p:spPr>
          <a:xfrm>
            <a:off x="6916178" y="4191000"/>
            <a:ext cx="1923022" cy="2247991"/>
          </a:xfrm>
          <a:prstGeom prst="rect">
            <a:avLst/>
          </a:prstGeom>
        </p:spPr>
      </p:pic>
    </p:spTree>
    <p:extLst>
      <p:ext uri="{BB962C8B-B14F-4D97-AF65-F5344CB8AC3E}">
        <p14:creationId xmlns:p14="http://schemas.microsoft.com/office/powerpoint/2010/main" val="215899845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36487" y="608807"/>
            <a:ext cx="7886700" cy="809418"/>
          </a:xfrm>
        </p:spPr>
        <p:txBody>
          <a:bodyPr>
            <a:normAutofit/>
          </a:bodyPr>
          <a:lstStyle/>
          <a:p>
            <a:pPr algn="ctr"/>
            <a:r>
              <a:rPr lang="en-US" altLang="en-US" sz="4000" b="1" u="sng" noProof="1"/>
              <a:t>Types of air dryer </a:t>
            </a:r>
          </a:p>
        </p:txBody>
      </p:sp>
      <p:sp>
        <p:nvSpPr>
          <p:cNvPr id="2" name="Slide Number Placeholder 1">
            <a:extLst>
              <a:ext uri="{FF2B5EF4-FFF2-40B4-BE49-F238E27FC236}">
                <a16:creationId xmlns:a16="http://schemas.microsoft.com/office/drawing/2014/main" id="{B569BF30-2B10-52B2-9354-A486AFED7AC2}"/>
              </a:ext>
            </a:extLst>
          </p:cNvPr>
          <p:cNvSpPr>
            <a:spLocks noGrp="1"/>
          </p:cNvSpPr>
          <p:nvPr>
            <p:ph type="sldNum" sz="quarter" idx="12"/>
          </p:nvPr>
        </p:nvSpPr>
        <p:spPr/>
        <p:txBody>
          <a:bodyPr/>
          <a:lstStyle/>
          <a:p>
            <a:fld id="{48F63A3B-78C7-47BE-AE5E-E10140E04643}" type="slidenum">
              <a:rPr lang="en-US" smtClean="0"/>
              <a:t>9</a:t>
            </a:fld>
            <a:endParaRPr lang="en-US" dirty="0"/>
          </a:p>
        </p:txBody>
      </p:sp>
      <p:pic>
        <p:nvPicPr>
          <p:cNvPr id="4110"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64"/>
          <p:cNvPicPr>
            <a:picLocks noChangeAspect="1" noChangeArrowheads="1"/>
          </p:cNvPicPr>
          <p:nvPr/>
        </p:nvPicPr>
        <p:blipFill>
          <a:blip r:embed="rId3" cstate="print">
            <a:extLst>
              <a:ext uri="{28A0092B-C50C-407E-A947-70E740481C1C}">
                <a14:useLocalDpi xmlns:a14="http://schemas.microsoft.com/office/drawing/2010/main" val="0"/>
              </a:ext>
            </a:extLst>
          </a:blip>
          <a:srcRect b="47496"/>
          <a:stretch>
            <a:fillRect/>
          </a:stretch>
        </p:blipFill>
        <p:spPr bwMode="auto">
          <a:xfrm>
            <a:off x="344487" y="5120176"/>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5438" y="1418224"/>
            <a:ext cx="8515350" cy="376238"/>
          </a:xfrm>
          <a:prstGeom prst="rect">
            <a:avLst/>
          </a:prstGeom>
          <a:solidFill>
            <a:schemeClr val="accent5">
              <a:lumMod val="75000"/>
            </a:schemeClr>
          </a:solidFill>
          <a:ln w="19050">
            <a:no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Clr>
                <a:srgbClr val="0070C0"/>
              </a:buClr>
              <a:buNone/>
            </a:pPr>
            <a:r>
              <a:rPr lang="en-US" sz="2800" b="1" dirty="0">
                <a:solidFill>
                  <a:schemeClr val="bg1"/>
                </a:solidFill>
                <a:latin typeface="+mj-lt"/>
              </a:rPr>
              <a:t>Membrane Dryer</a:t>
            </a:r>
          </a:p>
        </p:txBody>
      </p:sp>
      <p:sp>
        <p:nvSpPr>
          <p:cNvPr id="23" name="Rectangle 5"/>
          <p:cNvSpPr>
            <a:spLocks noChangeArrowheads="1"/>
          </p:cNvSpPr>
          <p:nvPr/>
        </p:nvSpPr>
        <p:spPr bwMode="gray">
          <a:xfrm>
            <a:off x="325438" y="1788716"/>
            <a:ext cx="8515350" cy="4535884"/>
          </a:xfrm>
          <a:prstGeom prst="rect">
            <a:avLst/>
          </a:prstGeom>
          <a:gradFill rotWithShape="1">
            <a:gsLst>
              <a:gs pos="0">
                <a:srgbClr val="F0F0F0"/>
              </a:gs>
              <a:gs pos="100000">
                <a:srgbClr val="FFFFFF"/>
              </a:gs>
            </a:gsLst>
            <a:lin ang="5400000" scaled="1"/>
          </a:gradFill>
          <a:ln w="19050">
            <a:no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In a Membrane dryer the compressed air is first filtered with a high-quality coalescing filter. </a:t>
            </a:r>
          </a:p>
          <a:p>
            <a:pPr algn="just">
              <a:buSzPct val="105000"/>
            </a:pPr>
            <a:r>
              <a:rPr lang="en-US" dirty="0">
                <a:latin typeface="+mn-lt"/>
              </a:rPr>
              <a:t>This filter removes liquid water, oil and particulate from the compressed air. In order to desorb the water Vapors the partial flow of dried air expanded  to atmospheric and passed through outside of the hollow fiber bundle in counter flow direction which will flush out the moisture.</a:t>
            </a:r>
          </a:p>
        </p:txBody>
      </p:sp>
      <p:pic>
        <p:nvPicPr>
          <p:cNvPr id="13" name="Picture 12"/>
          <p:cNvPicPr>
            <a:picLocks noChangeAspect="1"/>
          </p:cNvPicPr>
          <p:nvPr/>
        </p:nvPicPr>
        <p:blipFill>
          <a:blip r:embed="rId4" cstate="print">
            <a:clrChange>
              <a:clrFrom>
                <a:srgbClr val="FDEDC7"/>
              </a:clrFrom>
              <a:clrTo>
                <a:srgbClr val="FDEDC7">
                  <a:alpha val="0"/>
                </a:srgbClr>
              </a:clrTo>
            </a:clrChange>
            <a:extLst>
              <a:ext uri="{28A0092B-C50C-407E-A947-70E740481C1C}">
                <a14:useLocalDpi xmlns:a14="http://schemas.microsoft.com/office/drawing/2010/main" val="0"/>
              </a:ext>
            </a:extLst>
          </a:blip>
          <a:stretch>
            <a:fillRect/>
          </a:stretch>
        </p:blipFill>
        <p:spPr>
          <a:xfrm>
            <a:off x="4419600" y="3505994"/>
            <a:ext cx="4168168" cy="2743199"/>
          </a:xfrm>
          <a:prstGeom prst="rect">
            <a:avLst/>
          </a:prstGeom>
        </p:spPr>
      </p:pic>
    </p:spTree>
    <p:extLst>
      <p:ext uri="{BB962C8B-B14F-4D97-AF65-F5344CB8AC3E}">
        <p14:creationId xmlns:p14="http://schemas.microsoft.com/office/powerpoint/2010/main" val="3365809011"/>
      </p:ext>
    </p:extLst>
  </p:cSld>
  <p:clrMapOvr>
    <a:masterClrMapping/>
  </p:clrMapOvr>
  <p:transition/>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6F0180CB-08B1-436B-9799-0C76022FBD6C}">
  <ds:schemaRefs>
    <ds:schemaRef ds:uri="http://schemas.microsoft.com/sharepoint/v3/fields"/>
    <ds:schemaRef ds:uri="http://purl.org/dc/dcmitype/"/>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elements/1.1/"/>
    <ds:schemaRef ds:uri="0f0eb950-47b7-49a7-b2b9-b0c411c9c3b8"/>
    <ds:schemaRef ds:uri="B6023AA3-3CEE-413F-91F8-322A2644F388"/>
    <ds:schemaRef ds:uri="http://schemas.microsoft.com/sharepoint/v3"/>
    <ds:schemaRef ds:uri="http://schemas.microsoft.com/office/2006/metadata/properties"/>
  </ds:schemaRefs>
</ds:datastoreItem>
</file>

<file path=customXml/itemProps2.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3.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576FB07F-DD47-4C62-89FB-E79CBDA66930}">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ES-501_BG-001</Template>
  <TotalTime>9340</TotalTime>
  <Words>513</Words>
  <Application>Microsoft Office PowerPoint</Application>
  <PresentationFormat>On-screen Show (4:3)</PresentationFormat>
  <Paragraphs>70</Paragraphs>
  <Slides>9</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1_Office Theme</vt:lpstr>
      <vt:lpstr>Types of air dryer</vt:lpstr>
      <vt:lpstr>PowerPoint Presentation</vt:lpstr>
      <vt:lpstr>Introduction </vt:lpstr>
      <vt:lpstr>Types of air dryer </vt:lpstr>
      <vt:lpstr>Types of air dryer </vt:lpstr>
      <vt:lpstr>Types of air dryer </vt:lpstr>
      <vt:lpstr>PowerPoint Presentation</vt:lpstr>
      <vt:lpstr>Types of air dryer </vt:lpstr>
      <vt:lpstr>Types of air dryer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collin</dc:creator>
  <cp:lastModifiedBy>abhinav pandey</cp:lastModifiedBy>
  <cp:revision>853</cp:revision>
  <cp:lastPrinted>2014-11-21T06:58:07Z</cp:lastPrinted>
  <dcterms:created xsi:type="dcterms:W3CDTF">2014-04-07T11:41:40Z</dcterms:created>
  <dcterms:modified xsi:type="dcterms:W3CDTF">2025-04-15T12:54:20Z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