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5"/>
  </p:sldMasterIdLst>
  <p:notesMasterIdLst>
    <p:notesMasterId r:id="rId22"/>
  </p:notesMasterIdLst>
  <p:sldIdLst>
    <p:sldId id="320" r:id="rId6"/>
    <p:sldId id="332" r:id="rId7"/>
    <p:sldId id="293" r:id="rId8"/>
    <p:sldId id="318" r:id="rId9"/>
    <p:sldId id="312" r:id="rId10"/>
    <p:sldId id="321" r:id="rId11"/>
    <p:sldId id="322" r:id="rId12"/>
    <p:sldId id="323" r:id="rId13"/>
    <p:sldId id="324" r:id="rId14"/>
    <p:sldId id="325" r:id="rId15"/>
    <p:sldId id="326" r:id="rId16"/>
    <p:sldId id="327" r:id="rId17"/>
    <p:sldId id="328" r:id="rId18"/>
    <p:sldId id="329" r:id="rId19"/>
    <p:sldId id="330" r:id="rId20"/>
    <p:sldId id="331" r:id="rId21"/>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A50021"/>
    <a:srgbClr val="FF99CC"/>
    <a:srgbClr val="FFFFCC"/>
    <a:srgbClr val="FFCCFF"/>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p:cViewPr varScale="1">
        <p:scale>
          <a:sx n="93" d="100"/>
          <a:sy n="93" d="100"/>
        </p:scale>
        <p:origin x="1560" y="4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4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2BD8B4CB-620C-44DC-9CC9-701675A36E1E}" type="datetimeFigureOut">
              <a:rPr lang="en-US" smtClean="0"/>
              <a:pPr/>
              <a:t>4/15/2025</a:t>
            </a:fld>
            <a:endParaRPr lang="en-US"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A5462E2-F543-4B30-B078-C63253CE8CBB}" type="slidenum">
              <a:rPr lang="en-US" smtClean="0"/>
              <a:pPr/>
              <a:t>‹#›</a:t>
            </a:fld>
            <a:endParaRPr lang="en-US" dirty="0"/>
          </a:p>
        </p:txBody>
      </p:sp>
    </p:spTree>
    <p:extLst>
      <p:ext uri="{BB962C8B-B14F-4D97-AF65-F5344CB8AC3E}">
        <p14:creationId xmlns:p14="http://schemas.microsoft.com/office/powerpoint/2010/main" val="3991124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3</a:t>
            </a:fld>
            <a:endParaRPr lang="en-US" altLang="en-US" dirty="0"/>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3</a:t>
            </a:fld>
            <a:endParaRPr lang="en-GB" altLang="en-US" sz="1300" dirty="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0691842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12</a:t>
            </a:fld>
            <a:endParaRPr lang="en-US" altLang="en-US" dirty="0"/>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12</a:t>
            </a:fld>
            <a:endParaRPr lang="en-GB" altLang="en-US" sz="1300" dirty="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dirty="0"/>
          </a:p>
        </p:txBody>
      </p:sp>
    </p:spTree>
    <p:extLst>
      <p:ext uri="{BB962C8B-B14F-4D97-AF65-F5344CB8AC3E}">
        <p14:creationId xmlns:p14="http://schemas.microsoft.com/office/powerpoint/2010/main" val="33598150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13</a:t>
            </a:fld>
            <a:endParaRPr lang="en-US" altLang="en-US" dirty="0"/>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13</a:t>
            </a:fld>
            <a:endParaRPr lang="en-GB" altLang="en-US" sz="1300" dirty="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dirty="0"/>
          </a:p>
        </p:txBody>
      </p:sp>
    </p:spTree>
    <p:extLst>
      <p:ext uri="{BB962C8B-B14F-4D97-AF65-F5344CB8AC3E}">
        <p14:creationId xmlns:p14="http://schemas.microsoft.com/office/powerpoint/2010/main" val="33598150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14</a:t>
            </a:fld>
            <a:endParaRPr lang="en-US" altLang="en-US" dirty="0"/>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14</a:t>
            </a:fld>
            <a:endParaRPr lang="en-GB" altLang="en-US" sz="1300" dirty="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dirty="0"/>
          </a:p>
        </p:txBody>
      </p:sp>
    </p:spTree>
    <p:extLst>
      <p:ext uri="{BB962C8B-B14F-4D97-AF65-F5344CB8AC3E}">
        <p14:creationId xmlns:p14="http://schemas.microsoft.com/office/powerpoint/2010/main" val="33598150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15</a:t>
            </a:fld>
            <a:endParaRPr lang="en-US" altLang="en-US" dirty="0"/>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15</a:t>
            </a:fld>
            <a:endParaRPr lang="en-GB" altLang="en-US" sz="1300" dirty="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dirty="0"/>
          </a:p>
        </p:txBody>
      </p:sp>
    </p:spTree>
    <p:extLst>
      <p:ext uri="{BB962C8B-B14F-4D97-AF65-F5344CB8AC3E}">
        <p14:creationId xmlns:p14="http://schemas.microsoft.com/office/powerpoint/2010/main" val="33598150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16</a:t>
            </a:fld>
            <a:endParaRPr lang="en-US" altLang="en-US" dirty="0"/>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16</a:t>
            </a:fld>
            <a:endParaRPr lang="en-GB" altLang="en-US" sz="1300" dirty="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dirty="0"/>
          </a:p>
        </p:txBody>
      </p:sp>
    </p:spTree>
    <p:extLst>
      <p:ext uri="{BB962C8B-B14F-4D97-AF65-F5344CB8AC3E}">
        <p14:creationId xmlns:p14="http://schemas.microsoft.com/office/powerpoint/2010/main" val="33598150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4</a:t>
            </a:fld>
            <a:endParaRPr lang="en-US" altLang="en-US" dirty="0"/>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4</a:t>
            </a:fld>
            <a:endParaRPr lang="en-GB" altLang="en-US" sz="1300" dirty="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9106360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5</a:t>
            </a:fld>
            <a:endParaRPr lang="en-US" altLang="en-US" dirty="0"/>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5</a:t>
            </a:fld>
            <a:endParaRPr lang="en-GB" altLang="en-US" sz="1300" dirty="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dirty="0"/>
          </a:p>
        </p:txBody>
      </p:sp>
    </p:spTree>
    <p:extLst>
      <p:ext uri="{BB962C8B-B14F-4D97-AF65-F5344CB8AC3E}">
        <p14:creationId xmlns:p14="http://schemas.microsoft.com/office/powerpoint/2010/main" val="33598150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6</a:t>
            </a:fld>
            <a:endParaRPr lang="en-US" altLang="en-US" dirty="0"/>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6</a:t>
            </a:fld>
            <a:endParaRPr lang="en-GB" altLang="en-US" sz="1300" dirty="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dirty="0"/>
          </a:p>
        </p:txBody>
      </p:sp>
    </p:spTree>
    <p:extLst>
      <p:ext uri="{BB962C8B-B14F-4D97-AF65-F5344CB8AC3E}">
        <p14:creationId xmlns:p14="http://schemas.microsoft.com/office/powerpoint/2010/main" val="33598150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7</a:t>
            </a:fld>
            <a:endParaRPr lang="en-US" altLang="en-US" dirty="0"/>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7</a:t>
            </a:fld>
            <a:endParaRPr lang="en-GB" altLang="en-US" sz="1300" dirty="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dirty="0"/>
          </a:p>
        </p:txBody>
      </p:sp>
    </p:spTree>
    <p:extLst>
      <p:ext uri="{BB962C8B-B14F-4D97-AF65-F5344CB8AC3E}">
        <p14:creationId xmlns:p14="http://schemas.microsoft.com/office/powerpoint/2010/main" val="33598150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8</a:t>
            </a:fld>
            <a:endParaRPr lang="en-US" altLang="en-US" dirty="0"/>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8</a:t>
            </a:fld>
            <a:endParaRPr lang="en-GB" altLang="en-US" sz="1300" dirty="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dirty="0"/>
          </a:p>
        </p:txBody>
      </p:sp>
    </p:spTree>
    <p:extLst>
      <p:ext uri="{BB962C8B-B14F-4D97-AF65-F5344CB8AC3E}">
        <p14:creationId xmlns:p14="http://schemas.microsoft.com/office/powerpoint/2010/main" val="33598150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9</a:t>
            </a:fld>
            <a:endParaRPr lang="en-US" altLang="en-US" dirty="0"/>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9</a:t>
            </a:fld>
            <a:endParaRPr lang="en-GB" altLang="en-US" sz="1300" dirty="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dirty="0"/>
          </a:p>
        </p:txBody>
      </p:sp>
    </p:spTree>
    <p:extLst>
      <p:ext uri="{BB962C8B-B14F-4D97-AF65-F5344CB8AC3E}">
        <p14:creationId xmlns:p14="http://schemas.microsoft.com/office/powerpoint/2010/main" val="33598150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10</a:t>
            </a:fld>
            <a:endParaRPr lang="en-US" altLang="en-US" dirty="0"/>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10</a:t>
            </a:fld>
            <a:endParaRPr lang="en-GB" altLang="en-US" sz="1300" dirty="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dirty="0"/>
          </a:p>
        </p:txBody>
      </p:sp>
    </p:spTree>
    <p:extLst>
      <p:ext uri="{BB962C8B-B14F-4D97-AF65-F5344CB8AC3E}">
        <p14:creationId xmlns:p14="http://schemas.microsoft.com/office/powerpoint/2010/main" val="33598150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11</a:t>
            </a:fld>
            <a:endParaRPr lang="en-US" altLang="en-US" dirty="0"/>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11</a:t>
            </a:fld>
            <a:endParaRPr lang="en-GB" altLang="en-US" sz="1300" dirty="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dirty="0"/>
          </a:p>
        </p:txBody>
      </p:sp>
    </p:spTree>
    <p:extLst>
      <p:ext uri="{BB962C8B-B14F-4D97-AF65-F5344CB8AC3E}">
        <p14:creationId xmlns:p14="http://schemas.microsoft.com/office/powerpoint/2010/main" val="33598150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D1820E-78B6-3383-2CF2-5221DF80E5AE}"/>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IN"/>
          </a:p>
        </p:txBody>
      </p:sp>
      <p:sp>
        <p:nvSpPr>
          <p:cNvPr id="3" name="Subtitle 2">
            <a:extLst>
              <a:ext uri="{FF2B5EF4-FFF2-40B4-BE49-F238E27FC236}">
                <a16:creationId xmlns:a16="http://schemas.microsoft.com/office/drawing/2014/main" id="{2A2871D8-87CB-D392-9FEE-781F960BFCF0}"/>
              </a:ext>
            </a:extLst>
          </p:cNvPr>
          <p:cNvSpPr>
            <a:spLocks noGrp="1"/>
          </p:cNvSpPr>
          <p:nvPr>
            <p:ph type="subTitle" idx="1"/>
          </p:nvPr>
        </p:nvSpPr>
        <p:spPr>
          <a:xfrm>
            <a:off x="1143000" y="3602038"/>
            <a:ext cx="6858000" cy="1655762"/>
          </a:xfrm>
        </p:spPr>
        <p:txBody>
          <a:bodyPr/>
          <a:lstStyle>
            <a:lvl1pPr marL="0" indent="0" algn="ctr">
              <a:buNone/>
              <a:defRPr sz="1800"/>
            </a:lvl1pPr>
            <a:lvl2pPr marL="342886" indent="0" algn="ctr">
              <a:buNone/>
              <a:defRPr sz="1500"/>
            </a:lvl2pPr>
            <a:lvl3pPr marL="685772" indent="0" algn="ctr">
              <a:buNone/>
              <a:defRPr sz="1350"/>
            </a:lvl3pPr>
            <a:lvl4pPr marL="1028657" indent="0" algn="ctr">
              <a:buNone/>
              <a:defRPr sz="1200"/>
            </a:lvl4pPr>
            <a:lvl5pPr marL="1371543" indent="0" algn="ctr">
              <a:buNone/>
              <a:defRPr sz="1200"/>
            </a:lvl5pPr>
            <a:lvl6pPr marL="1714428" indent="0" algn="ctr">
              <a:buNone/>
              <a:defRPr sz="1200"/>
            </a:lvl6pPr>
            <a:lvl7pPr marL="2057314" indent="0" algn="ctr">
              <a:buNone/>
              <a:defRPr sz="1200"/>
            </a:lvl7pPr>
            <a:lvl8pPr marL="2400199" indent="0" algn="ctr">
              <a:buNone/>
              <a:defRPr sz="1200"/>
            </a:lvl8pPr>
            <a:lvl9pPr marL="2743085" indent="0" algn="ctr">
              <a:buNone/>
              <a:defRPr sz="12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1EF2C1DF-DF52-523B-73B4-489FB3C28BED}"/>
              </a:ext>
            </a:extLst>
          </p:cNvPr>
          <p:cNvSpPr>
            <a:spLocks noGrp="1"/>
          </p:cNvSpPr>
          <p:nvPr>
            <p:ph type="dt" sz="half" idx="10"/>
          </p:nvPr>
        </p:nvSpPr>
        <p:spPr/>
        <p:txBody>
          <a:bodyPr/>
          <a:lstStyle/>
          <a:p>
            <a:fld id="{3A8C15F8-06A3-4DEB-9448-5FBA9A96CABB}" type="datetime1">
              <a:rPr lang="en-US" smtClean="0"/>
              <a:t>4/15/2025</a:t>
            </a:fld>
            <a:endParaRPr lang="en-US" dirty="0"/>
          </a:p>
        </p:txBody>
      </p:sp>
      <p:sp>
        <p:nvSpPr>
          <p:cNvPr id="5" name="Footer Placeholder 4">
            <a:extLst>
              <a:ext uri="{FF2B5EF4-FFF2-40B4-BE49-F238E27FC236}">
                <a16:creationId xmlns:a16="http://schemas.microsoft.com/office/drawing/2014/main" id="{D5304E5B-8DC7-19AF-E9BC-977203FC0B3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A9F3A1B-B493-3EDB-62E8-5028B1688DDD}"/>
              </a:ext>
            </a:extLst>
          </p:cNvPr>
          <p:cNvSpPr>
            <a:spLocks noGrp="1"/>
          </p:cNvSpPr>
          <p:nvPr>
            <p:ph type="sldNum" sz="quarter" idx="12"/>
          </p:nvPr>
        </p:nvSpPr>
        <p:spPr>
          <a:xfrm>
            <a:off x="8805496" y="6225224"/>
            <a:ext cx="338504"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6081128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D93EB-FE0B-C71D-359D-020202AB6CB2}"/>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3D51CF5-BDA8-F06B-DDED-78D2B79CAD9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47AD122-3F5A-8EF6-CD4A-4010B0E82A19}"/>
              </a:ext>
            </a:extLst>
          </p:cNvPr>
          <p:cNvSpPr>
            <a:spLocks noGrp="1"/>
          </p:cNvSpPr>
          <p:nvPr>
            <p:ph type="dt" sz="half" idx="10"/>
          </p:nvPr>
        </p:nvSpPr>
        <p:spPr/>
        <p:txBody>
          <a:bodyPr/>
          <a:lstStyle/>
          <a:p>
            <a:fld id="{210F980E-9EC0-45BC-BE57-F140B248CD67}" type="datetime1">
              <a:rPr lang="en-US" smtClean="0"/>
              <a:t>4/15/2025</a:t>
            </a:fld>
            <a:endParaRPr lang="en-US" dirty="0"/>
          </a:p>
        </p:txBody>
      </p:sp>
      <p:sp>
        <p:nvSpPr>
          <p:cNvPr id="5" name="Footer Placeholder 4">
            <a:extLst>
              <a:ext uri="{FF2B5EF4-FFF2-40B4-BE49-F238E27FC236}">
                <a16:creationId xmlns:a16="http://schemas.microsoft.com/office/drawing/2014/main" id="{8B27F7B4-B3D8-9D96-5609-747CDA83091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E601F86-8172-E22B-BAC4-89B6A476B516}"/>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3261590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0012D9B-2519-2370-9618-5A78F1460950}"/>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7F5FA782-8FAC-9BF4-3851-96B499B509BD}"/>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C905723-94EA-4607-CD56-8E156697B902}"/>
              </a:ext>
            </a:extLst>
          </p:cNvPr>
          <p:cNvSpPr>
            <a:spLocks noGrp="1"/>
          </p:cNvSpPr>
          <p:nvPr>
            <p:ph type="dt" sz="half" idx="10"/>
          </p:nvPr>
        </p:nvSpPr>
        <p:spPr/>
        <p:txBody>
          <a:bodyPr/>
          <a:lstStyle/>
          <a:p>
            <a:fld id="{1B391F51-9125-4B18-8B9E-BD99DB0A5DED}" type="datetime1">
              <a:rPr lang="en-US" smtClean="0"/>
              <a:t>4/15/2025</a:t>
            </a:fld>
            <a:endParaRPr lang="en-US" dirty="0"/>
          </a:p>
        </p:txBody>
      </p:sp>
      <p:sp>
        <p:nvSpPr>
          <p:cNvPr id="5" name="Footer Placeholder 4">
            <a:extLst>
              <a:ext uri="{FF2B5EF4-FFF2-40B4-BE49-F238E27FC236}">
                <a16:creationId xmlns:a16="http://schemas.microsoft.com/office/drawing/2014/main" id="{614EC165-2CB5-44B8-D4EA-C35F2D07CA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883AE40-C3D4-80C5-F262-98A62D94EC62}"/>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4045458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A3E2561-6632-0763-5EF6-4DF53D7A0A75}"/>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59A38F9B-93A4-3734-32DF-8E5A84C0257D}"/>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2" name="Date Placeholder 1">
            <a:extLst>
              <a:ext uri="{FF2B5EF4-FFF2-40B4-BE49-F238E27FC236}">
                <a16:creationId xmlns:a16="http://schemas.microsoft.com/office/drawing/2014/main" id="{1CE78EF3-DF40-3358-3F3F-0FDB3FF25E3E}"/>
              </a:ext>
            </a:extLst>
          </p:cNvPr>
          <p:cNvSpPr>
            <a:spLocks noGrp="1"/>
          </p:cNvSpPr>
          <p:nvPr>
            <p:ph type="dt" sz="half" idx="10"/>
          </p:nvPr>
        </p:nvSpPr>
        <p:spPr/>
        <p:txBody>
          <a:bodyPr/>
          <a:lstStyle/>
          <a:p>
            <a:fld id="{E6FEFD33-0317-44ED-A7A5-EA1C870F3824}" type="datetime1">
              <a:rPr lang="en-US" smtClean="0"/>
              <a:t>4/15/2025</a:t>
            </a:fld>
            <a:endParaRPr lang="en-US" dirty="0"/>
          </a:p>
        </p:txBody>
      </p:sp>
      <p:sp>
        <p:nvSpPr>
          <p:cNvPr id="5" name="Footer Placeholder 4">
            <a:extLst>
              <a:ext uri="{FF2B5EF4-FFF2-40B4-BE49-F238E27FC236}">
                <a16:creationId xmlns:a16="http://schemas.microsoft.com/office/drawing/2014/main" id="{6CB56E7D-3C86-7A80-EC89-32E3B17DCCA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1DB720D-4684-C478-B752-9D67339868EC}"/>
              </a:ext>
            </a:extLst>
          </p:cNvPr>
          <p:cNvSpPr>
            <a:spLocks noGrp="1"/>
          </p:cNvSpPr>
          <p:nvPr>
            <p:ph type="sldNum" sz="quarter" idx="12"/>
          </p:nvPr>
        </p:nvSpPr>
        <p:spPr/>
        <p:txBody>
          <a:bodyPr/>
          <a:lstStyle/>
          <a:p>
            <a:fld id="{48F63A3B-78C7-47BE-AE5E-E10140E04643}" type="slidenum">
              <a:rPr lang="en-US" smtClean="0"/>
              <a:t>‹#›</a:t>
            </a:fld>
            <a:endParaRPr lang="en-US" dirty="0"/>
          </a:p>
        </p:txBody>
      </p:sp>
      <p:sp>
        <p:nvSpPr>
          <p:cNvPr id="7" name="Title 6">
            <a:extLst>
              <a:ext uri="{FF2B5EF4-FFF2-40B4-BE49-F238E27FC236}">
                <a16:creationId xmlns:a16="http://schemas.microsoft.com/office/drawing/2014/main" id="{86DC1684-6803-8898-51BD-261664D8D87B}"/>
              </a:ext>
            </a:extLst>
          </p:cNvPr>
          <p:cNvSpPr>
            <a:spLocks noGrp="1"/>
          </p:cNvSpPr>
          <p:nvPr>
            <p:ph type="title"/>
          </p:nvPr>
        </p:nvSpPr>
        <p:spPr/>
        <p:txBody>
          <a:bodyPr/>
          <a:lstStyle/>
          <a:p>
            <a:r>
              <a:rPr lang="en-US"/>
              <a:t>Click to edit Master title style</a:t>
            </a:r>
            <a:endParaRPr lang="en-IN"/>
          </a:p>
        </p:txBody>
      </p:sp>
    </p:spTree>
    <p:extLst>
      <p:ext uri="{BB962C8B-B14F-4D97-AF65-F5344CB8AC3E}">
        <p14:creationId xmlns:p14="http://schemas.microsoft.com/office/powerpoint/2010/main" val="22741336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0B12A-901C-2892-A93F-2E4D4EFD7A76}"/>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5B3DE06C-35E9-7ADD-BAAD-09CE8DE82A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49C03EB-43A3-E600-0BF2-701BF6FDAC1D}"/>
              </a:ext>
            </a:extLst>
          </p:cNvPr>
          <p:cNvSpPr>
            <a:spLocks noGrp="1"/>
          </p:cNvSpPr>
          <p:nvPr>
            <p:ph type="dt" sz="half" idx="10"/>
          </p:nvPr>
        </p:nvSpPr>
        <p:spPr/>
        <p:txBody>
          <a:bodyPr/>
          <a:lstStyle/>
          <a:p>
            <a:fld id="{4542C651-C7BE-4F0A-94FE-53B1C66D247B}" type="datetime1">
              <a:rPr lang="en-US" smtClean="0"/>
              <a:t>4/15/2025</a:t>
            </a:fld>
            <a:endParaRPr lang="en-US" dirty="0"/>
          </a:p>
        </p:txBody>
      </p:sp>
      <p:sp>
        <p:nvSpPr>
          <p:cNvPr id="5" name="Footer Placeholder 4">
            <a:extLst>
              <a:ext uri="{FF2B5EF4-FFF2-40B4-BE49-F238E27FC236}">
                <a16:creationId xmlns:a16="http://schemas.microsoft.com/office/drawing/2014/main" id="{05ED00BC-0290-17B2-774D-42CE2DE6AEF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4953932-7BE6-2B6D-55B4-9F9BA2629E72}"/>
              </a:ext>
            </a:extLst>
          </p:cNvPr>
          <p:cNvSpPr>
            <a:spLocks noGrp="1"/>
          </p:cNvSpPr>
          <p:nvPr>
            <p:ph type="sldNum" sz="quarter" idx="12"/>
          </p:nvPr>
        </p:nvSpPr>
        <p:spPr/>
        <p:txBody>
          <a:bodyPr/>
          <a:lstStyle/>
          <a:p>
            <a:fld id="{F633090A-E985-4837-A97A-059404DB2C46}" type="slidenum">
              <a:rPr lang="en-US" smtClean="0"/>
              <a:t>‹#›</a:t>
            </a:fld>
            <a:endParaRPr lang="en-US" dirty="0"/>
          </a:p>
        </p:txBody>
      </p:sp>
    </p:spTree>
    <p:extLst>
      <p:ext uri="{BB962C8B-B14F-4D97-AF65-F5344CB8AC3E}">
        <p14:creationId xmlns:p14="http://schemas.microsoft.com/office/powerpoint/2010/main" val="11886322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CC1E4-0A85-251F-06DA-1B175450D2C8}"/>
              </a:ext>
            </a:extLst>
          </p:cNvPr>
          <p:cNvSpPr>
            <a:spLocks noGrp="1"/>
          </p:cNvSpPr>
          <p:nvPr>
            <p:ph type="title"/>
          </p:nvPr>
        </p:nvSpPr>
        <p:spPr>
          <a:xfrm>
            <a:off x="623888" y="1709738"/>
            <a:ext cx="7886700" cy="2852737"/>
          </a:xfrm>
        </p:spPr>
        <p:txBody>
          <a:bodyPr anchor="b"/>
          <a:lstStyle>
            <a:lvl1pPr>
              <a:defRPr sz="45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D3B9C2B3-6ADB-DAB6-0AFC-C0E9A4569AB4}"/>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886" indent="0">
              <a:buNone/>
              <a:defRPr sz="1500">
                <a:solidFill>
                  <a:schemeClr val="tx1">
                    <a:tint val="75000"/>
                  </a:schemeClr>
                </a:solidFill>
              </a:defRPr>
            </a:lvl2pPr>
            <a:lvl3pPr marL="685772" indent="0">
              <a:buNone/>
              <a:defRPr sz="1350">
                <a:solidFill>
                  <a:schemeClr val="tx1">
                    <a:tint val="75000"/>
                  </a:schemeClr>
                </a:solidFill>
              </a:defRPr>
            </a:lvl3pPr>
            <a:lvl4pPr marL="1028657" indent="0">
              <a:buNone/>
              <a:defRPr sz="1200">
                <a:solidFill>
                  <a:schemeClr val="tx1">
                    <a:tint val="75000"/>
                  </a:schemeClr>
                </a:solidFill>
              </a:defRPr>
            </a:lvl4pPr>
            <a:lvl5pPr marL="1371543" indent="0">
              <a:buNone/>
              <a:defRPr sz="1200">
                <a:solidFill>
                  <a:schemeClr val="tx1">
                    <a:tint val="75000"/>
                  </a:schemeClr>
                </a:solidFill>
              </a:defRPr>
            </a:lvl5pPr>
            <a:lvl6pPr marL="1714428" indent="0">
              <a:buNone/>
              <a:defRPr sz="1200">
                <a:solidFill>
                  <a:schemeClr val="tx1">
                    <a:tint val="75000"/>
                  </a:schemeClr>
                </a:solidFill>
              </a:defRPr>
            </a:lvl6pPr>
            <a:lvl7pPr marL="2057314" indent="0">
              <a:buNone/>
              <a:defRPr sz="1200">
                <a:solidFill>
                  <a:schemeClr val="tx1">
                    <a:tint val="75000"/>
                  </a:schemeClr>
                </a:solidFill>
              </a:defRPr>
            </a:lvl7pPr>
            <a:lvl8pPr marL="2400199" indent="0">
              <a:buNone/>
              <a:defRPr sz="1200">
                <a:solidFill>
                  <a:schemeClr val="tx1">
                    <a:tint val="75000"/>
                  </a:schemeClr>
                </a:solidFill>
              </a:defRPr>
            </a:lvl8pPr>
            <a:lvl9pPr marL="2743085"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F026D38-BA60-461A-9FBA-84FA8D136A0C}"/>
              </a:ext>
            </a:extLst>
          </p:cNvPr>
          <p:cNvSpPr>
            <a:spLocks noGrp="1"/>
          </p:cNvSpPr>
          <p:nvPr>
            <p:ph type="dt" sz="half" idx="10"/>
          </p:nvPr>
        </p:nvSpPr>
        <p:spPr/>
        <p:txBody>
          <a:bodyPr/>
          <a:lstStyle/>
          <a:p>
            <a:fld id="{32266A93-B593-46E9-9C4D-10E44FA75543}" type="datetime1">
              <a:rPr lang="en-US" smtClean="0"/>
              <a:t>4/15/2025</a:t>
            </a:fld>
            <a:endParaRPr lang="en-US" dirty="0"/>
          </a:p>
        </p:txBody>
      </p:sp>
      <p:sp>
        <p:nvSpPr>
          <p:cNvPr id="5" name="Footer Placeholder 4">
            <a:extLst>
              <a:ext uri="{FF2B5EF4-FFF2-40B4-BE49-F238E27FC236}">
                <a16:creationId xmlns:a16="http://schemas.microsoft.com/office/drawing/2014/main" id="{5265B0B0-A4D4-F1EA-53B3-654C514D25F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297797C-283E-D5AC-FCEE-A85DECCC613C}"/>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213166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EFC91-7F4B-97D4-6386-E9C78DD90BC7}"/>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824CA9DA-FBDD-4A7F-0324-567F307B0BE3}"/>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8125FBEE-C1B9-8970-9527-53E56544191F}"/>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753BDE79-987C-BB10-65B5-A215C8939D41}"/>
              </a:ext>
            </a:extLst>
          </p:cNvPr>
          <p:cNvSpPr>
            <a:spLocks noGrp="1"/>
          </p:cNvSpPr>
          <p:nvPr>
            <p:ph type="dt" sz="half" idx="10"/>
          </p:nvPr>
        </p:nvSpPr>
        <p:spPr/>
        <p:txBody>
          <a:bodyPr/>
          <a:lstStyle/>
          <a:p>
            <a:fld id="{1F73FE04-7264-4D80-A2FD-96050FB7D748}" type="datetime1">
              <a:rPr lang="en-US" smtClean="0"/>
              <a:t>4/15/2025</a:t>
            </a:fld>
            <a:endParaRPr lang="en-US" dirty="0"/>
          </a:p>
        </p:txBody>
      </p:sp>
      <p:sp>
        <p:nvSpPr>
          <p:cNvPr id="6" name="Footer Placeholder 5">
            <a:extLst>
              <a:ext uri="{FF2B5EF4-FFF2-40B4-BE49-F238E27FC236}">
                <a16:creationId xmlns:a16="http://schemas.microsoft.com/office/drawing/2014/main" id="{6E12360F-7C31-C1B7-41AA-D20577C71FF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B09AD67-0F17-142F-5DD6-D3D87DE3A7D3}"/>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2361261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28F4D-38F9-48D6-7A32-D93A9E579379}"/>
              </a:ext>
            </a:extLst>
          </p:cNvPr>
          <p:cNvSpPr>
            <a:spLocks noGrp="1"/>
          </p:cNvSpPr>
          <p:nvPr>
            <p:ph type="title"/>
          </p:nvPr>
        </p:nvSpPr>
        <p:spPr>
          <a:xfrm>
            <a:off x="629841" y="365126"/>
            <a:ext cx="78867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222D81E-0F85-E305-FC65-3ACB88514582}"/>
              </a:ext>
            </a:extLst>
          </p:cNvPr>
          <p:cNvSpPr>
            <a:spLocks noGrp="1"/>
          </p:cNvSpPr>
          <p:nvPr>
            <p:ph type="body" idx="1"/>
          </p:nvPr>
        </p:nvSpPr>
        <p:spPr>
          <a:xfrm>
            <a:off x="629842" y="1681164"/>
            <a:ext cx="3868341" cy="823912"/>
          </a:xfrm>
        </p:spPr>
        <p:txBody>
          <a:bodyPr anchor="b"/>
          <a:lstStyle>
            <a:lvl1pPr marL="0" indent="0">
              <a:buNone/>
              <a:defRPr sz="1800" b="1"/>
            </a:lvl1pPr>
            <a:lvl2pPr marL="342886" indent="0">
              <a:buNone/>
              <a:defRPr sz="1500" b="1"/>
            </a:lvl2pPr>
            <a:lvl3pPr marL="685772" indent="0">
              <a:buNone/>
              <a:defRPr sz="1350" b="1"/>
            </a:lvl3pPr>
            <a:lvl4pPr marL="1028657" indent="0">
              <a:buNone/>
              <a:defRPr sz="1200" b="1"/>
            </a:lvl4pPr>
            <a:lvl5pPr marL="1371543" indent="0">
              <a:buNone/>
              <a:defRPr sz="1200" b="1"/>
            </a:lvl5pPr>
            <a:lvl6pPr marL="1714428" indent="0">
              <a:buNone/>
              <a:defRPr sz="1200" b="1"/>
            </a:lvl6pPr>
            <a:lvl7pPr marL="2057314" indent="0">
              <a:buNone/>
              <a:defRPr sz="1200" b="1"/>
            </a:lvl7pPr>
            <a:lvl8pPr marL="2400199" indent="0">
              <a:buNone/>
              <a:defRPr sz="1200" b="1"/>
            </a:lvl8pPr>
            <a:lvl9pPr marL="2743085"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D228691-7062-5603-3B52-59EDC9EFECAA}"/>
              </a:ext>
            </a:extLst>
          </p:cNvPr>
          <p:cNvSpPr>
            <a:spLocks noGrp="1"/>
          </p:cNvSpPr>
          <p:nvPr>
            <p:ph sz="half" idx="2"/>
          </p:nvPr>
        </p:nvSpPr>
        <p:spPr>
          <a:xfrm>
            <a:off x="629842" y="2505076"/>
            <a:ext cx="386834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1CC8348A-8B7D-0DA0-7890-15E9BD589E2A}"/>
              </a:ext>
            </a:extLst>
          </p:cNvPr>
          <p:cNvSpPr>
            <a:spLocks noGrp="1"/>
          </p:cNvSpPr>
          <p:nvPr>
            <p:ph type="body" sz="quarter" idx="3"/>
          </p:nvPr>
        </p:nvSpPr>
        <p:spPr>
          <a:xfrm>
            <a:off x="4629150" y="1681164"/>
            <a:ext cx="3887391" cy="823912"/>
          </a:xfrm>
        </p:spPr>
        <p:txBody>
          <a:bodyPr anchor="b"/>
          <a:lstStyle>
            <a:lvl1pPr marL="0" indent="0">
              <a:buNone/>
              <a:defRPr sz="1800" b="1"/>
            </a:lvl1pPr>
            <a:lvl2pPr marL="342886" indent="0">
              <a:buNone/>
              <a:defRPr sz="1500" b="1"/>
            </a:lvl2pPr>
            <a:lvl3pPr marL="685772" indent="0">
              <a:buNone/>
              <a:defRPr sz="1350" b="1"/>
            </a:lvl3pPr>
            <a:lvl4pPr marL="1028657" indent="0">
              <a:buNone/>
              <a:defRPr sz="1200" b="1"/>
            </a:lvl4pPr>
            <a:lvl5pPr marL="1371543" indent="0">
              <a:buNone/>
              <a:defRPr sz="1200" b="1"/>
            </a:lvl5pPr>
            <a:lvl6pPr marL="1714428" indent="0">
              <a:buNone/>
              <a:defRPr sz="1200" b="1"/>
            </a:lvl6pPr>
            <a:lvl7pPr marL="2057314" indent="0">
              <a:buNone/>
              <a:defRPr sz="1200" b="1"/>
            </a:lvl7pPr>
            <a:lvl8pPr marL="2400199" indent="0">
              <a:buNone/>
              <a:defRPr sz="1200" b="1"/>
            </a:lvl8pPr>
            <a:lvl9pPr marL="2743085"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838EE2A0-EB6C-59E3-6937-FD8C453F7FDD}"/>
              </a:ext>
            </a:extLst>
          </p:cNvPr>
          <p:cNvSpPr>
            <a:spLocks noGrp="1"/>
          </p:cNvSpPr>
          <p:nvPr>
            <p:ph sz="quarter" idx="4"/>
          </p:nvPr>
        </p:nvSpPr>
        <p:spPr>
          <a:xfrm>
            <a:off x="4629150" y="2505076"/>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7060D67F-F00D-1EFD-AA0F-083FF9217E60}"/>
              </a:ext>
            </a:extLst>
          </p:cNvPr>
          <p:cNvSpPr>
            <a:spLocks noGrp="1"/>
          </p:cNvSpPr>
          <p:nvPr>
            <p:ph type="dt" sz="half" idx="10"/>
          </p:nvPr>
        </p:nvSpPr>
        <p:spPr/>
        <p:txBody>
          <a:bodyPr/>
          <a:lstStyle/>
          <a:p>
            <a:fld id="{90305BCC-9F53-4C01-B57F-EDD4EFA0C4A9}" type="datetime1">
              <a:rPr lang="en-US" smtClean="0"/>
              <a:t>4/15/2025</a:t>
            </a:fld>
            <a:endParaRPr lang="en-US" dirty="0"/>
          </a:p>
        </p:txBody>
      </p:sp>
      <p:sp>
        <p:nvSpPr>
          <p:cNvPr id="8" name="Footer Placeholder 7">
            <a:extLst>
              <a:ext uri="{FF2B5EF4-FFF2-40B4-BE49-F238E27FC236}">
                <a16:creationId xmlns:a16="http://schemas.microsoft.com/office/drawing/2014/main" id="{6A5FBCD6-7A10-7155-294A-664C9761A0C9}"/>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A073C319-53F9-6482-686B-AA37651D5A54}"/>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866025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18E74-A7B4-63C6-910F-0EB7C167D899}"/>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57EE7FF2-8167-C0E0-2E3C-BCF2153023E4}"/>
              </a:ext>
            </a:extLst>
          </p:cNvPr>
          <p:cNvSpPr>
            <a:spLocks noGrp="1"/>
          </p:cNvSpPr>
          <p:nvPr>
            <p:ph type="dt" sz="half" idx="10"/>
          </p:nvPr>
        </p:nvSpPr>
        <p:spPr/>
        <p:txBody>
          <a:bodyPr/>
          <a:lstStyle/>
          <a:p>
            <a:fld id="{B71F831E-4F7F-4E43-951B-1C2A7E582DA1}" type="datetime1">
              <a:rPr lang="en-US" smtClean="0"/>
              <a:t>4/15/2025</a:t>
            </a:fld>
            <a:endParaRPr lang="en-US" dirty="0"/>
          </a:p>
        </p:txBody>
      </p:sp>
      <p:sp>
        <p:nvSpPr>
          <p:cNvPr id="4" name="Footer Placeholder 3">
            <a:extLst>
              <a:ext uri="{FF2B5EF4-FFF2-40B4-BE49-F238E27FC236}">
                <a16:creationId xmlns:a16="http://schemas.microsoft.com/office/drawing/2014/main" id="{14487C8F-2D72-74F0-2A49-B5446A17BA6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E018303B-1F2C-EE01-CA8A-CE8AD3499B2D}"/>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6226178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904E3D2-3FC9-45CA-5405-3756935E6253}"/>
              </a:ext>
            </a:extLst>
          </p:cNvPr>
          <p:cNvSpPr>
            <a:spLocks noGrp="1"/>
          </p:cNvSpPr>
          <p:nvPr>
            <p:ph type="dt" sz="half" idx="10"/>
          </p:nvPr>
        </p:nvSpPr>
        <p:spPr/>
        <p:txBody>
          <a:bodyPr/>
          <a:lstStyle/>
          <a:p>
            <a:fld id="{F406F83B-57FD-4AB7-964C-8924673B368A}" type="datetime1">
              <a:rPr lang="en-US" smtClean="0"/>
              <a:t>4/15/2025</a:t>
            </a:fld>
            <a:endParaRPr lang="en-US" dirty="0"/>
          </a:p>
        </p:txBody>
      </p:sp>
      <p:sp>
        <p:nvSpPr>
          <p:cNvPr id="3" name="Footer Placeholder 2">
            <a:extLst>
              <a:ext uri="{FF2B5EF4-FFF2-40B4-BE49-F238E27FC236}">
                <a16:creationId xmlns:a16="http://schemas.microsoft.com/office/drawing/2014/main" id="{421D6315-3FC6-B82C-3B52-3C48BB7EB752}"/>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2C9BA60F-675A-20B3-2B6F-0A43122B5885}"/>
              </a:ext>
            </a:extLst>
          </p:cNvPr>
          <p:cNvSpPr>
            <a:spLocks noGrp="1"/>
          </p:cNvSpPr>
          <p:nvPr>
            <p:ph type="sldNum" sz="quarter" idx="12"/>
          </p:nvPr>
        </p:nvSpPr>
        <p:spPr/>
        <p:txBody>
          <a:bodyPr/>
          <a:lstStyle/>
          <a:p>
            <a:fld id="{F633090A-E985-4837-A97A-059404DB2C46}" type="slidenum">
              <a:rPr lang="en-US" smtClean="0"/>
              <a:t>‹#›</a:t>
            </a:fld>
            <a:endParaRPr lang="en-US" dirty="0"/>
          </a:p>
        </p:txBody>
      </p:sp>
    </p:spTree>
    <p:extLst>
      <p:ext uri="{BB962C8B-B14F-4D97-AF65-F5344CB8AC3E}">
        <p14:creationId xmlns:p14="http://schemas.microsoft.com/office/powerpoint/2010/main" val="1816297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452E61-A3EF-9E42-0B1F-FEEB39FC8A47}"/>
              </a:ext>
            </a:extLst>
          </p:cNvPr>
          <p:cNvSpPr>
            <a:spLocks noGrp="1"/>
          </p:cNvSpPr>
          <p:nvPr>
            <p:ph type="title"/>
          </p:nvPr>
        </p:nvSpPr>
        <p:spPr>
          <a:xfrm>
            <a:off x="629842" y="457200"/>
            <a:ext cx="2949177" cy="1600200"/>
          </a:xfrm>
        </p:spPr>
        <p:txBody>
          <a:bodyPr anchor="b"/>
          <a:lstStyle>
            <a:lvl1pPr>
              <a:defRPr sz="24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0226DAE6-A658-B199-5AF3-0752845629DA}"/>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9BAA3195-9281-E99A-EBB0-798D3CCE348E}"/>
              </a:ext>
            </a:extLst>
          </p:cNvPr>
          <p:cNvSpPr>
            <a:spLocks noGrp="1"/>
          </p:cNvSpPr>
          <p:nvPr>
            <p:ph type="body" sz="half" idx="2"/>
          </p:nvPr>
        </p:nvSpPr>
        <p:spPr>
          <a:xfrm>
            <a:off x="629842" y="2057400"/>
            <a:ext cx="2949177" cy="3811588"/>
          </a:xfrm>
        </p:spPr>
        <p:txBody>
          <a:bodyPr/>
          <a:lstStyle>
            <a:lvl1pPr marL="0" indent="0">
              <a:buNone/>
              <a:defRPr sz="1200"/>
            </a:lvl1pPr>
            <a:lvl2pPr marL="342886" indent="0">
              <a:buNone/>
              <a:defRPr sz="1050"/>
            </a:lvl2pPr>
            <a:lvl3pPr marL="685772" indent="0">
              <a:buNone/>
              <a:defRPr sz="900"/>
            </a:lvl3pPr>
            <a:lvl4pPr marL="1028657" indent="0">
              <a:buNone/>
              <a:defRPr sz="750"/>
            </a:lvl4pPr>
            <a:lvl5pPr marL="1371543" indent="0">
              <a:buNone/>
              <a:defRPr sz="750"/>
            </a:lvl5pPr>
            <a:lvl6pPr marL="1714428" indent="0">
              <a:buNone/>
              <a:defRPr sz="750"/>
            </a:lvl6pPr>
            <a:lvl7pPr marL="2057314" indent="0">
              <a:buNone/>
              <a:defRPr sz="750"/>
            </a:lvl7pPr>
            <a:lvl8pPr marL="2400199" indent="0">
              <a:buNone/>
              <a:defRPr sz="750"/>
            </a:lvl8pPr>
            <a:lvl9pPr marL="2743085"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08148ABA-53B3-DCBD-4767-D8ADAC88C849}"/>
              </a:ext>
            </a:extLst>
          </p:cNvPr>
          <p:cNvSpPr>
            <a:spLocks noGrp="1"/>
          </p:cNvSpPr>
          <p:nvPr>
            <p:ph type="dt" sz="half" idx="10"/>
          </p:nvPr>
        </p:nvSpPr>
        <p:spPr/>
        <p:txBody>
          <a:bodyPr/>
          <a:lstStyle/>
          <a:p>
            <a:fld id="{22932645-564E-4EE6-B072-BD70BD11276E}" type="datetime1">
              <a:rPr lang="en-US" smtClean="0"/>
              <a:t>4/15/2025</a:t>
            </a:fld>
            <a:endParaRPr lang="en-US" dirty="0"/>
          </a:p>
        </p:txBody>
      </p:sp>
      <p:sp>
        <p:nvSpPr>
          <p:cNvPr id="6" name="Footer Placeholder 5">
            <a:extLst>
              <a:ext uri="{FF2B5EF4-FFF2-40B4-BE49-F238E27FC236}">
                <a16:creationId xmlns:a16="http://schemas.microsoft.com/office/drawing/2014/main" id="{0F5DA508-8A5D-A6B9-3D5A-C4E7D909628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E7382A1-DB76-57DB-1065-889E085177B1}"/>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8379789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AB7A7-7422-58BE-BBA5-188FAC2D54B5}"/>
              </a:ext>
            </a:extLst>
          </p:cNvPr>
          <p:cNvSpPr>
            <a:spLocks noGrp="1"/>
          </p:cNvSpPr>
          <p:nvPr>
            <p:ph type="title"/>
          </p:nvPr>
        </p:nvSpPr>
        <p:spPr>
          <a:xfrm>
            <a:off x="629842" y="457200"/>
            <a:ext cx="2949177" cy="1600200"/>
          </a:xfrm>
        </p:spPr>
        <p:txBody>
          <a:bodyPr anchor="b"/>
          <a:lstStyle>
            <a:lvl1pPr>
              <a:defRPr sz="24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97B95EEB-20B8-D72B-50B2-C9D4F44E2A2E}"/>
              </a:ext>
            </a:extLst>
          </p:cNvPr>
          <p:cNvSpPr>
            <a:spLocks noGrp="1"/>
          </p:cNvSpPr>
          <p:nvPr>
            <p:ph type="pic" idx="1"/>
          </p:nvPr>
        </p:nvSpPr>
        <p:spPr>
          <a:xfrm>
            <a:off x="3887391" y="987426"/>
            <a:ext cx="4629150" cy="4873625"/>
          </a:xfrm>
        </p:spPr>
        <p:txBody>
          <a:bodyPr/>
          <a:lstStyle>
            <a:lvl1pPr marL="0" indent="0">
              <a:buNone/>
              <a:defRPr sz="2400"/>
            </a:lvl1pPr>
            <a:lvl2pPr marL="342886" indent="0">
              <a:buNone/>
              <a:defRPr sz="2100"/>
            </a:lvl2pPr>
            <a:lvl3pPr marL="685772" indent="0">
              <a:buNone/>
              <a:defRPr sz="1800"/>
            </a:lvl3pPr>
            <a:lvl4pPr marL="1028657" indent="0">
              <a:buNone/>
              <a:defRPr sz="1500"/>
            </a:lvl4pPr>
            <a:lvl5pPr marL="1371543" indent="0">
              <a:buNone/>
              <a:defRPr sz="1500"/>
            </a:lvl5pPr>
            <a:lvl6pPr marL="1714428" indent="0">
              <a:buNone/>
              <a:defRPr sz="1500"/>
            </a:lvl6pPr>
            <a:lvl7pPr marL="2057314" indent="0">
              <a:buNone/>
              <a:defRPr sz="1500"/>
            </a:lvl7pPr>
            <a:lvl8pPr marL="2400199" indent="0">
              <a:buNone/>
              <a:defRPr sz="1500"/>
            </a:lvl8pPr>
            <a:lvl9pPr marL="2743085" indent="0">
              <a:buNone/>
              <a:defRPr sz="1500"/>
            </a:lvl9pPr>
          </a:lstStyle>
          <a:p>
            <a:endParaRPr lang="en-IN" dirty="0"/>
          </a:p>
        </p:txBody>
      </p:sp>
      <p:sp>
        <p:nvSpPr>
          <p:cNvPr id="4" name="Text Placeholder 3">
            <a:extLst>
              <a:ext uri="{FF2B5EF4-FFF2-40B4-BE49-F238E27FC236}">
                <a16:creationId xmlns:a16="http://schemas.microsoft.com/office/drawing/2014/main" id="{55A12144-859E-A31E-3325-FC6AABD73FD3}"/>
              </a:ext>
            </a:extLst>
          </p:cNvPr>
          <p:cNvSpPr>
            <a:spLocks noGrp="1"/>
          </p:cNvSpPr>
          <p:nvPr>
            <p:ph type="body" sz="half" idx="2"/>
          </p:nvPr>
        </p:nvSpPr>
        <p:spPr>
          <a:xfrm>
            <a:off x="629842" y="2057400"/>
            <a:ext cx="2949177" cy="3811588"/>
          </a:xfrm>
        </p:spPr>
        <p:txBody>
          <a:bodyPr/>
          <a:lstStyle>
            <a:lvl1pPr marL="0" indent="0">
              <a:buNone/>
              <a:defRPr sz="1200"/>
            </a:lvl1pPr>
            <a:lvl2pPr marL="342886" indent="0">
              <a:buNone/>
              <a:defRPr sz="1050"/>
            </a:lvl2pPr>
            <a:lvl3pPr marL="685772" indent="0">
              <a:buNone/>
              <a:defRPr sz="900"/>
            </a:lvl3pPr>
            <a:lvl4pPr marL="1028657" indent="0">
              <a:buNone/>
              <a:defRPr sz="750"/>
            </a:lvl4pPr>
            <a:lvl5pPr marL="1371543" indent="0">
              <a:buNone/>
              <a:defRPr sz="750"/>
            </a:lvl5pPr>
            <a:lvl6pPr marL="1714428" indent="0">
              <a:buNone/>
              <a:defRPr sz="750"/>
            </a:lvl6pPr>
            <a:lvl7pPr marL="2057314" indent="0">
              <a:buNone/>
              <a:defRPr sz="750"/>
            </a:lvl7pPr>
            <a:lvl8pPr marL="2400199" indent="0">
              <a:buNone/>
              <a:defRPr sz="750"/>
            </a:lvl8pPr>
            <a:lvl9pPr marL="2743085"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921FB938-8E4B-F29A-5825-82330C84F9AF}"/>
              </a:ext>
            </a:extLst>
          </p:cNvPr>
          <p:cNvSpPr>
            <a:spLocks noGrp="1"/>
          </p:cNvSpPr>
          <p:nvPr>
            <p:ph type="dt" sz="half" idx="10"/>
          </p:nvPr>
        </p:nvSpPr>
        <p:spPr/>
        <p:txBody>
          <a:bodyPr/>
          <a:lstStyle/>
          <a:p>
            <a:fld id="{B476DB0A-B193-47F9-9312-37D2B4577763}" type="datetime1">
              <a:rPr lang="en-US" smtClean="0"/>
              <a:t>4/15/2025</a:t>
            </a:fld>
            <a:endParaRPr lang="en-US" dirty="0"/>
          </a:p>
        </p:txBody>
      </p:sp>
      <p:sp>
        <p:nvSpPr>
          <p:cNvPr id="6" name="Footer Placeholder 5">
            <a:extLst>
              <a:ext uri="{FF2B5EF4-FFF2-40B4-BE49-F238E27FC236}">
                <a16:creationId xmlns:a16="http://schemas.microsoft.com/office/drawing/2014/main" id="{A1B957EF-F853-C20E-5333-FF125287ECC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A723E03-EF2D-7F36-0BCD-8F1C0801F2FE}"/>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618003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hyperlink" Target="about:blank" TargetMode="Externa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BF8EBBF6-E734-C19D-48AE-D7437B22DB88}"/>
              </a:ext>
            </a:extLst>
          </p:cNvPr>
          <p:cNvPicPr>
            <a:picLocks noChangeAspect="1"/>
          </p:cNvPicPr>
          <p:nvPr userDrawn="1"/>
        </p:nvPicPr>
        <p:blipFill rotWithShape="1">
          <a:blip r:embed="rId14" cstate="print">
            <a:extLst>
              <a:ext uri="{28A0092B-C50C-407E-A947-70E740481C1C}">
                <a14:useLocalDpi xmlns:a14="http://schemas.microsoft.com/office/drawing/2010/main" val="0"/>
              </a:ext>
            </a:extLst>
          </a:blip>
          <a:srcRect t="27588" b="28007"/>
          <a:stretch/>
        </p:blipFill>
        <p:spPr bwMode="auto">
          <a:xfrm>
            <a:off x="6910783" y="58232"/>
            <a:ext cx="1673513" cy="622805"/>
          </a:xfrm>
          <a:prstGeom prst="rect">
            <a:avLst/>
          </a:prstGeom>
          <a:noFill/>
          <a:ln>
            <a:noFill/>
          </a:ln>
          <a:extLst>
            <a:ext uri="{53640926-AAD7-44D8-BBD7-CCE9431645EC}">
              <a14:shadowObscured xmlns:a14="http://schemas.microsoft.com/office/drawing/2010/main"/>
            </a:ext>
          </a:extLst>
        </p:spPr>
      </p:pic>
      <p:sp>
        <p:nvSpPr>
          <p:cNvPr id="2" name="Title Placeholder 1">
            <a:extLst>
              <a:ext uri="{FF2B5EF4-FFF2-40B4-BE49-F238E27FC236}">
                <a16:creationId xmlns:a16="http://schemas.microsoft.com/office/drawing/2014/main" id="{60AD7F2B-3871-6F65-BEE1-3FB72F8CF053}"/>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9C6998B-C3FA-CDCD-5C13-9EB605FA2F2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5C5691C-22D7-D18F-C35C-A0983DB8B2C6}"/>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5A48971C-C5DE-43B8-8DBB-C64C93BAF2C3}" type="datetime1">
              <a:rPr lang="en-US" smtClean="0"/>
              <a:t>4/15/2025</a:t>
            </a:fld>
            <a:endParaRPr lang="en-US" dirty="0"/>
          </a:p>
        </p:txBody>
      </p:sp>
      <p:sp>
        <p:nvSpPr>
          <p:cNvPr id="5" name="Footer Placeholder 4">
            <a:extLst>
              <a:ext uri="{FF2B5EF4-FFF2-40B4-BE49-F238E27FC236}">
                <a16:creationId xmlns:a16="http://schemas.microsoft.com/office/drawing/2014/main" id="{7C9605BF-829A-67B6-F27A-A9FEAAEC7F9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CB54527-AC69-5C02-EE70-DE73742E7C37}"/>
              </a:ext>
            </a:extLst>
          </p:cNvPr>
          <p:cNvSpPr>
            <a:spLocks noGrp="1"/>
          </p:cNvSpPr>
          <p:nvPr>
            <p:ph type="sldNum" sz="quarter" idx="4"/>
          </p:nvPr>
        </p:nvSpPr>
        <p:spPr>
          <a:xfrm>
            <a:off x="8805496" y="6201094"/>
            <a:ext cx="338504" cy="365125"/>
          </a:xfrm>
          <a:prstGeom prst="rect">
            <a:avLst/>
          </a:prstGeom>
        </p:spPr>
        <p:txBody>
          <a:bodyPr vert="horz" lIns="91440" tIns="45720" rIns="91440" bIns="45720" rtlCol="0" anchor="ctr"/>
          <a:lstStyle>
            <a:lvl1pPr algn="ctr">
              <a:defRPr sz="900">
                <a:solidFill>
                  <a:schemeClr val="tx1">
                    <a:tint val="75000"/>
                  </a:schemeClr>
                </a:solidFill>
              </a:defRPr>
            </a:lvl1pPr>
          </a:lstStyle>
          <a:p>
            <a:fld id="{48F63A3B-78C7-47BE-AE5E-E10140E04643}" type="slidenum">
              <a:rPr lang="en-US" smtClean="0"/>
              <a:pPr/>
              <a:t>‹#›</a:t>
            </a:fld>
            <a:endParaRPr lang="en-US" dirty="0"/>
          </a:p>
        </p:txBody>
      </p:sp>
      <p:cxnSp>
        <p:nvCxnSpPr>
          <p:cNvPr id="7" name="Straight Connector 6">
            <a:extLst>
              <a:ext uri="{FF2B5EF4-FFF2-40B4-BE49-F238E27FC236}">
                <a16:creationId xmlns:a16="http://schemas.microsoft.com/office/drawing/2014/main" id="{65C0A7CB-1C7B-1860-E93C-3D6ECC6327D5}"/>
              </a:ext>
            </a:extLst>
          </p:cNvPr>
          <p:cNvCxnSpPr>
            <a:cxnSpLocks/>
          </p:cNvCxnSpPr>
          <p:nvPr userDrawn="1"/>
        </p:nvCxnSpPr>
        <p:spPr>
          <a:xfrm>
            <a:off x="636487" y="698107"/>
            <a:ext cx="7886700" cy="0"/>
          </a:xfrm>
          <a:prstGeom prst="line">
            <a:avLst/>
          </a:prstGeom>
        </p:spPr>
        <p:style>
          <a:lnRef idx="3">
            <a:schemeClr val="accent1"/>
          </a:lnRef>
          <a:fillRef idx="0">
            <a:schemeClr val="accent1"/>
          </a:fillRef>
          <a:effectRef idx="2">
            <a:schemeClr val="accent1"/>
          </a:effectRef>
          <a:fontRef idx="minor">
            <a:schemeClr val="tx1"/>
          </a:fontRef>
        </p:style>
      </p:cxnSp>
      <p:sp>
        <p:nvSpPr>
          <p:cNvPr id="9" name="Text Placeholder 2">
            <a:extLst>
              <a:ext uri="{FF2B5EF4-FFF2-40B4-BE49-F238E27FC236}">
                <a16:creationId xmlns:a16="http://schemas.microsoft.com/office/drawing/2014/main" id="{B35615C3-E9AC-AFF6-D2A8-43F0F90C7521}"/>
              </a:ext>
            </a:extLst>
          </p:cNvPr>
          <p:cNvSpPr txBox="1">
            <a:spLocks/>
          </p:cNvSpPr>
          <p:nvPr userDrawn="1"/>
        </p:nvSpPr>
        <p:spPr>
          <a:xfrm>
            <a:off x="628650" y="58232"/>
            <a:ext cx="3417341" cy="639875"/>
          </a:xfrm>
          <a:prstGeom prst="rect">
            <a:avLst/>
          </a:prstGeom>
        </p:spPr>
        <p:txBody>
          <a:bodyPr vert="horz" lIns="63305" tIns="31652" rIns="63305" bIns="31652"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1662" b="1" dirty="0"/>
              <a:t>PMG Engineering Private Limited</a:t>
            </a:r>
          </a:p>
          <a:p>
            <a:pPr marL="0" indent="0">
              <a:lnSpc>
                <a:spcPct val="100000"/>
              </a:lnSpc>
              <a:spcBef>
                <a:spcPts val="0"/>
              </a:spcBef>
              <a:buNone/>
            </a:pPr>
            <a:r>
              <a:rPr lang="en-US" sz="1108" b="0" i="0" kern="1200" dirty="0">
                <a:solidFill>
                  <a:schemeClr val="tx1"/>
                </a:solidFill>
                <a:effectLst/>
                <a:latin typeface="+mn-lt"/>
                <a:ea typeface="+mn-ea"/>
                <a:cs typeface="+mn-cs"/>
              </a:rPr>
              <a:t>The End-to-End Engineering Company in Food Industry</a:t>
            </a:r>
          </a:p>
          <a:p>
            <a:pPr marL="0" indent="0">
              <a:lnSpc>
                <a:spcPct val="100000"/>
              </a:lnSpc>
              <a:spcBef>
                <a:spcPts val="0"/>
              </a:spcBef>
              <a:buNone/>
            </a:pPr>
            <a:r>
              <a:rPr lang="en-US" sz="1108" b="0" i="0" u="none" kern="1200" dirty="0">
                <a:solidFill>
                  <a:schemeClr val="tx1"/>
                </a:solidFill>
                <a:effectLst/>
                <a:latin typeface="+mn-lt"/>
                <a:ea typeface="+mn-ea"/>
                <a:cs typeface="+mn-cs"/>
                <a:hlinkClick r:id="rId15"/>
              </a:rPr>
              <a:t>info@pmg.engineering</a:t>
            </a:r>
            <a:r>
              <a:rPr lang="en-US" sz="1108" b="0" i="0" u="none" kern="1200" dirty="0">
                <a:solidFill>
                  <a:schemeClr val="tx1"/>
                </a:solidFill>
                <a:effectLst/>
                <a:latin typeface="+mn-lt"/>
                <a:ea typeface="+mn-ea"/>
                <a:cs typeface="+mn-cs"/>
              </a:rPr>
              <a:t> | </a:t>
            </a:r>
            <a:r>
              <a:rPr lang="en-US" sz="1108" b="0" i="0" u="none" kern="1200" dirty="0">
                <a:solidFill>
                  <a:schemeClr val="tx1"/>
                </a:solidFill>
                <a:effectLst/>
                <a:latin typeface="+mn-lt"/>
                <a:ea typeface="+mn-ea"/>
                <a:cs typeface="+mn-cs"/>
                <a:hlinkClick r:id="rId15"/>
              </a:rPr>
              <a:t>www.pmg.engineering</a:t>
            </a:r>
            <a:endParaRPr lang="en-US" sz="1108" b="0" i="0" u="none" kern="1200" dirty="0">
              <a:solidFill>
                <a:schemeClr val="tx1"/>
              </a:solidFill>
              <a:effectLst/>
              <a:latin typeface="+mn-lt"/>
              <a:ea typeface="+mn-ea"/>
              <a:cs typeface="+mn-cs"/>
            </a:endParaRPr>
          </a:p>
        </p:txBody>
      </p:sp>
      <p:sp>
        <p:nvSpPr>
          <p:cNvPr id="10" name="Rectangle 9">
            <a:extLst>
              <a:ext uri="{FF2B5EF4-FFF2-40B4-BE49-F238E27FC236}">
                <a16:creationId xmlns:a16="http://schemas.microsoft.com/office/drawing/2014/main" id="{B1693B3D-8AA7-3B98-9C5A-B741BF785C89}"/>
              </a:ext>
            </a:extLst>
          </p:cNvPr>
          <p:cNvSpPr/>
          <p:nvPr userDrawn="1"/>
        </p:nvSpPr>
        <p:spPr>
          <a:xfrm>
            <a:off x="0" y="656621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Build World-Class Food Factories</a:t>
            </a:r>
          </a:p>
        </p:txBody>
      </p:sp>
    </p:spTree>
    <p:extLst>
      <p:ext uri="{BB962C8B-B14F-4D97-AF65-F5344CB8AC3E}">
        <p14:creationId xmlns:p14="http://schemas.microsoft.com/office/powerpoint/2010/main" val="766343000"/>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Lst>
  <p:hf hdr="0" ftr="0" dt="0"/>
  <p:txStyles>
    <p:titleStyle>
      <a:lvl1pPr algn="l" defTabSz="685772"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43" indent="-171443" algn="l" defTabSz="685772"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28" indent="-171443" algn="l" defTabSz="685772"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14" indent="-171443" algn="l" defTabSz="685772"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00"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2985"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871"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57"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43"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28"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772" rtl="0" eaLnBrk="1" latinLnBrk="0" hangingPunct="1">
        <a:defRPr sz="1350" kern="1200">
          <a:solidFill>
            <a:schemeClr val="tx1"/>
          </a:solidFill>
          <a:latin typeface="+mn-lt"/>
          <a:ea typeface="+mn-ea"/>
          <a:cs typeface="+mn-cs"/>
        </a:defRPr>
      </a:lvl1pPr>
      <a:lvl2pPr marL="342886" algn="l" defTabSz="685772" rtl="0" eaLnBrk="1" latinLnBrk="0" hangingPunct="1">
        <a:defRPr sz="1350" kern="1200">
          <a:solidFill>
            <a:schemeClr val="tx1"/>
          </a:solidFill>
          <a:latin typeface="+mn-lt"/>
          <a:ea typeface="+mn-ea"/>
          <a:cs typeface="+mn-cs"/>
        </a:defRPr>
      </a:lvl2pPr>
      <a:lvl3pPr marL="685772" algn="l" defTabSz="685772" rtl="0" eaLnBrk="1" latinLnBrk="0" hangingPunct="1">
        <a:defRPr sz="1350" kern="1200">
          <a:solidFill>
            <a:schemeClr val="tx1"/>
          </a:solidFill>
          <a:latin typeface="+mn-lt"/>
          <a:ea typeface="+mn-ea"/>
          <a:cs typeface="+mn-cs"/>
        </a:defRPr>
      </a:lvl3pPr>
      <a:lvl4pPr marL="1028657" algn="l" defTabSz="685772" rtl="0" eaLnBrk="1" latinLnBrk="0" hangingPunct="1">
        <a:defRPr sz="1350" kern="1200">
          <a:solidFill>
            <a:schemeClr val="tx1"/>
          </a:solidFill>
          <a:latin typeface="+mn-lt"/>
          <a:ea typeface="+mn-ea"/>
          <a:cs typeface="+mn-cs"/>
        </a:defRPr>
      </a:lvl4pPr>
      <a:lvl5pPr marL="1371543" algn="l" defTabSz="685772" rtl="0" eaLnBrk="1" latinLnBrk="0" hangingPunct="1">
        <a:defRPr sz="1350" kern="1200">
          <a:solidFill>
            <a:schemeClr val="tx1"/>
          </a:solidFill>
          <a:latin typeface="+mn-lt"/>
          <a:ea typeface="+mn-ea"/>
          <a:cs typeface="+mn-cs"/>
        </a:defRPr>
      </a:lvl5pPr>
      <a:lvl6pPr marL="1714428" algn="l" defTabSz="685772" rtl="0" eaLnBrk="1" latinLnBrk="0" hangingPunct="1">
        <a:defRPr sz="1350" kern="1200">
          <a:solidFill>
            <a:schemeClr val="tx1"/>
          </a:solidFill>
          <a:latin typeface="+mn-lt"/>
          <a:ea typeface="+mn-ea"/>
          <a:cs typeface="+mn-cs"/>
        </a:defRPr>
      </a:lvl6pPr>
      <a:lvl7pPr marL="2057314" algn="l" defTabSz="685772" rtl="0" eaLnBrk="1" latinLnBrk="0" hangingPunct="1">
        <a:defRPr sz="1350" kern="1200">
          <a:solidFill>
            <a:schemeClr val="tx1"/>
          </a:solidFill>
          <a:latin typeface="+mn-lt"/>
          <a:ea typeface="+mn-ea"/>
          <a:cs typeface="+mn-cs"/>
        </a:defRPr>
      </a:lvl7pPr>
      <a:lvl8pPr marL="2400199" algn="l" defTabSz="685772" rtl="0" eaLnBrk="1" latinLnBrk="0" hangingPunct="1">
        <a:defRPr sz="1350" kern="1200">
          <a:solidFill>
            <a:schemeClr val="tx1"/>
          </a:solidFill>
          <a:latin typeface="+mn-lt"/>
          <a:ea typeface="+mn-ea"/>
          <a:cs typeface="+mn-cs"/>
        </a:defRPr>
      </a:lvl8pPr>
      <a:lvl9pPr marL="2743085" algn="l" defTabSz="685772"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6.xml"/><Relationship Id="rId4" Type="http://schemas.microsoft.com/office/2007/relationships/hdphoto" Target="../media/hdphoto1.wdp"/></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19200"/>
            <a:ext cx="7918450" cy="762000"/>
          </a:xfrm>
          <a:solidFill>
            <a:schemeClr val="accent1">
              <a:lumMod val="60000"/>
              <a:lumOff val="40000"/>
            </a:schemeClr>
          </a:solidFill>
        </p:spPr>
        <p:txBody>
          <a:bodyPr>
            <a:normAutofit/>
          </a:bodyPr>
          <a:lstStyle/>
          <a:p>
            <a:r>
              <a:rPr lang="en-US" sz="4000" b="1" dirty="0"/>
              <a:t>Refrigeration &amp; It’s Scope In Industry</a:t>
            </a:r>
          </a:p>
        </p:txBody>
      </p:sp>
      <p:sp>
        <p:nvSpPr>
          <p:cNvPr id="3" name="AutoShape 2" descr="Image result for refrigeration"/>
          <p:cNvSpPr>
            <a:spLocks noChangeAspect="1" noChangeArrowheads="1"/>
          </p:cNvSpPr>
          <p:nvPr/>
        </p:nvSpPr>
        <p:spPr bwMode="auto">
          <a:xfrm>
            <a:off x="3175" y="-152401"/>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 name="AutoShape 4" descr="Image result for refrigeration"/>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pic>
        <p:nvPicPr>
          <p:cNvPr id="1026" name="Picture 2" descr="Related image"/>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5800" y="2133599"/>
            <a:ext cx="7918450" cy="4114801"/>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5" name="Slide Number Placeholder 4">
            <a:extLst>
              <a:ext uri="{FF2B5EF4-FFF2-40B4-BE49-F238E27FC236}">
                <a16:creationId xmlns:a16="http://schemas.microsoft.com/office/drawing/2014/main" id="{A9574F9E-2123-AF22-15D3-46DCEE8D438C}"/>
              </a:ext>
            </a:extLst>
          </p:cNvPr>
          <p:cNvSpPr>
            <a:spLocks noGrp="1"/>
          </p:cNvSpPr>
          <p:nvPr>
            <p:ph type="sldNum" sz="quarter" idx="12"/>
          </p:nvPr>
        </p:nvSpPr>
        <p:spPr/>
        <p:txBody>
          <a:bodyPr/>
          <a:lstStyle/>
          <a:p>
            <a:fld id="{48F63A3B-78C7-47BE-AE5E-E10140E04643}" type="slidenum">
              <a:rPr lang="en-US" smtClean="0"/>
              <a:t>1</a:t>
            </a:fld>
            <a:endParaRPr lang="en-US" dirty="0"/>
          </a:p>
        </p:txBody>
      </p:sp>
    </p:spTree>
    <p:extLst>
      <p:ext uri="{BB962C8B-B14F-4D97-AF65-F5344CB8AC3E}">
        <p14:creationId xmlns:p14="http://schemas.microsoft.com/office/powerpoint/2010/main" val="40267194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28650" y="365126"/>
            <a:ext cx="8058150" cy="1325563"/>
          </a:xfrm>
        </p:spPr>
        <p:txBody>
          <a:bodyPr>
            <a:normAutofit/>
          </a:bodyPr>
          <a:lstStyle/>
          <a:p>
            <a:pPr algn="ctr" eaLnBrk="1" hangingPunct="1"/>
            <a:r>
              <a:rPr lang="en-US" altLang="en-US" sz="4000" b="1" u="sng" noProof="1"/>
              <a:t>Vapour Absorption Refrigeration Cycle </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rgbClr val="FFFFFF"/>
                </a:solidFill>
                <a:latin typeface="+mj-lt"/>
              </a:rPr>
              <a:t> Vapour Absorption Refrigeration Cycle</a:t>
            </a:r>
          </a:p>
        </p:txBody>
      </p:sp>
      <p:sp>
        <p:nvSpPr>
          <p:cNvPr id="23" name="Rectangle 5"/>
          <p:cNvSpPr>
            <a:spLocks noChangeArrowheads="1"/>
          </p:cNvSpPr>
          <p:nvPr/>
        </p:nvSpPr>
        <p:spPr bwMode="gray">
          <a:xfrm>
            <a:off x="325438" y="1794462"/>
            <a:ext cx="8515350"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None/>
            </a:pPr>
            <a:endParaRPr lang="en-US" sz="1600" dirty="0">
              <a:latin typeface="+mn-lt"/>
            </a:endParaRPr>
          </a:p>
        </p:txBody>
      </p:sp>
      <p:pic>
        <p:nvPicPr>
          <p:cNvPr id="7" name="Picture 6"/>
          <p:cNvPicPr>
            <a:picLocks noChangeAspect="1"/>
          </p:cNvPicPr>
          <p:nvPr/>
        </p:nvPicPr>
        <p:blipFill>
          <a:blip r:embed="rId3" cstate="print">
            <a:extLst>
              <a:ext uri="{BEBA8EAE-BF5A-486C-A8C5-ECC9F3942E4B}">
                <a14:imgProps xmlns:a14="http://schemas.microsoft.com/office/drawing/2010/main">
                  <a14:imgLayer r:embed="rId4">
                    <a14:imgEffect>
                      <a14:backgroundRemoval t="6897" b="92816" l="10000" r="90000">
                        <a14:foregroundMark x1="25000" y1="42098" x2="25000" y2="42098"/>
                        <a14:foregroundMark x1="26250" y1="32040" x2="26250" y2="32040"/>
                        <a14:foregroundMark x1="28125" y1="27011" x2="28125" y2="27011"/>
                        <a14:foregroundMark x1="28661" y1="16236" x2="28661" y2="16236"/>
                        <a14:foregroundMark x1="38304" y1="13649" x2="38304" y2="13649"/>
                        <a14:foregroundMark x1="70268" y1="10489" x2="70268" y2="10489"/>
                        <a14:foregroundMark x1="69196" y1="10920" x2="69196" y2="10920"/>
                        <a14:foregroundMark x1="68482" y1="9339" x2="68482" y2="9339"/>
                        <a14:foregroundMark x1="62946" y1="9770" x2="62946" y2="9770"/>
                        <a14:foregroundMark x1="64196" y1="10057" x2="64196" y2="10057"/>
                        <a14:foregroundMark x1="73214" y1="18534" x2="73214" y2="18534"/>
                        <a14:foregroundMark x1="78571" y1="7040" x2="78571" y2="7040"/>
                        <a14:foregroundMark x1="74107" y1="11638" x2="74107" y2="11638"/>
                        <a14:foregroundMark x1="80893" y1="52443" x2="80893" y2="52443"/>
                        <a14:foregroundMark x1="80893" y1="45115" x2="80893" y2="45115"/>
                        <a14:foregroundMark x1="80893" y1="42385" x2="80893" y2="42385"/>
                        <a14:foregroundMark x1="67768" y1="51293" x2="67768" y2="51293"/>
                        <a14:foregroundMark x1="69375" y1="48563" x2="69375" y2="48563"/>
                        <a14:foregroundMark x1="55893" y1="38937" x2="55893" y2="38937"/>
                        <a14:foregroundMark x1="55000" y1="36351" x2="55000" y2="36351"/>
                        <a14:foregroundMark x1="58482" y1="35057" x2="58482" y2="35057"/>
                        <a14:foregroundMark x1="58839" y1="36638" x2="58839" y2="36638"/>
                        <a14:foregroundMark x1="58839" y1="36638" x2="58839" y2="36638"/>
                        <a14:foregroundMark x1="58661" y1="35920" x2="58661" y2="35920"/>
                        <a14:foregroundMark x1="58661" y1="35920" x2="58661" y2="35920"/>
                        <a14:foregroundMark x1="58482" y1="35057" x2="58482" y2="35057"/>
                        <a14:foregroundMark x1="59554" y1="33908" x2="59554" y2="33908"/>
                        <a14:foregroundMark x1="59554" y1="33908" x2="59554" y2="33908"/>
                        <a14:foregroundMark x1="57768" y1="33190" x2="57768" y2="33190"/>
                        <a14:foregroundMark x1="57768" y1="33190" x2="57768" y2="33190"/>
                        <a14:foregroundMark x1="57500" y1="31609" x2="57500" y2="31609"/>
                        <a14:foregroundMark x1="56250" y1="49425" x2="56250" y2="49425"/>
                        <a14:foregroundMark x1="54643" y1="45833" x2="54643" y2="45833"/>
                        <a14:foregroundMark x1="54643" y1="45833" x2="54643" y2="45833"/>
                        <a14:foregroundMark x1="54821" y1="40948" x2="54821" y2="40948"/>
                        <a14:foregroundMark x1="37768" y1="54741" x2="37768" y2="54741"/>
                        <a14:foregroundMark x1="35446" y1="81609" x2="35446" y2="81609"/>
                        <a14:foregroundMark x1="24464" y1="69684" x2="24464" y2="69684"/>
                        <a14:foregroundMark x1="24464" y1="69397" x2="24464" y2="69397"/>
                        <a14:foregroundMark x1="22500" y1="70546" x2="22500" y2="70546"/>
                        <a14:foregroundMark x1="25357" y1="71695" x2="25357" y2="71695"/>
                        <a14:foregroundMark x1="25536" y1="92816" x2="25536" y2="92816"/>
                        <a14:foregroundMark x1="29018" y1="91236" x2="29018" y2="91236"/>
                        <a14:foregroundMark x1="21071" y1="91236" x2="21071" y2="91236"/>
                        <a14:foregroundMark x1="16786" y1="92816" x2="16786" y2="92816"/>
                        <a14:foregroundMark x1="63839" y1="47845" x2="63839" y2="47845"/>
                        <a14:foregroundMark x1="73214" y1="28161" x2="73214" y2="28161"/>
                        <a14:foregroundMark x1="45893" y1="9770" x2="45893" y2="9770"/>
                        <a14:foregroundMark x1="46964" y1="10489" x2="46964" y2="10489"/>
                        <a14:foregroundMark x1="69196" y1="38649" x2="69196" y2="38649"/>
                        <a14:foregroundMark x1="55179" y1="48276" x2="55179" y2="48276"/>
                        <a14:foregroundMark x1="55179" y1="48276" x2="55179" y2="48276"/>
                        <a14:foregroundMark x1="22321" y1="20833" x2="22321" y2="20833"/>
                      </a14:backgroundRemoval>
                    </a14:imgEffect>
                  </a14:imgLayer>
                </a14:imgProps>
              </a:ext>
              <a:ext uri="{28A0092B-C50C-407E-A947-70E740481C1C}">
                <a14:useLocalDpi xmlns:a14="http://schemas.microsoft.com/office/drawing/2010/main" val="0"/>
              </a:ext>
            </a:extLst>
          </a:blip>
          <a:stretch>
            <a:fillRect/>
          </a:stretch>
        </p:blipFill>
        <p:spPr>
          <a:xfrm>
            <a:off x="609600" y="2133600"/>
            <a:ext cx="7924800" cy="3657601"/>
          </a:xfrm>
          <a:prstGeom prst="rect">
            <a:avLst/>
          </a:prstGeom>
        </p:spPr>
      </p:pic>
      <p:sp>
        <p:nvSpPr>
          <p:cNvPr id="2" name="TextBox 1">
            <a:extLst>
              <a:ext uri="{FF2B5EF4-FFF2-40B4-BE49-F238E27FC236}">
                <a16:creationId xmlns:a16="http://schemas.microsoft.com/office/drawing/2014/main" id="{378499E6-926D-5888-5A76-1BE1CD89B832}"/>
              </a:ext>
            </a:extLst>
          </p:cNvPr>
          <p:cNvSpPr txBox="1"/>
          <p:nvPr/>
        </p:nvSpPr>
        <p:spPr>
          <a:xfrm>
            <a:off x="628650" y="3429000"/>
            <a:ext cx="1123950" cy="1200329"/>
          </a:xfrm>
          <a:prstGeom prst="rect">
            <a:avLst/>
          </a:prstGeom>
          <a:noFill/>
        </p:spPr>
        <p:txBody>
          <a:bodyPr wrap="square" rtlCol="0">
            <a:spAutoFit/>
          </a:bodyPr>
          <a:lstStyle/>
          <a:p>
            <a:pPr algn="ctr"/>
            <a:r>
              <a:rPr lang="en-US" b="1" dirty="0"/>
              <a:t>Ammonia vapour </a:t>
            </a:r>
          </a:p>
          <a:p>
            <a:pPr algn="ctr"/>
            <a:r>
              <a:rPr lang="en-US" b="1" dirty="0"/>
              <a:t>+ </a:t>
            </a:r>
          </a:p>
          <a:p>
            <a:pPr algn="ctr"/>
            <a:r>
              <a:rPr lang="en-US" b="1" dirty="0"/>
              <a:t>water </a:t>
            </a:r>
            <a:endParaRPr lang="en-IN" b="1" dirty="0"/>
          </a:p>
        </p:txBody>
      </p:sp>
      <p:sp>
        <p:nvSpPr>
          <p:cNvPr id="3" name="TextBox 2">
            <a:extLst>
              <a:ext uri="{FF2B5EF4-FFF2-40B4-BE49-F238E27FC236}">
                <a16:creationId xmlns:a16="http://schemas.microsoft.com/office/drawing/2014/main" id="{D36B1FE5-399F-D7E6-51F0-AFFC497B9B4E}"/>
              </a:ext>
            </a:extLst>
          </p:cNvPr>
          <p:cNvSpPr txBox="1"/>
          <p:nvPr/>
        </p:nvSpPr>
        <p:spPr>
          <a:xfrm>
            <a:off x="3193846" y="2683773"/>
            <a:ext cx="1123950" cy="523220"/>
          </a:xfrm>
          <a:prstGeom prst="rect">
            <a:avLst/>
          </a:prstGeom>
          <a:noFill/>
        </p:spPr>
        <p:txBody>
          <a:bodyPr wrap="square" rtlCol="0">
            <a:spAutoFit/>
          </a:bodyPr>
          <a:lstStyle/>
          <a:p>
            <a:r>
              <a:rPr lang="en-US" sz="1400" b="1" dirty="0"/>
              <a:t>Ammonia vapour </a:t>
            </a:r>
          </a:p>
        </p:txBody>
      </p:sp>
      <p:sp>
        <p:nvSpPr>
          <p:cNvPr id="4" name="TextBox 3">
            <a:extLst>
              <a:ext uri="{FF2B5EF4-FFF2-40B4-BE49-F238E27FC236}">
                <a16:creationId xmlns:a16="http://schemas.microsoft.com/office/drawing/2014/main" id="{BD30F140-D559-4727-F8A4-5CE0AF8E0AB0}"/>
              </a:ext>
            </a:extLst>
          </p:cNvPr>
          <p:cNvSpPr txBox="1"/>
          <p:nvPr/>
        </p:nvSpPr>
        <p:spPr>
          <a:xfrm rot="1707783">
            <a:off x="5634704" y="3844497"/>
            <a:ext cx="1524000" cy="369332"/>
          </a:xfrm>
          <a:prstGeom prst="rect">
            <a:avLst/>
          </a:prstGeom>
          <a:noFill/>
        </p:spPr>
        <p:txBody>
          <a:bodyPr wrap="square" rtlCol="0">
            <a:spAutoFit/>
          </a:bodyPr>
          <a:lstStyle/>
          <a:p>
            <a:r>
              <a:rPr lang="en-US" b="1" dirty="0"/>
              <a:t>Heat transfer</a:t>
            </a:r>
          </a:p>
        </p:txBody>
      </p:sp>
      <p:sp>
        <p:nvSpPr>
          <p:cNvPr id="5" name="TextBox 4">
            <a:extLst>
              <a:ext uri="{FF2B5EF4-FFF2-40B4-BE49-F238E27FC236}">
                <a16:creationId xmlns:a16="http://schemas.microsoft.com/office/drawing/2014/main" id="{5735C4DC-2E90-0C17-8700-758E42F1C278}"/>
              </a:ext>
            </a:extLst>
          </p:cNvPr>
          <p:cNvSpPr txBox="1"/>
          <p:nvPr/>
        </p:nvSpPr>
        <p:spPr>
          <a:xfrm>
            <a:off x="6096000" y="4696226"/>
            <a:ext cx="1524000" cy="369332"/>
          </a:xfrm>
          <a:prstGeom prst="rect">
            <a:avLst/>
          </a:prstGeom>
          <a:noFill/>
        </p:spPr>
        <p:txBody>
          <a:bodyPr wrap="square" rtlCol="0">
            <a:spAutoFit/>
          </a:bodyPr>
          <a:lstStyle/>
          <a:p>
            <a:r>
              <a:rPr lang="en-US" b="1" dirty="0"/>
              <a:t>Hydrogen gas</a:t>
            </a:r>
          </a:p>
        </p:txBody>
      </p:sp>
      <p:sp>
        <p:nvSpPr>
          <p:cNvPr id="6" name="TextBox 5">
            <a:extLst>
              <a:ext uri="{FF2B5EF4-FFF2-40B4-BE49-F238E27FC236}">
                <a16:creationId xmlns:a16="http://schemas.microsoft.com/office/drawing/2014/main" id="{816ED5CF-0266-1476-96E9-E5531E4F9867}"/>
              </a:ext>
            </a:extLst>
          </p:cNvPr>
          <p:cNvSpPr txBox="1"/>
          <p:nvPr/>
        </p:nvSpPr>
        <p:spPr>
          <a:xfrm>
            <a:off x="3138121" y="5153828"/>
            <a:ext cx="990600" cy="646331"/>
          </a:xfrm>
          <a:prstGeom prst="rect">
            <a:avLst/>
          </a:prstGeom>
          <a:noFill/>
        </p:spPr>
        <p:txBody>
          <a:bodyPr wrap="square" rtlCol="0">
            <a:spAutoFit/>
          </a:bodyPr>
          <a:lstStyle/>
          <a:p>
            <a:r>
              <a:rPr lang="en-US" b="1" dirty="0"/>
              <a:t>Strong solution</a:t>
            </a:r>
          </a:p>
        </p:txBody>
      </p:sp>
      <p:sp>
        <p:nvSpPr>
          <p:cNvPr id="8" name="TextBox 7">
            <a:extLst>
              <a:ext uri="{FF2B5EF4-FFF2-40B4-BE49-F238E27FC236}">
                <a16:creationId xmlns:a16="http://schemas.microsoft.com/office/drawing/2014/main" id="{F3D71A05-EE1C-4963-0348-27412A47926B}"/>
              </a:ext>
            </a:extLst>
          </p:cNvPr>
          <p:cNvSpPr txBox="1"/>
          <p:nvPr/>
        </p:nvSpPr>
        <p:spPr>
          <a:xfrm>
            <a:off x="2857500" y="4027807"/>
            <a:ext cx="990600" cy="646331"/>
          </a:xfrm>
          <a:prstGeom prst="rect">
            <a:avLst/>
          </a:prstGeom>
          <a:noFill/>
        </p:spPr>
        <p:txBody>
          <a:bodyPr wrap="square" rtlCol="0">
            <a:spAutoFit/>
          </a:bodyPr>
          <a:lstStyle/>
          <a:p>
            <a:r>
              <a:rPr lang="en-US" b="1" dirty="0"/>
              <a:t> weak</a:t>
            </a:r>
          </a:p>
          <a:p>
            <a:r>
              <a:rPr lang="en-US" b="1" dirty="0"/>
              <a:t>solution</a:t>
            </a:r>
          </a:p>
        </p:txBody>
      </p:sp>
      <p:sp>
        <p:nvSpPr>
          <p:cNvPr id="9" name="TextBox 8">
            <a:extLst>
              <a:ext uri="{FF2B5EF4-FFF2-40B4-BE49-F238E27FC236}">
                <a16:creationId xmlns:a16="http://schemas.microsoft.com/office/drawing/2014/main" id="{D523040A-E79E-18CE-06B8-0912E398ED57}"/>
              </a:ext>
            </a:extLst>
          </p:cNvPr>
          <p:cNvSpPr txBox="1"/>
          <p:nvPr/>
        </p:nvSpPr>
        <p:spPr>
          <a:xfrm>
            <a:off x="996611" y="2068314"/>
            <a:ext cx="1228578" cy="646331"/>
          </a:xfrm>
          <a:prstGeom prst="rect">
            <a:avLst/>
          </a:prstGeom>
          <a:noFill/>
        </p:spPr>
        <p:txBody>
          <a:bodyPr wrap="square" rtlCol="0">
            <a:spAutoFit/>
          </a:bodyPr>
          <a:lstStyle/>
          <a:p>
            <a:r>
              <a:rPr lang="en-US" b="1" dirty="0"/>
              <a:t>Ammonia separator</a:t>
            </a:r>
          </a:p>
        </p:txBody>
      </p:sp>
      <p:sp>
        <p:nvSpPr>
          <p:cNvPr id="10" name="TextBox 9">
            <a:extLst>
              <a:ext uri="{FF2B5EF4-FFF2-40B4-BE49-F238E27FC236}">
                <a16:creationId xmlns:a16="http://schemas.microsoft.com/office/drawing/2014/main" id="{D1CB6622-C3F5-2129-B9BC-B080E8A41DAA}"/>
              </a:ext>
            </a:extLst>
          </p:cNvPr>
          <p:cNvSpPr txBox="1"/>
          <p:nvPr/>
        </p:nvSpPr>
        <p:spPr>
          <a:xfrm>
            <a:off x="2738511" y="1916534"/>
            <a:ext cx="1228578" cy="523220"/>
          </a:xfrm>
          <a:prstGeom prst="rect">
            <a:avLst/>
          </a:prstGeom>
          <a:noFill/>
        </p:spPr>
        <p:txBody>
          <a:bodyPr wrap="square" rtlCol="0">
            <a:spAutoFit/>
          </a:bodyPr>
          <a:lstStyle/>
          <a:p>
            <a:r>
              <a:rPr lang="en-US" sz="1400" b="1" dirty="0"/>
              <a:t>Ammonia in water</a:t>
            </a:r>
          </a:p>
        </p:txBody>
      </p:sp>
      <p:sp>
        <p:nvSpPr>
          <p:cNvPr id="11" name="TextBox 10">
            <a:extLst>
              <a:ext uri="{FF2B5EF4-FFF2-40B4-BE49-F238E27FC236}">
                <a16:creationId xmlns:a16="http://schemas.microsoft.com/office/drawing/2014/main" id="{F850D79E-2D7B-EFF1-0C40-D91ED8F26E2B}"/>
              </a:ext>
            </a:extLst>
          </p:cNvPr>
          <p:cNvSpPr txBox="1"/>
          <p:nvPr/>
        </p:nvSpPr>
        <p:spPr>
          <a:xfrm>
            <a:off x="4186287" y="2783012"/>
            <a:ext cx="1184934" cy="954107"/>
          </a:xfrm>
          <a:prstGeom prst="rect">
            <a:avLst/>
          </a:prstGeom>
          <a:noFill/>
        </p:spPr>
        <p:txBody>
          <a:bodyPr wrap="square" rtlCol="0">
            <a:spAutoFit/>
          </a:bodyPr>
          <a:lstStyle/>
          <a:p>
            <a:r>
              <a:rPr lang="en-US" sz="1400" b="1" dirty="0"/>
              <a:t>Ammonia vapour + hydrogen mixture</a:t>
            </a:r>
          </a:p>
        </p:txBody>
      </p:sp>
      <p:sp>
        <p:nvSpPr>
          <p:cNvPr id="12" name="Slide Number Placeholder 11">
            <a:extLst>
              <a:ext uri="{FF2B5EF4-FFF2-40B4-BE49-F238E27FC236}">
                <a16:creationId xmlns:a16="http://schemas.microsoft.com/office/drawing/2014/main" id="{F025675E-6B42-01AB-447B-E555FBF3F76C}"/>
              </a:ext>
            </a:extLst>
          </p:cNvPr>
          <p:cNvSpPr>
            <a:spLocks noGrp="1"/>
          </p:cNvSpPr>
          <p:nvPr>
            <p:ph type="sldNum" sz="quarter" idx="12"/>
          </p:nvPr>
        </p:nvSpPr>
        <p:spPr/>
        <p:txBody>
          <a:bodyPr/>
          <a:lstStyle/>
          <a:p>
            <a:fld id="{48F63A3B-78C7-47BE-AE5E-E10140E04643}" type="slidenum">
              <a:rPr lang="en-US" smtClean="0"/>
              <a:t>10</a:t>
            </a:fld>
            <a:endParaRPr lang="en-US" dirty="0"/>
          </a:p>
        </p:txBody>
      </p:sp>
    </p:spTree>
    <p:extLst>
      <p:ext uri="{BB962C8B-B14F-4D97-AF65-F5344CB8AC3E}">
        <p14:creationId xmlns:p14="http://schemas.microsoft.com/office/powerpoint/2010/main" val="3879015293"/>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28650" y="365126"/>
            <a:ext cx="7981950" cy="1325563"/>
          </a:xfrm>
        </p:spPr>
        <p:txBody>
          <a:bodyPr>
            <a:normAutofit/>
          </a:bodyPr>
          <a:lstStyle/>
          <a:p>
            <a:pPr algn="ctr" eaLnBrk="1" hangingPunct="1"/>
            <a:r>
              <a:rPr lang="en-US" altLang="en-US" sz="4000" b="1" u="sng" noProof="1"/>
              <a:t>Vapour Absorption Refrigeration Cycle </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rgbClr val="FFFFFF"/>
                </a:solidFill>
                <a:latin typeface="+mj-lt"/>
              </a:rPr>
              <a:t> Vapour Absorption Refrigeration Cycle</a:t>
            </a:r>
          </a:p>
        </p:txBody>
      </p:sp>
      <p:sp>
        <p:nvSpPr>
          <p:cNvPr id="23" name="Rectangle 5"/>
          <p:cNvSpPr>
            <a:spLocks noChangeArrowheads="1"/>
          </p:cNvSpPr>
          <p:nvPr/>
        </p:nvSpPr>
        <p:spPr bwMode="gray">
          <a:xfrm>
            <a:off x="325438" y="1794462"/>
            <a:ext cx="8515350"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SzPct val="105000"/>
            </a:pPr>
            <a:r>
              <a:rPr lang="en-US" dirty="0">
                <a:latin typeface="+mn-lt"/>
              </a:rPr>
              <a:t>Pressure Volume Diagram</a:t>
            </a:r>
          </a:p>
        </p:txBody>
      </p:sp>
      <p:pic>
        <p:nvPicPr>
          <p:cNvPr id="8" name="Picture 7"/>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295400" y="2641979"/>
            <a:ext cx="6248400" cy="3202674"/>
          </a:xfrm>
          <a:prstGeom prst="rect">
            <a:avLst/>
          </a:prstGeom>
        </p:spPr>
      </p:pic>
      <p:sp>
        <p:nvSpPr>
          <p:cNvPr id="2" name="Slide Number Placeholder 1">
            <a:extLst>
              <a:ext uri="{FF2B5EF4-FFF2-40B4-BE49-F238E27FC236}">
                <a16:creationId xmlns:a16="http://schemas.microsoft.com/office/drawing/2014/main" id="{807AD7F5-E40D-9F53-BE6A-5C00AB218B53}"/>
              </a:ext>
            </a:extLst>
          </p:cNvPr>
          <p:cNvSpPr>
            <a:spLocks noGrp="1"/>
          </p:cNvSpPr>
          <p:nvPr>
            <p:ph type="sldNum" sz="quarter" idx="12"/>
          </p:nvPr>
        </p:nvSpPr>
        <p:spPr/>
        <p:txBody>
          <a:bodyPr/>
          <a:lstStyle/>
          <a:p>
            <a:fld id="{48F63A3B-78C7-47BE-AE5E-E10140E04643}" type="slidenum">
              <a:rPr lang="en-US" smtClean="0"/>
              <a:t>11</a:t>
            </a:fld>
            <a:endParaRPr lang="en-US" dirty="0"/>
          </a:p>
        </p:txBody>
      </p:sp>
    </p:spTree>
    <p:extLst>
      <p:ext uri="{BB962C8B-B14F-4D97-AF65-F5344CB8AC3E}">
        <p14:creationId xmlns:p14="http://schemas.microsoft.com/office/powerpoint/2010/main" val="3879015293"/>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Vapour Absorption Refrigeration </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rgbClr val="FFFFFF"/>
                </a:solidFill>
                <a:latin typeface="+mj-lt"/>
              </a:rPr>
              <a:t> Vapour Absorption Refrigeration</a:t>
            </a:r>
          </a:p>
        </p:txBody>
      </p:sp>
      <p:sp>
        <p:nvSpPr>
          <p:cNvPr id="23" name="Rectangle 5"/>
          <p:cNvSpPr>
            <a:spLocks noChangeArrowheads="1"/>
          </p:cNvSpPr>
          <p:nvPr/>
        </p:nvSpPr>
        <p:spPr bwMode="gray">
          <a:xfrm>
            <a:off x="325438" y="1794462"/>
            <a:ext cx="8515350"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SzPct val="105000"/>
            </a:pPr>
            <a:r>
              <a:rPr lang="en-US" dirty="0">
                <a:latin typeface="+mn-lt"/>
              </a:rPr>
              <a:t>Temperature Entropy Diagram</a:t>
            </a:r>
          </a:p>
        </p:txBody>
      </p:sp>
      <p:pic>
        <p:nvPicPr>
          <p:cNvPr id="7" name="Picture 6"/>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600200" y="2819400"/>
            <a:ext cx="5867400" cy="3048000"/>
          </a:xfrm>
          <a:prstGeom prst="rect">
            <a:avLst/>
          </a:prstGeom>
        </p:spPr>
      </p:pic>
      <p:sp>
        <p:nvSpPr>
          <p:cNvPr id="2" name="Slide Number Placeholder 1">
            <a:extLst>
              <a:ext uri="{FF2B5EF4-FFF2-40B4-BE49-F238E27FC236}">
                <a16:creationId xmlns:a16="http://schemas.microsoft.com/office/drawing/2014/main" id="{BDE447B5-685D-1311-2F6F-6CB764A786EF}"/>
              </a:ext>
            </a:extLst>
          </p:cNvPr>
          <p:cNvSpPr>
            <a:spLocks noGrp="1"/>
          </p:cNvSpPr>
          <p:nvPr>
            <p:ph type="sldNum" sz="quarter" idx="12"/>
          </p:nvPr>
        </p:nvSpPr>
        <p:spPr/>
        <p:txBody>
          <a:bodyPr/>
          <a:lstStyle/>
          <a:p>
            <a:fld id="{48F63A3B-78C7-47BE-AE5E-E10140E04643}" type="slidenum">
              <a:rPr lang="en-US" smtClean="0"/>
              <a:t>12</a:t>
            </a:fld>
            <a:endParaRPr lang="en-US" dirty="0"/>
          </a:p>
        </p:txBody>
      </p:sp>
    </p:spTree>
    <p:extLst>
      <p:ext uri="{BB962C8B-B14F-4D97-AF65-F5344CB8AC3E}">
        <p14:creationId xmlns:p14="http://schemas.microsoft.com/office/powerpoint/2010/main" val="3879015293"/>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Vapour Absorption Refrigeration </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rgbClr val="FFFFFF"/>
                </a:solidFill>
                <a:latin typeface="+mj-lt"/>
              </a:rPr>
              <a:t> Vopour Absorption Refrigeration</a:t>
            </a:r>
          </a:p>
        </p:txBody>
      </p:sp>
      <p:sp>
        <p:nvSpPr>
          <p:cNvPr id="23" name="Rectangle 5"/>
          <p:cNvSpPr>
            <a:spLocks noChangeArrowheads="1"/>
          </p:cNvSpPr>
          <p:nvPr/>
        </p:nvSpPr>
        <p:spPr bwMode="gray">
          <a:xfrm>
            <a:off x="325438" y="1794462"/>
            <a:ext cx="8515350"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spcAft>
                <a:spcPct val="40000"/>
              </a:spcAft>
              <a:buSzPct val="105000"/>
            </a:pPr>
            <a:r>
              <a:rPr lang="en-US" noProof="1">
                <a:latin typeface="+mn-lt"/>
              </a:rPr>
              <a:t>Components &amp; working of Vapour Absorption Refrigeration Cycle</a:t>
            </a:r>
          </a:p>
          <a:p>
            <a:pPr lvl="1" algn="just">
              <a:spcAft>
                <a:spcPct val="40000"/>
              </a:spcAft>
            </a:pPr>
            <a:r>
              <a:rPr lang="en-US" b="1" noProof="1">
                <a:latin typeface="+mn-lt"/>
              </a:rPr>
              <a:t>Condenser</a:t>
            </a:r>
            <a:r>
              <a:rPr lang="en-US" noProof="1">
                <a:latin typeface="+mn-lt"/>
              </a:rPr>
              <a:t>- </a:t>
            </a:r>
            <a:r>
              <a:rPr lang="en-US" dirty="0">
                <a:latin typeface="+mn-lt"/>
              </a:rPr>
              <a:t>The refrigerant enters the Condenser at high pressure  high temperature &amp; gets condensed . Condenser is water type cooled.</a:t>
            </a:r>
          </a:p>
          <a:p>
            <a:pPr lvl="1" algn="just">
              <a:spcAft>
                <a:spcPct val="40000"/>
              </a:spcAft>
            </a:pPr>
            <a:r>
              <a:rPr lang="en-US" b="1" dirty="0">
                <a:latin typeface="+mn-lt"/>
              </a:rPr>
              <a:t>Expansion Valve</a:t>
            </a:r>
            <a:r>
              <a:rPr lang="en-US" dirty="0">
                <a:latin typeface="+mn-lt"/>
              </a:rPr>
              <a:t>- When the refrigerant passes through the expansion valve, its pressure and temperature reduces suddenly. This refrigerant (ammonia in this case) then enters the evaporator.</a:t>
            </a:r>
          </a:p>
          <a:p>
            <a:pPr lvl="1" algn="just">
              <a:spcAft>
                <a:spcPct val="40000"/>
              </a:spcAft>
            </a:pPr>
            <a:r>
              <a:rPr lang="en-US" dirty="0">
                <a:latin typeface="+mn-lt"/>
              </a:rPr>
              <a:t> </a:t>
            </a:r>
            <a:r>
              <a:rPr lang="en-US" b="1" dirty="0">
                <a:latin typeface="+mn-lt"/>
              </a:rPr>
              <a:t>Evaporator</a:t>
            </a:r>
            <a:r>
              <a:rPr lang="en-US" dirty="0">
                <a:latin typeface="+mn-lt"/>
              </a:rPr>
              <a:t>- The refrigerant at very low pressure and temperature enters the evaporator and produces the cooling effect. In the vapor compression cycle this refrigerant is sucked by the compressor, but in the vapor absorption cycle, this refrigerant flows to the absorber that acts as the suction part of the refrigeration cycle.</a:t>
            </a:r>
          </a:p>
        </p:txBody>
      </p:sp>
      <p:sp>
        <p:nvSpPr>
          <p:cNvPr id="2" name="Slide Number Placeholder 1">
            <a:extLst>
              <a:ext uri="{FF2B5EF4-FFF2-40B4-BE49-F238E27FC236}">
                <a16:creationId xmlns:a16="http://schemas.microsoft.com/office/drawing/2014/main" id="{11767232-ECFB-3C6C-F217-5C3D3C7AD6D0}"/>
              </a:ext>
            </a:extLst>
          </p:cNvPr>
          <p:cNvSpPr>
            <a:spLocks noGrp="1"/>
          </p:cNvSpPr>
          <p:nvPr>
            <p:ph type="sldNum" sz="quarter" idx="12"/>
          </p:nvPr>
        </p:nvSpPr>
        <p:spPr/>
        <p:txBody>
          <a:bodyPr/>
          <a:lstStyle/>
          <a:p>
            <a:fld id="{48F63A3B-78C7-47BE-AE5E-E10140E04643}" type="slidenum">
              <a:rPr lang="en-US" smtClean="0"/>
              <a:t>13</a:t>
            </a:fld>
            <a:endParaRPr lang="en-US" dirty="0"/>
          </a:p>
        </p:txBody>
      </p:sp>
    </p:spTree>
    <p:extLst>
      <p:ext uri="{BB962C8B-B14F-4D97-AF65-F5344CB8AC3E}">
        <p14:creationId xmlns:p14="http://schemas.microsoft.com/office/powerpoint/2010/main" val="3879015293"/>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Vapour Absorption Refrigeration </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rgbClr val="FFFFFF"/>
                </a:solidFill>
                <a:latin typeface="+mj-lt"/>
              </a:rPr>
              <a:t> Components of Absorption Refrigerationn Cycle </a:t>
            </a:r>
          </a:p>
        </p:txBody>
      </p:sp>
      <p:sp>
        <p:nvSpPr>
          <p:cNvPr id="23" name="Rectangle 5"/>
          <p:cNvSpPr>
            <a:spLocks noChangeArrowheads="1"/>
          </p:cNvSpPr>
          <p:nvPr/>
        </p:nvSpPr>
        <p:spPr bwMode="gray">
          <a:xfrm>
            <a:off x="325438" y="1794462"/>
            <a:ext cx="8515350"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spcAft>
                <a:spcPct val="40000"/>
              </a:spcAft>
              <a:buSzPct val="105000"/>
            </a:pPr>
            <a:r>
              <a:rPr lang="en-US" noProof="1">
                <a:latin typeface="+mn-lt"/>
              </a:rPr>
              <a:t>Components &amp; working of Vapour Absorption Refrigaration Cycle</a:t>
            </a:r>
          </a:p>
          <a:p>
            <a:pPr lvl="1" algn="just">
              <a:spcAft>
                <a:spcPct val="40000"/>
              </a:spcAft>
            </a:pPr>
            <a:r>
              <a:rPr lang="en-US" b="1" noProof="1">
                <a:latin typeface="+mn-lt"/>
              </a:rPr>
              <a:t>Pump </a:t>
            </a:r>
            <a:r>
              <a:rPr lang="en-US" noProof="1">
                <a:latin typeface="+mn-lt"/>
              </a:rPr>
              <a:t>-</a:t>
            </a:r>
            <a:r>
              <a:rPr lang="en-US" dirty="0">
                <a:latin typeface="+mn-lt"/>
              </a:rPr>
              <a:t>When the absorbent absorbs the refrigerant strong solution of refrigerant-absorbent (ammonia-water) is formed. This solution is pumped by the pump at high pressure to the generator. Thus, pump increases the pressure of the solution to about 10bar.</a:t>
            </a:r>
          </a:p>
          <a:p>
            <a:pPr lvl="1" algn="just">
              <a:spcAft>
                <a:spcPct val="40000"/>
              </a:spcAft>
            </a:pPr>
            <a:r>
              <a:rPr lang="en-US" b="1" noProof="1">
                <a:latin typeface="+mn-lt"/>
              </a:rPr>
              <a:t> Generator - </a:t>
            </a:r>
            <a:r>
              <a:rPr lang="en-US" dirty="0">
                <a:latin typeface="+mn-lt"/>
              </a:rPr>
              <a:t>The refrigerant-ammonia solution in the generator is heated by the external source of heat. This is can be steam, hot water or any other suitable source. Due to heating the temperature of the solution increases. The refrigerant in the solution gets vaporized and it leaves the solution at high pressure</a:t>
            </a:r>
          </a:p>
          <a:p>
            <a:pPr lvl="1" algn="just">
              <a:spcAft>
                <a:spcPct val="40000"/>
              </a:spcAft>
            </a:pPr>
            <a:r>
              <a:rPr lang="en-US" dirty="0">
                <a:latin typeface="+mn-lt"/>
              </a:rPr>
              <a:t> </a:t>
            </a:r>
            <a:r>
              <a:rPr lang="en-US" b="1" dirty="0">
                <a:latin typeface="+mn-lt"/>
              </a:rPr>
              <a:t>Absorber</a:t>
            </a:r>
            <a:r>
              <a:rPr lang="en-US" dirty="0">
                <a:latin typeface="+mn-lt"/>
              </a:rPr>
              <a:t> -  The absorber is a sort of vessel consisting of water that acts as the absorbent, and the previous absorbed refrigerant. Thus, the absorber consists of the weak solution of the refrigerant (ammonia in this case) and absorbent (water in this case).</a:t>
            </a:r>
          </a:p>
          <a:p>
            <a:pPr lvl="1" algn="just">
              <a:spcAft>
                <a:spcPct val="40000"/>
              </a:spcAft>
            </a:pPr>
            <a:endParaRPr lang="en-US" sz="1600" b="1" noProof="1">
              <a:latin typeface="+mn-lt"/>
            </a:endParaRPr>
          </a:p>
        </p:txBody>
      </p:sp>
      <p:sp>
        <p:nvSpPr>
          <p:cNvPr id="2" name="Slide Number Placeholder 1">
            <a:extLst>
              <a:ext uri="{FF2B5EF4-FFF2-40B4-BE49-F238E27FC236}">
                <a16:creationId xmlns:a16="http://schemas.microsoft.com/office/drawing/2014/main" id="{87DD4852-E55C-8A12-B1D2-B1FE584EBEAB}"/>
              </a:ext>
            </a:extLst>
          </p:cNvPr>
          <p:cNvSpPr>
            <a:spLocks noGrp="1"/>
          </p:cNvSpPr>
          <p:nvPr>
            <p:ph type="sldNum" sz="quarter" idx="12"/>
          </p:nvPr>
        </p:nvSpPr>
        <p:spPr/>
        <p:txBody>
          <a:bodyPr/>
          <a:lstStyle/>
          <a:p>
            <a:fld id="{48F63A3B-78C7-47BE-AE5E-E10140E04643}" type="slidenum">
              <a:rPr lang="en-US" smtClean="0"/>
              <a:t>14</a:t>
            </a:fld>
            <a:endParaRPr lang="en-US" dirty="0"/>
          </a:p>
        </p:txBody>
      </p:sp>
    </p:spTree>
    <p:extLst>
      <p:ext uri="{BB962C8B-B14F-4D97-AF65-F5344CB8AC3E}">
        <p14:creationId xmlns:p14="http://schemas.microsoft.com/office/powerpoint/2010/main" val="3879015293"/>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Applications Of Refrigeration System</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rgbClr val="FFFFFF"/>
                </a:solidFill>
                <a:latin typeface="+mj-lt"/>
              </a:rPr>
              <a:t> Applications of Refrigeration System</a:t>
            </a:r>
          </a:p>
        </p:txBody>
      </p:sp>
      <p:sp>
        <p:nvSpPr>
          <p:cNvPr id="23" name="Rectangle 5"/>
          <p:cNvSpPr>
            <a:spLocks noChangeArrowheads="1"/>
          </p:cNvSpPr>
          <p:nvPr/>
        </p:nvSpPr>
        <p:spPr bwMode="gray">
          <a:xfrm>
            <a:off x="325438" y="1794462"/>
            <a:ext cx="8515350"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spcAft>
                <a:spcPct val="40000"/>
              </a:spcAft>
              <a:buSzPct val="105000"/>
            </a:pPr>
            <a:r>
              <a:rPr lang="en-US" b="1" noProof="1">
                <a:latin typeface="+mn-lt"/>
              </a:rPr>
              <a:t>Applications of Refrigaration system</a:t>
            </a:r>
          </a:p>
          <a:p>
            <a:pPr lvl="1" algn="just">
              <a:spcAft>
                <a:spcPct val="40000"/>
              </a:spcAft>
            </a:pPr>
            <a:r>
              <a:rPr lang="en-US" dirty="0">
                <a:latin typeface="+mn-lt"/>
              </a:rPr>
              <a:t>Air conditioning  homes and public buildings, and refrigerating foodstuffs in homes, restaurants and large storage warehouses. The use of refrigerator  in kitchens for storing fruits and vegetables has allowed adding fresh salads to the modern diet year around and, storing fish and meats safely for long periods. Optimum temperature range for perishable food storage is 3 to 5 °C (37 to 41 °F).</a:t>
            </a:r>
            <a:endParaRPr lang="en-US" noProof="1">
              <a:latin typeface="+mn-lt"/>
            </a:endParaRPr>
          </a:p>
        </p:txBody>
      </p:sp>
      <p:sp>
        <p:nvSpPr>
          <p:cNvPr id="2" name="Slide Number Placeholder 1">
            <a:extLst>
              <a:ext uri="{FF2B5EF4-FFF2-40B4-BE49-F238E27FC236}">
                <a16:creationId xmlns:a16="http://schemas.microsoft.com/office/drawing/2014/main" id="{F2D67CA7-4697-9793-7FBB-35DD07819725}"/>
              </a:ext>
            </a:extLst>
          </p:cNvPr>
          <p:cNvSpPr>
            <a:spLocks noGrp="1"/>
          </p:cNvSpPr>
          <p:nvPr>
            <p:ph type="sldNum" sz="quarter" idx="12"/>
          </p:nvPr>
        </p:nvSpPr>
        <p:spPr/>
        <p:txBody>
          <a:bodyPr/>
          <a:lstStyle/>
          <a:p>
            <a:fld id="{48F63A3B-78C7-47BE-AE5E-E10140E04643}" type="slidenum">
              <a:rPr lang="en-US" smtClean="0"/>
              <a:t>15</a:t>
            </a:fld>
            <a:endParaRPr lang="en-US" dirty="0"/>
          </a:p>
        </p:txBody>
      </p:sp>
    </p:spTree>
    <p:extLst>
      <p:ext uri="{BB962C8B-B14F-4D97-AF65-F5344CB8AC3E}">
        <p14:creationId xmlns:p14="http://schemas.microsoft.com/office/powerpoint/2010/main" val="3879015293"/>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533400" y="365126"/>
            <a:ext cx="8153400" cy="1325563"/>
          </a:xfrm>
        </p:spPr>
        <p:txBody>
          <a:bodyPr>
            <a:normAutofit/>
          </a:bodyPr>
          <a:lstStyle/>
          <a:p>
            <a:pPr eaLnBrk="1" hangingPunct="1"/>
            <a:r>
              <a:rPr lang="en-US" altLang="en-US" sz="4000" u="sng" noProof="1">
                <a:latin typeface="+mn-lt"/>
              </a:rPr>
              <a:t> Refrigeration Future Scope In Industry </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 Future Scope </a:t>
            </a:r>
          </a:p>
        </p:txBody>
      </p:sp>
      <p:sp>
        <p:nvSpPr>
          <p:cNvPr id="23" name="Rectangle 5"/>
          <p:cNvSpPr>
            <a:spLocks noChangeArrowheads="1"/>
          </p:cNvSpPr>
          <p:nvPr/>
        </p:nvSpPr>
        <p:spPr bwMode="gray">
          <a:xfrm>
            <a:off x="325438" y="1794462"/>
            <a:ext cx="8515350"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SzPct val="105000"/>
            </a:pPr>
            <a:r>
              <a:rPr lang="en-US" noProof="1">
                <a:latin typeface="+mn-lt"/>
              </a:rPr>
              <a:t>Refrigeration futute scope in industry- In tropical country like india with varying climate condition and seasons of gluts and scarcity .</a:t>
            </a:r>
          </a:p>
          <a:p>
            <a:pPr algn="just">
              <a:buSzPct val="105000"/>
            </a:pPr>
            <a:r>
              <a:rPr lang="en-US" noProof="1">
                <a:latin typeface="+mn-lt"/>
              </a:rPr>
              <a:t>Refrigeration has very important role to play in the preservation of perishables e.g. Meat, Poultry ,Fish ,Crustaceans ,Frog legs ,Fruits ,Vegitables,Bakery and Dairy  Products etc.</a:t>
            </a:r>
          </a:p>
          <a:p>
            <a:pPr algn="just">
              <a:buSzPct val="105000"/>
            </a:pPr>
            <a:r>
              <a:rPr lang="en-US" noProof="1">
                <a:latin typeface="+mn-lt"/>
              </a:rPr>
              <a:t> Freezing of Foods is well recognized all the world over the best method of preservation of foods ,yielding of products in quality very close to that of the fresh ones .</a:t>
            </a:r>
          </a:p>
          <a:p>
            <a:pPr algn="just">
              <a:buSzPct val="105000"/>
            </a:pPr>
            <a:r>
              <a:rPr lang="en-US" noProof="1">
                <a:latin typeface="+mn-lt"/>
              </a:rPr>
              <a:t>Rapid Strides have accordingly been made in the refrigeration and freezing of foods in in industry . In refrigeration system product are good and fresh  keep more  days. </a:t>
            </a:r>
            <a:endParaRPr lang="en-US" dirty="0">
              <a:latin typeface="+mn-lt"/>
            </a:endParaRPr>
          </a:p>
        </p:txBody>
      </p:sp>
      <p:sp>
        <p:nvSpPr>
          <p:cNvPr id="2" name="Slide Number Placeholder 1">
            <a:extLst>
              <a:ext uri="{FF2B5EF4-FFF2-40B4-BE49-F238E27FC236}">
                <a16:creationId xmlns:a16="http://schemas.microsoft.com/office/drawing/2014/main" id="{C6EDD175-E74C-9AF8-63BD-8364C681BAFE}"/>
              </a:ext>
            </a:extLst>
          </p:cNvPr>
          <p:cNvSpPr>
            <a:spLocks noGrp="1"/>
          </p:cNvSpPr>
          <p:nvPr>
            <p:ph type="sldNum" sz="quarter" idx="12"/>
          </p:nvPr>
        </p:nvSpPr>
        <p:spPr/>
        <p:txBody>
          <a:bodyPr/>
          <a:lstStyle/>
          <a:p>
            <a:fld id="{48F63A3B-78C7-47BE-AE5E-E10140E04643}" type="slidenum">
              <a:rPr lang="en-US" smtClean="0"/>
              <a:t>16</a:t>
            </a:fld>
            <a:endParaRPr lang="en-US" dirty="0"/>
          </a:p>
        </p:txBody>
      </p:sp>
    </p:spTree>
    <p:extLst>
      <p:ext uri="{BB962C8B-B14F-4D97-AF65-F5344CB8AC3E}">
        <p14:creationId xmlns:p14="http://schemas.microsoft.com/office/powerpoint/2010/main" val="3879015293"/>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4">
            <a:extLst>
              <a:ext uri="{FF2B5EF4-FFF2-40B4-BE49-F238E27FC236}">
                <a16:creationId xmlns:a16="http://schemas.microsoft.com/office/drawing/2014/main" id="{CFE456BC-B5F6-53A3-400E-B01EAA0FA7E0}"/>
              </a:ext>
            </a:extLst>
          </p:cNvPr>
          <p:cNvSpPr>
            <a:spLocks noChangeArrowheads="1"/>
          </p:cNvSpPr>
          <p:nvPr/>
        </p:nvSpPr>
        <p:spPr bwMode="gray">
          <a:xfrm>
            <a:off x="643369" y="2062316"/>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1</a:t>
            </a:r>
          </a:p>
        </p:txBody>
      </p:sp>
      <p:sp>
        <p:nvSpPr>
          <p:cNvPr id="6" name="Rectangle 65">
            <a:extLst>
              <a:ext uri="{FF2B5EF4-FFF2-40B4-BE49-F238E27FC236}">
                <a16:creationId xmlns:a16="http://schemas.microsoft.com/office/drawing/2014/main" id="{8FB5E8DF-76B9-D9E6-825E-298959CD2045}"/>
              </a:ext>
            </a:extLst>
          </p:cNvPr>
          <p:cNvSpPr>
            <a:spLocks noChangeArrowheads="1"/>
          </p:cNvSpPr>
          <p:nvPr/>
        </p:nvSpPr>
        <p:spPr bwMode="gray">
          <a:xfrm>
            <a:off x="1015656" y="2036844"/>
            <a:ext cx="6756744" cy="305727"/>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eaLnBrk="1" hangingPunct="1">
              <a:spcAft>
                <a:spcPct val="20000"/>
              </a:spcAft>
            </a:pPr>
            <a:r>
              <a:rPr lang="en-US" altLang="en-US" noProof="1">
                <a:latin typeface="+mn-lt"/>
              </a:rPr>
              <a:t>Introduction  </a:t>
            </a:r>
          </a:p>
        </p:txBody>
      </p:sp>
      <p:sp>
        <p:nvSpPr>
          <p:cNvPr id="8" name="Rectangle 66">
            <a:extLst>
              <a:ext uri="{FF2B5EF4-FFF2-40B4-BE49-F238E27FC236}">
                <a16:creationId xmlns:a16="http://schemas.microsoft.com/office/drawing/2014/main" id="{CF1A204C-341E-1D15-1FFD-01E17DEEBA54}"/>
              </a:ext>
            </a:extLst>
          </p:cNvPr>
          <p:cNvSpPr>
            <a:spLocks noChangeArrowheads="1"/>
          </p:cNvSpPr>
          <p:nvPr/>
        </p:nvSpPr>
        <p:spPr bwMode="gray">
          <a:xfrm>
            <a:off x="650258" y="2485055"/>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2</a:t>
            </a:r>
          </a:p>
        </p:txBody>
      </p:sp>
      <p:sp>
        <p:nvSpPr>
          <p:cNvPr id="9" name="Rectangle 67">
            <a:extLst>
              <a:ext uri="{FF2B5EF4-FFF2-40B4-BE49-F238E27FC236}">
                <a16:creationId xmlns:a16="http://schemas.microsoft.com/office/drawing/2014/main" id="{36C08432-A16F-D282-72DC-B131619BB97E}"/>
              </a:ext>
            </a:extLst>
          </p:cNvPr>
          <p:cNvSpPr>
            <a:spLocks noChangeArrowheads="1"/>
          </p:cNvSpPr>
          <p:nvPr/>
        </p:nvSpPr>
        <p:spPr bwMode="gray">
          <a:xfrm>
            <a:off x="1015656" y="2442583"/>
            <a:ext cx="6756744" cy="305727"/>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eaLnBrk="1" hangingPunct="1">
              <a:spcAft>
                <a:spcPct val="20000"/>
              </a:spcAft>
            </a:pPr>
            <a:r>
              <a:rPr lang="en-US" altLang="en-US" noProof="1">
                <a:latin typeface="+mn-lt"/>
              </a:rPr>
              <a:t>Types of Refrigeration </a:t>
            </a:r>
          </a:p>
        </p:txBody>
      </p:sp>
      <p:pic>
        <p:nvPicPr>
          <p:cNvPr id="23" name="Picture 85">
            <a:extLst>
              <a:ext uri="{FF2B5EF4-FFF2-40B4-BE49-F238E27FC236}">
                <a16:creationId xmlns:a16="http://schemas.microsoft.com/office/drawing/2014/main" id="{0AECDB16-1DEC-A58A-9813-39F7603450E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070010"/>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Picture 86">
            <a:extLst>
              <a:ext uri="{FF2B5EF4-FFF2-40B4-BE49-F238E27FC236}">
                <a16:creationId xmlns:a16="http://schemas.microsoft.com/office/drawing/2014/main" id="{723DED4C-4F4B-B443-C228-8BF5BE6CF89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442584"/>
            <a:ext cx="253878" cy="1263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 name="Picture 87">
            <a:extLst>
              <a:ext uri="{FF2B5EF4-FFF2-40B4-BE49-F238E27FC236}">
                <a16:creationId xmlns:a16="http://schemas.microsoft.com/office/drawing/2014/main" id="{D85D9CEA-416E-442D-B5CE-A5FE1187B0C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823950"/>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5" name="Rectangle 76">
            <a:extLst>
              <a:ext uri="{FF2B5EF4-FFF2-40B4-BE49-F238E27FC236}">
                <a16:creationId xmlns:a16="http://schemas.microsoft.com/office/drawing/2014/main" id="{39BCEF07-A67D-AA40-AB0B-93FBF894E5C4}"/>
              </a:ext>
            </a:extLst>
          </p:cNvPr>
          <p:cNvSpPr>
            <a:spLocks noChangeArrowheads="1"/>
          </p:cNvSpPr>
          <p:nvPr/>
        </p:nvSpPr>
        <p:spPr bwMode="gray">
          <a:xfrm>
            <a:off x="664451" y="3951453"/>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6</a:t>
            </a:r>
          </a:p>
        </p:txBody>
      </p:sp>
      <p:sp>
        <p:nvSpPr>
          <p:cNvPr id="36" name="Rectangle 77">
            <a:extLst>
              <a:ext uri="{FF2B5EF4-FFF2-40B4-BE49-F238E27FC236}">
                <a16:creationId xmlns:a16="http://schemas.microsoft.com/office/drawing/2014/main" id="{96327E6F-A2EB-985C-B4D2-101A8C55F8ED}"/>
              </a:ext>
            </a:extLst>
          </p:cNvPr>
          <p:cNvSpPr>
            <a:spLocks noChangeArrowheads="1"/>
          </p:cNvSpPr>
          <p:nvPr/>
        </p:nvSpPr>
        <p:spPr bwMode="gray">
          <a:xfrm>
            <a:off x="1029849" y="3951453"/>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eaLnBrk="1" hangingPunct="1">
              <a:spcAft>
                <a:spcPct val="20000"/>
              </a:spcAft>
            </a:pPr>
            <a:r>
              <a:rPr lang="en-US" altLang="en-US" noProof="1">
                <a:latin typeface="+mn-lt"/>
              </a:rPr>
              <a:t>It’s Scope in Industry </a:t>
            </a:r>
          </a:p>
        </p:txBody>
      </p:sp>
      <p:pic>
        <p:nvPicPr>
          <p:cNvPr id="37" name="Picture 89">
            <a:extLst>
              <a:ext uri="{FF2B5EF4-FFF2-40B4-BE49-F238E27FC236}">
                <a16:creationId xmlns:a16="http://schemas.microsoft.com/office/drawing/2014/main" id="{3EC2178B-F18C-9BE4-D563-AE2D07663B4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437077" y="3469669"/>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2" name="Picture 85">
            <a:extLst>
              <a:ext uri="{FF2B5EF4-FFF2-40B4-BE49-F238E27FC236}">
                <a16:creationId xmlns:a16="http://schemas.microsoft.com/office/drawing/2014/main" id="{E9340D9C-3AC5-F367-F951-BE51FE5E385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56413" y="1687029"/>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4" name="Rectangle 65">
            <a:extLst>
              <a:ext uri="{FF2B5EF4-FFF2-40B4-BE49-F238E27FC236}">
                <a16:creationId xmlns:a16="http://schemas.microsoft.com/office/drawing/2014/main" id="{DD667080-EE32-99B8-8CE6-E9AF9726AF19}"/>
              </a:ext>
            </a:extLst>
          </p:cNvPr>
          <p:cNvSpPr>
            <a:spLocks noChangeArrowheads="1"/>
          </p:cNvSpPr>
          <p:nvPr/>
        </p:nvSpPr>
        <p:spPr bwMode="gray">
          <a:xfrm>
            <a:off x="7893342" y="2056821"/>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3</a:t>
            </a:r>
          </a:p>
        </p:txBody>
      </p:sp>
      <p:sp>
        <p:nvSpPr>
          <p:cNvPr id="45" name="Rectangle 65">
            <a:extLst>
              <a:ext uri="{FF2B5EF4-FFF2-40B4-BE49-F238E27FC236}">
                <a16:creationId xmlns:a16="http://schemas.microsoft.com/office/drawing/2014/main" id="{74F7CB04-28DB-2338-037E-78D0F829F3EF}"/>
              </a:ext>
            </a:extLst>
          </p:cNvPr>
          <p:cNvSpPr>
            <a:spLocks noChangeArrowheads="1"/>
          </p:cNvSpPr>
          <p:nvPr/>
        </p:nvSpPr>
        <p:spPr bwMode="gray">
          <a:xfrm>
            <a:off x="7893342" y="2442584"/>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4</a:t>
            </a:r>
          </a:p>
        </p:txBody>
      </p:sp>
      <p:sp>
        <p:nvSpPr>
          <p:cNvPr id="4" name="Rectangle 2">
            <a:extLst>
              <a:ext uri="{FF2B5EF4-FFF2-40B4-BE49-F238E27FC236}">
                <a16:creationId xmlns:a16="http://schemas.microsoft.com/office/drawing/2014/main" id="{45E4E059-F076-FB65-4430-3840D50D01C6}"/>
              </a:ext>
            </a:extLst>
          </p:cNvPr>
          <p:cNvSpPr txBox="1">
            <a:spLocks noChangeArrowheads="1"/>
          </p:cNvSpPr>
          <p:nvPr/>
        </p:nvSpPr>
        <p:spPr>
          <a:xfrm>
            <a:off x="650258" y="1051572"/>
            <a:ext cx="7897913" cy="682624"/>
          </a:xfrm>
          <a:prstGeom prst="rect">
            <a:avLst/>
          </a:prstGeom>
          <a:solidFill>
            <a:schemeClr val="accent1">
              <a:lumMod val="60000"/>
              <a:lumOff val="40000"/>
            </a:schemeClr>
          </a:solidFill>
        </p:spPr>
        <p:txBody>
          <a:bodyPr vert="horz" lIns="91440" tIns="45720" rIns="91440" bIns="45720" rtlCol="0" anchor="b">
            <a:normAutofit/>
          </a:bodyPr>
          <a:lstStyle>
            <a:lvl1pPr algn="ctr" defTabSz="685772"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4000" b="1" u="sng" noProof="1"/>
              <a:t>CONTENTS  </a:t>
            </a:r>
          </a:p>
        </p:txBody>
      </p:sp>
      <p:sp>
        <p:nvSpPr>
          <p:cNvPr id="56" name="Rectangle 65">
            <a:extLst>
              <a:ext uri="{FF2B5EF4-FFF2-40B4-BE49-F238E27FC236}">
                <a16:creationId xmlns:a16="http://schemas.microsoft.com/office/drawing/2014/main" id="{0217DA12-138F-270A-9D85-F7078392C544}"/>
              </a:ext>
            </a:extLst>
          </p:cNvPr>
          <p:cNvSpPr>
            <a:spLocks noChangeArrowheads="1"/>
          </p:cNvSpPr>
          <p:nvPr/>
        </p:nvSpPr>
        <p:spPr bwMode="gray">
          <a:xfrm>
            <a:off x="7907535" y="3952552"/>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lgn="ctr">
              <a:spcAft>
                <a:spcPct val="20000"/>
              </a:spcAft>
            </a:pPr>
            <a:r>
              <a:rPr lang="en-US" altLang="en-US" sz="1200" noProof="1"/>
              <a:t>Page 16</a:t>
            </a:r>
          </a:p>
        </p:txBody>
      </p:sp>
      <p:sp>
        <p:nvSpPr>
          <p:cNvPr id="2" name="Slide Number Placeholder 1">
            <a:extLst>
              <a:ext uri="{FF2B5EF4-FFF2-40B4-BE49-F238E27FC236}">
                <a16:creationId xmlns:a16="http://schemas.microsoft.com/office/drawing/2014/main" id="{60544E15-4DC3-7125-B9B3-B89FB77C01F9}"/>
              </a:ext>
            </a:extLst>
          </p:cNvPr>
          <p:cNvSpPr>
            <a:spLocks noGrp="1"/>
          </p:cNvSpPr>
          <p:nvPr>
            <p:ph type="sldNum" sz="quarter" idx="12"/>
          </p:nvPr>
        </p:nvSpPr>
        <p:spPr>
          <a:prstGeom prst="rect">
            <a:avLst/>
          </a:prstGeom>
        </p:spPr>
        <p:txBody>
          <a:bodyPr vert="horz" lIns="91440" tIns="45720" rIns="91440" bIns="45720" rtlCol="0" anchor="ctr"/>
          <a:lstStyle>
            <a:defPPr>
              <a:defRPr lang="en-US"/>
            </a:defPPr>
            <a:lvl1pPr marL="0" algn="ctr" defTabSz="914400" rtl="0" eaLnBrk="1" latinLnBrk="0" hangingPunct="1">
              <a:defRPr sz="9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8F63A3B-78C7-47BE-AE5E-E10140E04643}" type="slidenum">
              <a:rPr lang="en-US" smtClean="0"/>
              <a:pPr/>
              <a:t>2</a:t>
            </a:fld>
            <a:endParaRPr lang="en-US" dirty="0"/>
          </a:p>
        </p:txBody>
      </p:sp>
      <p:sp>
        <p:nvSpPr>
          <p:cNvPr id="3" name="Rectangle 77">
            <a:extLst>
              <a:ext uri="{FF2B5EF4-FFF2-40B4-BE49-F238E27FC236}">
                <a16:creationId xmlns:a16="http://schemas.microsoft.com/office/drawing/2014/main" id="{F4F0E5AC-E8FD-991F-04B4-425BD4E7D754}"/>
              </a:ext>
            </a:extLst>
          </p:cNvPr>
          <p:cNvSpPr>
            <a:spLocks noChangeArrowheads="1"/>
          </p:cNvSpPr>
          <p:nvPr/>
        </p:nvSpPr>
        <p:spPr bwMode="gray">
          <a:xfrm>
            <a:off x="1053559" y="3573383"/>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eaLnBrk="1" hangingPunct="1">
              <a:spcAft>
                <a:spcPct val="20000"/>
              </a:spcAft>
            </a:pPr>
            <a:r>
              <a:rPr lang="en-US" altLang="en-US" noProof="1">
                <a:latin typeface="+mn-lt"/>
              </a:rPr>
              <a:t>Application of Refrigeration </a:t>
            </a:r>
          </a:p>
        </p:txBody>
      </p:sp>
      <p:sp>
        <p:nvSpPr>
          <p:cNvPr id="7" name="Rectangle 77">
            <a:extLst>
              <a:ext uri="{FF2B5EF4-FFF2-40B4-BE49-F238E27FC236}">
                <a16:creationId xmlns:a16="http://schemas.microsoft.com/office/drawing/2014/main" id="{BBDBE04D-A02A-6A4B-D35C-1EC83049D58B}"/>
              </a:ext>
            </a:extLst>
          </p:cNvPr>
          <p:cNvSpPr>
            <a:spLocks noChangeArrowheads="1"/>
          </p:cNvSpPr>
          <p:nvPr/>
        </p:nvSpPr>
        <p:spPr bwMode="gray">
          <a:xfrm>
            <a:off x="1015656" y="2848322"/>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eaLnBrk="1" hangingPunct="1">
              <a:spcAft>
                <a:spcPct val="20000"/>
              </a:spcAft>
            </a:pPr>
            <a:r>
              <a:rPr lang="en-US" dirty="0">
                <a:latin typeface="+mn-lt"/>
              </a:rPr>
              <a:t>Vapour Compression Refrigeration</a:t>
            </a:r>
            <a:endParaRPr lang="en-US" altLang="en-US" noProof="1">
              <a:latin typeface="+mn-lt"/>
            </a:endParaRPr>
          </a:p>
        </p:txBody>
      </p:sp>
      <p:sp>
        <p:nvSpPr>
          <p:cNvPr id="10" name="Rectangle 76">
            <a:extLst>
              <a:ext uri="{FF2B5EF4-FFF2-40B4-BE49-F238E27FC236}">
                <a16:creationId xmlns:a16="http://schemas.microsoft.com/office/drawing/2014/main" id="{1F7D1D76-FA06-85CC-D8E2-6645E6C8F59C}"/>
              </a:ext>
            </a:extLst>
          </p:cNvPr>
          <p:cNvSpPr>
            <a:spLocks noChangeArrowheads="1"/>
          </p:cNvSpPr>
          <p:nvPr/>
        </p:nvSpPr>
        <p:spPr bwMode="gray">
          <a:xfrm>
            <a:off x="655629" y="3584350"/>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5</a:t>
            </a:r>
          </a:p>
        </p:txBody>
      </p:sp>
      <p:sp>
        <p:nvSpPr>
          <p:cNvPr id="11" name="Rectangle 76">
            <a:extLst>
              <a:ext uri="{FF2B5EF4-FFF2-40B4-BE49-F238E27FC236}">
                <a16:creationId xmlns:a16="http://schemas.microsoft.com/office/drawing/2014/main" id="{F09483CF-0760-A054-B5D4-2E29BF48499F}"/>
              </a:ext>
            </a:extLst>
          </p:cNvPr>
          <p:cNvSpPr>
            <a:spLocks noChangeArrowheads="1"/>
          </p:cNvSpPr>
          <p:nvPr/>
        </p:nvSpPr>
        <p:spPr bwMode="gray">
          <a:xfrm>
            <a:off x="661062" y="2869988"/>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3</a:t>
            </a:r>
          </a:p>
        </p:txBody>
      </p:sp>
      <p:sp>
        <p:nvSpPr>
          <p:cNvPr id="16" name="Rectangle 65">
            <a:extLst>
              <a:ext uri="{FF2B5EF4-FFF2-40B4-BE49-F238E27FC236}">
                <a16:creationId xmlns:a16="http://schemas.microsoft.com/office/drawing/2014/main" id="{51E870EF-160B-62B3-FDA3-B12E042A2DCC}"/>
              </a:ext>
            </a:extLst>
          </p:cNvPr>
          <p:cNvSpPr>
            <a:spLocks noChangeArrowheads="1"/>
          </p:cNvSpPr>
          <p:nvPr/>
        </p:nvSpPr>
        <p:spPr bwMode="gray">
          <a:xfrm>
            <a:off x="7929077" y="3578126"/>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15</a:t>
            </a:r>
          </a:p>
        </p:txBody>
      </p:sp>
      <p:sp>
        <p:nvSpPr>
          <p:cNvPr id="17" name="Rectangle 65">
            <a:extLst>
              <a:ext uri="{FF2B5EF4-FFF2-40B4-BE49-F238E27FC236}">
                <a16:creationId xmlns:a16="http://schemas.microsoft.com/office/drawing/2014/main" id="{F3D92F99-405A-9DC7-10A0-0F530E193344}"/>
              </a:ext>
            </a:extLst>
          </p:cNvPr>
          <p:cNvSpPr>
            <a:spLocks noChangeArrowheads="1"/>
          </p:cNvSpPr>
          <p:nvPr/>
        </p:nvSpPr>
        <p:spPr bwMode="gray">
          <a:xfrm>
            <a:off x="7893342" y="2832406"/>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5</a:t>
            </a:r>
          </a:p>
        </p:txBody>
      </p:sp>
      <p:sp>
        <p:nvSpPr>
          <p:cNvPr id="12" name="Rectangle 77">
            <a:extLst>
              <a:ext uri="{FF2B5EF4-FFF2-40B4-BE49-F238E27FC236}">
                <a16:creationId xmlns:a16="http://schemas.microsoft.com/office/drawing/2014/main" id="{D81D272F-D34B-10F0-46D5-74E777B9E697}"/>
              </a:ext>
            </a:extLst>
          </p:cNvPr>
          <p:cNvSpPr>
            <a:spLocks noChangeArrowheads="1"/>
          </p:cNvSpPr>
          <p:nvPr/>
        </p:nvSpPr>
        <p:spPr bwMode="gray">
          <a:xfrm>
            <a:off x="1029849" y="4345048"/>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noProof="1"/>
              <a:t>About PMG Engineering</a:t>
            </a:r>
          </a:p>
        </p:txBody>
      </p:sp>
      <p:sp>
        <p:nvSpPr>
          <p:cNvPr id="13" name="Rectangle 65">
            <a:extLst>
              <a:ext uri="{FF2B5EF4-FFF2-40B4-BE49-F238E27FC236}">
                <a16:creationId xmlns:a16="http://schemas.microsoft.com/office/drawing/2014/main" id="{68681732-F4C2-A700-E502-1E528F5ACF57}"/>
              </a:ext>
            </a:extLst>
          </p:cNvPr>
          <p:cNvSpPr>
            <a:spLocks noChangeArrowheads="1"/>
          </p:cNvSpPr>
          <p:nvPr/>
        </p:nvSpPr>
        <p:spPr bwMode="gray">
          <a:xfrm>
            <a:off x="7921306" y="4345048"/>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lgn="ctr">
              <a:spcAft>
                <a:spcPct val="20000"/>
              </a:spcAft>
            </a:pPr>
            <a:r>
              <a:rPr lang="en-US" altLang="en-US" sz="1200" noProof="1"/>
              <a:t>#</a:t>
            </a:r>
          </a:p>
        </p:txBody>
      </p:sp>
      <p:sp>
        <p:nvSpPr>
          <p:cNvPr id="14" name="Rectangle 76">
            <a:extLst>
              <a:ext uri="{FF2B5EF4-FFF2-40B4-BE49-F238E27FC236}">
                <a16:creationId xmlns:a16="http://schemas.microsoft.com/office/drawing/2014/main" id="{91238151-1084-B0A1-C6D9-3B2A8A91A290}"/>
              </a:ext>
            </a:extLst>
          </p:cNvPr>
          <p:cNvSpPr>
            <a:spLocks noChangeArrowheads="1"/>
          </p:cNvSpPr>
          <p:nvPr/>
        </p:nvSpPr>
        <p:spPr bwMode="gray">
          <a:xfrm>
            <a:off x="675255" y="4330235"/>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X</a:t>
            </a:r>
          </a:p>
        </p:txBody>
      </p:sp>
      <p:sp>
        <p:nvSpPr>
          <p:cNvPr id="15" name="Rectangle 77">
            <a:extLst>
              <a:ext uri="{FF2B5EF4-FFF2-40B4-BE49-F238E27FC236}">
                <a16:creationId xmlns:a16="http://schemas.microsoft.com/office/drawing/2014/main" id="{82EE57A6-902B-44CF-A772-3257FBEAEE50}"/>
              </a:ext>
            </a:extLst>
          </p:cNvPr>
          <p:cNvSpPr>
            <a:spLocks noChangeArrowheads="1"/>
          </p:cNvSpPr>
          <p:nvPr/>
        </p:nvSpPr>
        <p:spPr bwMode="gray">
          <a:xfrm>
            <a:off x="1036994" y="3208339"/>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eaLnBrk="1" hangingPunct="1">
              <a:spcAft>
                <a:spcPct val="20000"/>
              </a:spcAft>
            </a:pPr>
            <a:r>
              <a:rPr lang="en-US" dirty="0">
                <a:latin typeface="+mn-lt"/>
              </a:rPr>
              <a:t>Vapour Absorption Refrigeration</a:t>
            </a:r>
            <a:endParaRPr lang="en-US" altLang="en-US" noProof="1">
              <a:latin typeface="+mn-lt"/>
            </a:endParaRPr>
          </a:p>
        </p:txBody>
      </p:sp>
      <p:sp>
        <p:nvSpPr>
          <p:cNvPr id="18" name="Rectangle 76">
            <a:extLst>
              <a:ext uri="{FF2B5EF4-FFF2-40B4-BE49-F238E27FC236}">
                <a16:creationId xmlns:a16="http://schemas.microsoft.com/office/drawing/2014/main" id="{09C54081-63ED-FE86-D7FC-FA5C35FF7968}"/>
              </a:ext>
            </a:extLst>
          </p:cNvPr>
          <p:cNvSpPr>
            <a:spLocks noChangeArrowheads="1"/>
          </p:cNvSpPr>
          <p:nvPr/>
        </p:nvSpPr>
        <p:spPr bwMode="gray">
          <a:xfrm>
            <a:off x="653990" y="3231409"/>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4</a:t>
            </a:r>
          </a:p>
        </p:txBody>
      </p:sp>
      <p:sp>
        <p:nvSpPr>
          <p:cNvPr id="19" name="Rectangle 65">
            <a:extLst>
              <a:ext uri="{FF2B5EF4-FFF2-40B4-BE49-F238E27FC236}">
                <a16:creationId xmlns:a16="http://schemas.microsoft.com/office/drawing/2014/main" id="{63689E5B-DC33-8FE4-C5D0-69D1BA1359ED}"/>
              </a:ext>
            </a:extLst>
          </p:cNvPr>
          <p:cNvSpPr>
            <a:spLocks noChangeArrowheads="1"/>
          </p:cNvSpPr>
          <p:nvPr/>
        </p:nvSpPr>
        <p:spPr bwMode="gray">
          <a:xfrm>
            <a:off x="7914680" y="3201802"/>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10</a:t>
            </a:r>
          </a:p>
        </p:txBody>
      </p:sp>
    </p:spTree>
    <p:extLst>
      <p:ext uri="{BB962C8B-B14F-4D97-AF65-F5344CB8AC3E}">
        <p14:creationId xmlns:p14="http://schemas.microsoft.com/office/powerpoint/2010/main" val="2945503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Introduction</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rgbClr val="FFFFFF"/>
                </a:solidFill>
                <a:latin typeface="+mj-lt"/>
              </a:rPr>
              <a:t>Refrigeration</a:t>
            </a:r>
          </a:p>
        </p:txBody>
      </p:sp>
      <p:sp>
        <p:nvSpPr>
          <p:cNvPr id="23" name="Rectangle 5"/>
          <p:cNvSpPr>
            <a:spLocks noChangeArrowheads="1"/>
          </p:cNvSpPr>
          <p:nvPr/>
        </p:nvSpPr>
        <p:spPr bwMode="gray">
          <a:xfrm>
            <a:off x="325438" y="1794462"/>
            <a:ext cx="8515350" cy="4301538"/>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spcAft>
                <a:spcPct val="40000"/>
              </a:spcAft>
              <a:buClr>
                <a:srgbClr val="4472C4"/>
              </a:buClr>
              <a:buSzPct val="105000"/>
            </a:pPr>
            <a:r>
              <a:rPr lang="en-US" dirty="0">
                <a:latin typeface="+mn-lt"/>
              </a:rPr>
              <a:t>It is a process of removing heat from a low-temperature reservoir and transferring  to a high-temperature reservoir.</a:t>
            </a:r>
          </a:p>
          <a:p>
            <a:pPr algn="just">
              <a:spcAft>
                <a:spcPct val="40000"/>
              </a:spcAft>
              <a:buClr>
                <a:srgbClr val="4472C4"/>
              </a:buClr>
              <a:buSzPct val="105000"/>
            </a:pPr>
            <a:r>
              <a:rPr lang="en-US" dirty="0">
                <a:latin typeface="+mn-lt"/>
              </a:rPr>
              <a:t>It also includes the process of reducing heat &amp; maintaining the temperature of a body below the general temperature of its body.</a:t>
            </a:r>
          </a:p>
          <a:p>
            <a:pPr algn="just">
              <a:spcAft>
                <a:spcPct val="40000"/>
              </a:spcAft>
              <a:buClr>
                <a:srgbClr val="4472C4"/>
              </a:buClr>
              <a:buSzPct val="105000"/>
            </a:pPr>
            <a:r>
              <a:rPr lang="en-US" dirty="0">
                <a:latin typeface="+mn-lt"/>
              </a:rPr>
              <a:t>In refrigeration system heat is being generally pumped low level to higher one &amp;       rejected at that temperature.</a:t>
            </a:r>
          </a:p>
        </p:txBody>
      </p:sp>
      <p:sp>
        <p:nvSpPr>
          <p:cNvPr id="2" name="Slide Number Placeholder 1">
            <a:extLst>
              <a:ext uri="{FF2B5EF4-FFF2-40B4-BE49-F238E27FC236}">
                <a16:creationId xmlns:a16="http://schemas.microsoft.com/office/drawing/2014/main" id="{CAA50B4D-6808-489C-0443-D8FB3A13B8FE}"/>
              </a:ext>
            </a:extLst>
          </p:cNvPr>
          <p:cNvSpPr>
            <a:spLocks noGrp="1"/>
          </p:cNvSpPr>
          <p:nvPr>
            <p:ph type="sldNum" sz="quarter" idx="12"/>
          </p:nvPr>
        </p:nvSpPr>
        <p:spPr/>
        <p:txBody>
          <a:bodyPr/>
          <a:lstStyle/>
          <a:p>
            <a:fld id="{48F63A3B-78C7-47BE-AE5E-E10140E04643}" type="slidenum">
              <a:rPr lang="en-US" smtClean="0"/>
              <a:t>3</a:t>
            </a:fld>
            <a:endParaRPr lang="en-US" dirty="0"/>
          </a:p>
        </p:txBody>
      </p:sp>
    </p:spTree>
    <p:extLst>
      <p:ext uri="{BB962C8B-B14F-4D97-AF65-F5344CB8AC3E}">
        <p14:creationId xmlns:p14="http://schemas.microsoft.com/office/powerpoint/2010/main" val="2105574027"/>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a:r>
              <a:rPr lang="en-US" altLang="en-US" sz="4000" u="sng" noProof="1">
                <a:latin typeface="+mn-lt"/>
              </a:rPr>
              <a:t>Types of Refrigeration System </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endParaRPr lang="en-US" sz="2000" b="1" noProof="1">
              <a:solidFill>
                <a:srgbClr val="FFFFFF"/>
              </a:solidFill>
              <a:latin typeface="+mn-lt"/>
            </a:endParaRPr>
          </a:p>
        </p:txBody>
      </p:sp>
      <p:sp>
        <p:nvSpPr>
          <p:cNvPr id="23" name="Rectangle 5"/>
          <p:cNvSpPr>
            <a:spLocks noChangeArrowheads="1"/>
          </p:cNvSpPr>
          <p:nvPr/>
        </p:nvSpPr>
        <p:spPr bwMode="gray">
          <a:xfrm>
            <a:off x="325438" y="1794462"/>
            <a:ext cx="8515350" cy="4301538"/>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Clr>
                <a:srgbClr val="4472C4"/>
              </a:buClr>
              <a:buSzPct val="105000"/>
            </a:pPr>
            <a:r>
              <a:rPr lang="en-US" dirty="0">
                <a:latin typeface="+mn-lt"/>
              </a:rPr>
              <a:t>Vapour Compression Refrigeration (VCR)</a:t>
            </a:r>
          </a:p>
          <a:p>
            <a:pPr marL="838200" lvl="1">
              <a:buClr>
                <a:srgbClr val="4472C4"/>
              </a:buClr>
              <a:buSzPct val="105000"/>
            </a:pPr>
            <a:r>
              <a:rPr lang="en-US" dirty="0">
                <a:latin typeface="+mn-lt"/>
              </a:rPr>
              <a:t>(Uses mechanical energy)</a:t>
            </a:r>
          </a:p>
          <a:p>
            <a:pPr>
              <a:buClr>
                <a:srgbClr val="4472C4"/>
              </a:buClr>
              <a:buSzPct val="105000"/>
            </a:pPr>
            <a:r>
              <a:rPr lang="en-US" dirty="0">
                <a:latin typeface="+mn-lt"/>
              </a:rPr>
              <a:t>Vapour Absorption Refrigeration (VAR)</a:t>
            </a:r>
          </a:p>
          <a:p>
            <a:pPr marL="838200" lvl="1">
              <a:buClr>
                <a:srgbClr val="4472C4"/>
              </a:buClr>
              <a:buSzPct val="105000"/>
              <a:buFont typeface="Calibri" panose="020F0502020204030204" pitchFamily="34" charset="0"/>
              <a:buChar char="‒"/>
            </a:pPr>
            <a:r>
              <a:rPr lang="en-US" dirty="0">
                <a:latin typeface="+mn-lt"/>
              </a:rPr>
              <a:t>(uses Thermal energy) </a:t>
            </a:r>
          </a:p>
        </p:txBody>
      </p:sp>
      <p:sp>
        <p:nvSpPr>
          <p:cNvPr id="2" name="Slide Number Placeholder 1">
            <a:extLst>
              <a:ext uri="{FF2B5EF4-FFF2-40B4-BE49-F238E27FC236}">
                <a16:creationId xmlns:a16="http://schemas.microsoft.com/office/drawing/2014/main" id="{154BF4D9-7DB9-C58E-AE45-DFDD15FFDFAE}"/>
              </a:ext>
            </a:extLst>
          </p:cNvPr>
          <p:cNvSpPr>
            <a:spLocks noGrp="1"/>
          </p:cNvSpPr>
          <p:nvPr>
            <p:ph type="sldNum" sz="quarter" idx="12"/>
          </p:nvPr>
        </p:nvSpPr>
        <p:spPr/>
        <p:txBody>
          <a:bodyPr/>
          <a:lstStyle/>
          <a:p>
            <a:fld id="{48F63A3B-78C7-47BE-AE5E-E10140E04643}" type="slidenum">
              <a:rPr lang="en-US" smtClean="0"/>
              <a:t>4</a:t>
            </a:fld>
            <a:endParaRPr lang="en-US" dirty="0"/>
          </a:p>
        </p:txBody>
      </p:sp>
    </p:spTree>
    <p:extLst>
      <p:ext uri="{BB962C8B-B14F-4D97-AF65-F5344CB8AC3E}">
        <p14:creationId xmlns:p14="http://schemas.microsoft.com/office/powerpoint/2010/main" val="68599922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Vapour Compression Refrigeration </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rgbClr val="FFFFFF"/>
                </a:solidFill>
                <a:latin typeface="+mj-lt"/>
              </a:rPr>
              <a:t>Vapour Compression Refrigeration</a:t>
            </a:r>
          </a:p>
        </p:txBody>
      </p:sp>
      <p:sp>
        <p:nvSpPr>
          <p:cNvPr id="23" name="Rectangle 5"/>
          <p:cNvSpPr>
            <a:spLocks noChangeArrowheads="1"/>
          </p:cNvSpPr>
          <p:nvPr/>
        </p:nvSpPr>
        <p:spPr bwMode="gray">
          <a:xfrm>
            <a:off x="325438" y="1794462"/>
            <a:ext cx="8515350" cy="4301538"/>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Clr>
                <a:srgbClr val="4472C4"/>
              </a:buClr>
              <a:buSzPct val="105000"/>
            </a:pPr>
            <a:r>
              <a:rPr lang="en-US" dirty="0">
                <a:latin typeface="+mn-lt"/>
              </a:rPr>
              <a:t>Vapour compression refrigeration system (VCRS) , in which the refrigerant undergoes phase changes, is one of the many refrigeration cycles and is the most widely used method for air-conditioning of buildings and automobiles.</a:t>
            </a:r>
          </a:p>
        </p:txBody>
      </p:sp>
      <p:pic>
        <p:nvPicPr>
          <p:cNvPr id="8" name="Picture 7"/>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535113" y="2835837"/>
            <a:ext cx="6096000" cy="3107763"/>
          </a:xfrm>
          <a:prstGeom prst="rect">
            <a:avLst/>
          </a:prstGeom>
          <a:ln>
            <a:solidFill>
              <a:schemeClr val="tx1"/>
            </a:solidFill>
          </a:ln>
        </p:spPr>
      </p:pic>
      <p:sp>
        <p:nvSpPr>
          <p:cNvPr id="2" name="Slide Number Placeholder 1">
            <a:extLst>
              <a:ext uri="{FF2B5EF4-FFF2-40B4-BE49-F238E27FC236}">
                <a16:creationId xmlns:a16="http://schemas.microsoft.com/office/drawing/2014/main" id="{FDC7FE33-B527-E9F2-5631-5A84FEDD0A0E}"/>
              </a:ext>
            </a:extLst>
          </p:cNvPr>
          <p:cNvSpPr>
            <a:spLocks noGrp="1"/>
          </p:cNvSpPr>
          <p:nvPr>
            <p:ph type="sldNum" sz="quarter" idx="12"/>
          </p:nvPr>
        </p:nvSpPr>
        <p:spPr/>
        <p:txBody>
          <a:bodyPr/>
          <a:lstStyle/>
          <a:p>
            <a:fld id="{48F63A3B-78C7-47BE-AE5E-E10140E04643}" type="slidenum">
              <a:rPr lang="en-US" smtClean="0"/>
              <a:t>5</a:t>
            </a:fld>
            <a:endParaRPr lang="en-US" dirty="0"/>
          </a:p>
        </p:txBody>
      </p:sp>
    </p:spTree>
    <p:extLst>
      <p:ext uri="{BB962C8B-B14F-4D97-AF65-F5344CB8AC3E}">
        <p14:creationId xmlns:p14="http://schemas.microsoft.com/office/powerpoint/2010/main" val="3879015293"/>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Vapour Compression Refrigeration </a:t>
            </a:r>
            <a:endParaRPr lang="en-US" altLang="en-US" sz="4000" noProof="1">
              <a:latin typeface="+mn-lt"/>
            </a:endParaRP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rgbClr val="FFFFFF"/>
                </a:solidFill>
                <a:latin typeface="+mj-lt"/>
              </a:rPr>
              <a:t>Pressure Volume Diagram</a:t>
            </a:r>
          </a:p>
        </p:txBody>
      </p:sp>
      <p:sp>
        <p:nvSpPr>
          <p:cNvPr id="23" name="Rectangle 5"/>
          <p:cNvSpPr>
            <a:spLocks noChangeArrowheads="1"/>
          </p:cNvSpPr>
          <p:nvPr/>
        </p:nvSpPr>
        <p:spPr bwMode="gray">
          <a:xfrm>
            <a:off x="325438" y="1794462"/>
            <a:ext cx="8515350"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None/>
            </a:pPr>
            <a:endParaRPr lang="en-US" dirty="0"/>
          </a:p>
        </p:txBody>
      </p:sp>
      <p:pic>
        <p:nvPicPr>
          <p:cNvPr id="6" name="Picture 5"/>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497013" y="2119304"/>
            <a:ext cx="6172200" cy="3657600"/>
          </a:xfrm>
          <a:prstGeom prst="rect">
            <a:avLst/>
          </a:prstGeom>
          <a:ln>
            <a:solidFill>
              <a:schemeClr val="tx1"/>
            </a:solidFill>
          </a:ln>
        </p:spPr>
      </p:pic>
      <p:sp>
        <p:nvSpPr>
          <p:cNvPr id="2" name="Slide Number Placeholder 1">
            <a:extLst>
              <a:ext uri="{FF2B5EF4-FFF2-40B4-BE49-F238E27FC236}">
                <a16:creationId xmlns:a16="http://schemas.microsoft.com/office/drawing/2014/main" id="{F051C175-FE41-A505-F08C-2104C5AC801F}"/>
              </a:ext>
            </a:extLst>
          </p:cNvPr>
          <p:cNvSpPr>
            <a:spLocks noGrp="1"/>
          </p:cNvSpPr>
          <p:nvPr>
            <p:ph type="sldNum" sz="quarter" idx="12"/>
          </p:nvPr>
        </p:nvSpPr>
        <p:spPr/>
        <p:txBody>
          <a:bodyPr/>
          <a:lstStyle/>
          <a:p>
            <a:fld id="{48F63A3B-78C7-47BE-AE5E-E10140E04643}" type="slidenum">
              <a:rPr lang="en-US" smtClean="0"/>
              <a:t>6</a:t>
            </a:fld>
            <a:endParaRPr lang="en-US" dirty="0"/>
          </a:p>
        </p:txBody>
      </p:sp>
    </p:spTree>
    <p:extLst>
      <p:ext uri="{BB962C8B-B14F-4D97-AF65-F5344CB8AC3E}">
        <p14:creationId xmlns:p14="http://schemas.microsoft.com/office/powerpoint/2010/main" val="3879015293"/>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Vapour Compression Refrigeration </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rgbClr val="FFFFFF"/>
                </a:solidFill>
                <a:latin typeface="+mj-lt"/>
              </a:rPr>
              <a:t>Temprature Entropy Diagram</a:t>
            </a:r>
          </a:p>
        </p:txBody>
      </p:sp>
      <p:sp>
        <p:nvSpPr>
          <p:cNvPr id="23" name="Rectangle 5"/>
          <p:cNvSpPr>
            <a:spLocks noChangeArrowheads="1"/>
          </p:cNvSpPr>
          <p:nvPr/>
        </p:nvSpPr>
        <p:spPr bwMode="gray">
          <a:xfrm>
            <a:off x="325438" y="1794462"/>
            <a:ext cx="8515350"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None/>
            </a:pPr>
            <a:endParaRPr lang="en-US" dirty="0">
              <a:latin typeface="+mn-lt"/>
            </a:endParaRPr>
          </a:p>
        </p:txBody>
      </p:sp>
      <p:pic>
        <p:nvPicPr>
          <p:cNvPr id="7" name="Picture 6"/>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814035" y="2154288"/>
            <a:ext cx="7515930" cy="3726276"/>
          </a:xfrm>
          <a:prstGeom prst="rect">
            <a:avLst/>
          </a:prstGeom>
        </p:spPr>
      </p:pic>
      <p:sp>
        <p:nvSpPr>
          <p:cNvPr id="2" name="Slide Number Placeholder 1">
            <a:extLst>
              <a:ext uri="{FF2B5EF4-FFF2-40B4-BE49-F238E27FC236}">
                <a16:creationId xmlns:a16="http://schemas.microsoft.com/office/drawing/2014/main" id="{63657608-F8F9-5E61-40F9-1DB6057780C0}"/>
              </a:ext>
            </a:extLst>
          </p:cNvPr>
          <p:cNvSpPr>
            <a:spLocks noGrp="1"/>
          </p:cNvSpPr>
          <p:nvPr>
            <p:ph type="sldNum" sz="quarter" idx="12"/>
          </p:nvPr>
        </p:nvSpPr>
        <p:spPr/>
        <p:txBody>
          <a:bodyPr/>
          <a:lstStyle/>
          <a:p>
            <a:fld id="{48F63A3B-78C7-47BE-AE5E-E10140E04643}" type="slidenum">
              <a:rPr lang="en-US" smtClean="0"/>
              <a:t>7</a:t>
            </a:fld>
            <a:endParaRPr lang="en-US" dirty="0"/>
          </a:p>
        </p:txBody>
      </p:sp>
    </p:spTree>
    <p:extLst>
      <p:ext uri="{BB962C8B-B14F-4D97-AF65-F5344CB8AC3E}">
        <p14:creationId xmlns:p14="http://schemas.microsoft.com/office/powerpoint/2010/main" val="3879015293"/>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Vapour Compression Refrigeration </a:t>
            </a:r>
            <a:endParaRPr lang="en-US" altLang="en-US" sz="4000" noProof="1">
              <a:latin typeface="+mn-lt"/>
            </a:endParaRP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rgbClr val="FFFFFF"/>
                </a:solidFill>
                <a:latin typeface="+mj-lt"/>
              </a:rPr>
              <a:t>Working of Vapour Compression Refrigeration Cycle</a:t>
            </a:r>
          </a:p>
        </p:txBody>
      </p:sp>
      <p:sp>
        <p:nvSpPr>
          <p:cNvPr id="23" name="Rectangle 5"/>
          <p:cNvSpPr>
            <a:spLocks noChangeArrowheads="1"/>
          </p:cNvSpPr>
          <p:nvPr/>
        </p:nvSpPr>
        <p:spPr bwMode="gray">
          <a:xfrm>
            <a:off x="325438" y="1794462"/>
            <a:ext cx="8515350"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spcAft>
                <a:spcPct val="40000"/>
              </a:spcAft>
              <a:buSzPct val="105000"/>
            </a:pPr>
            <a:r>
              <a:rPr lang="en-US" dirty="0">
                <a:latin typeface="+mn-lt"/>
              </a:rPr>
              <a:t>Components &amp; it’s working  of Vapour compression  Refrigeration system.</a:t>
            </a:r>
          </a:p>
          <a:p>
            <a:pPr algn="just">
              <a:spcAft>
                <a:spcPct val="40000"/>
              </a:spcAft>
              <a:buSzPct val="105000"/>
            </a:pPr>
            <a:r>
              <a:rPr lang="en-US" dirty="0">
                <a:latin typeface="+mn-lt"/>
              </a:rPr>
              <a:t>Condenser- The refrigerant enters the Condenser at high pressure  high temperature &amp;  gets condensed . Condenser is water type cooled.</a:t>
            </a:r>
          </a:p>
          <a:p>
            <a:pPr algn="just">
              <a:spcAft>
                <a:spcPct val="40000"/>
              </a:spcAft>
              <a:buSzPct val="105000"/>
            </a:pPr>
            <a:r>
              <a:rPr lang="en-US" dirty="0">
                <a:latin typeface="+mn-lt"/>
              </a:rPr>
              <a:t>Expansion- It reduce refrigerants pressure.  The</a:t>
            </a:r>
            <a:r>
              <a:rPr lang="en-US" b="1" dirty="0">
                <a:latin typeface="+mn-lt"/>
              </a:rPr>
              <a:t> </a:t>
            </a:r>
            <a:r>
              <a:rPr lang="en-US" dirty="0">
                <a:latin typeface="+mn-lt"/>
              </a:rPr>
              <a:t>cycle starts when refrigerant enters the compressor in a low-pressure, moderate-temperature, gaseous form In order for the higher temperature fluid to cool, the flow must be limited into the evaporator to keep the pressure low and allow expansion back into the gas phase. </a:t>
            </a:r>
          </a:p>
          <a:p>
            <a:pPr algn="just">
              <a:spcAft>
                <a:spcPct val="40000"/>
              </a:spcAft>
              <a:buSzPct val="105000"/>
            </a:pPr>
            <a:r>
              <a:rPr lang="en-US" dirty="0">
                <a:latin typeface="+mn-lt"/>
              </a:rPr>
              <a:t>Evaporator- In low pressure low temperature. To absorb outer air. It convert liquid refrigerants to vapour  refrigerants .</a:t>
            </a:r>
          </a:p>
          <a:p>
            <a:pPr algn="just">
              <a:spcAft>
                <a:spcPct val="40000"/>
              </a:spcAft>
              <a:buSzPct val="105000"/>
            </a:pPr>
            <a:r>
              <a:rPr lang="en-US" dirty="0">
                <a:latin typeface="+mn-lt"/>
              </a:rPr>
              <a:t>Compressor- High pressure and high temperature. It is a process to raise the refrigerant pressure, as it flows from an evaporator .</a:t>
            </a:r>
          </a:p>
        </p:txBody>
      </p:sp>
      <p:sp>
        <p:nvSpPr>
          <p:cNvPr id="2" name="Slide Number Placeholder 1">
            <a:extLst>
              <a:ext uri="{FF2B5EF4-FFF2-40B4-BE49-F238E27FC236}">
                <a16:creationId xmlns:a16="http://schemas.microsoft.com/office/drawing/2014/main" id="{140924BA-841E-4023-22A2-B0D9F398D309}"/>
              </a:ext>
            </a:extLst>
          </p:cNvPr>
          <p:cNvSpPr>
            <a:spLocks noGrp="1"/>
          </p:cNvSpPr>
          <p:nvPr>
            <p:ph type="sldNum" sz="quarter" idx="12"/>
          </p:nvPr>
        </p:nvSpPr>
        <p:spPr/>
        <p:txBody>
          <a:bodyPr/>
          <a:lstStyle/>
          <a:p>
            <a:fld id="{48F63A3B-78C7-47BE-AE5E-E10140E04643}" type="slidenum">
              <a:rPr lang="en-US" smtClean="0"/>
              <a:t>8</a:t>
            </a:fld>
            <a:endParaRPr lang="en-US" dirty="0"/>
          </a:p>
        </p:txBody>
      </p:sp>
    </p:spTree>
    <p:extLst>
      <p:ext uri="{BB962C8B-B14F-4D97-AF65-F5344CB8AC3E}">
        <p14:creationId xmlns:p14="http://schemas.microsoft.com/office/powerpoint/2010/main" val="3879015293"/>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Vapour Compression Refrigeration </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rgbClr val="FFFFFF"/>
                </a:solidFill>
                <a:latin typeface="+mj-lt"/>
              </a:rPr>
              <a:t> Vapour Absorption Refrigeration Cycle</a:t>
            </a:r>
          </a:p>
        </p:txBody>
      </p:sp>
      <p:sp>
        <p:nvSpPr>
          <p:cNvPr id="23" name="Rectangle 5"/>
          <p:cNvSpPr>
            <a:spLocks noChangeArrowheads="1"/>
          </p:cNvSpPr>
          <p:nvPr/>
        </p:nvSpPr>
        <p:spPr bwMode="gray">
          <a:xfrm>
            <a:off x="325438" y="1794462"/>
            <a:ext cx="8515350"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Clr>
                <a:srgbClr val="4472C4"/>
              </a:buClr>
              <a:buSzPct val="104000"/>
            </a:pPr>
            <a:r>
              <a:rPr lang="en-US" dirty="0">
                <a:latin typeface="+mn-lt"/>
              </a:rPr>
              <a:t>Vapour Absorption Refrigeration - The vapor absorption refrigeration system comprises of all the processes in the vapor compression refrigeration system like compression, condensation, expansion and evaporation. </a:t>
            </a:r>
          </a:p>
          <a:p>
            <a:pPr algn="just">
              <a:buClr>
                <a:srgbClr val="4472C4"/>
              </a:buClr>
              <a:buSzPct val="104000"/>
            </a:pPr>
            <a:r>
              <a:rPr lang="en-US" dirty="0">
                <a:latin typeface="+mn-lt"/>
              </a:rPr>
              <a:t>In vapor absorption system, the refrigerant used is ammonia, water or lithium bromide. The refrigerant gets condensed in the condenser and evaporated in the evaporator. </a:t>
            </a:r>
          </a:p>
          <a:p>
            <a:pPr algn="just">
              <a:buClr>
                <a:srgbClr val="4472C4"/>
              </a:buClr>
              <a:buSzPct val="104000"/>
            </a:pPr>
            <a:r>
              <a:rPr lang="en-US" dirty="0">
                <a:latin typeface="+mn-lt"/>
              </a:rPr>
              <a:t>The refrigerant produces cooling effect in the evaporator and releases the heat to the atmosphere via the condenser.</a:t>
            </a:r>
          </a:p>
        </p:txBody>
      </p:sp>
      <p:sp>
        <p:nvSpPr>
          <p:cNvPr id="2" name="Slide Number Placeholder 1">
            <a:extLst>
              <a:ext uri="{FF2B5EF4-FFF2-40B4-BE49-F238E27FC236}">
                <a16:creationId xmlns:a16="http://schemas.microsoft.com/office/drawing/2014/main" id="{B720222A-EB1E-6114-42B4-13248B830A57}"/>
              </a:ext>
            </a:extLst>
          </p:cNvPr>
          <p:cNvSpPr>
            <a:spLocks noGrp="1"/>
          </p:cNvSpPr>
          <p:nvPr>
            <p:ph type="sldNum" sz="quarter" idx="12"/>
          </p:nvPr>
        </p:nvSpPr>
        <p:spPr/>
        <p:txBody>
          <a:bodyPr/>
          <a:lstStyle/>
          <a:p>
            <a:fld id="{48F63A3B-78C7-47BE-AE5E-E10140E04643}" type="slidenum">
              <a:rPr lang="en-US" smtClean="0"/>
              <a:t>9</a:t>
            </a:fld>
            <a:endParaRPr lang="en-US" dirty="0"/>
          </a:p>
        </p:txBody>
      </p:sp>
    </p:spTree>
    <p:extLst>
      <p:ext uri="{BB962C8B-B14F-4D97-AF65-F5344CB8AC3E}">
        <p14:creationId xmlns:p14="http://schemas.microsoft.com/office/powerpoint/2010/main" val="3879015293"/>
      </p:ext>
    </p:extLst>
  </p:cSld>
  <p:clrMapOvr>
    <a:masterClrMapping/>
  </p:clrMapOvr>
  <p:transition/>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CB1185A5A6DA634F89857E7C01440748" ma:contentTypeVersion="1" ma:contentTypeDescription="Upload an image." ma:contentTypeScope="" ma:versionID="89928a2722378c5a305ce3eb8532539f">
  <xsd:schema xmlns:xsd="http://www.w3.org/2001/XMLSchema" xmlns:xs="http://www.w3.org/2001/XMLSchema" xmlns:p="http://schemas.microsoft.com/office/2006/metadata/properties" xmlns:ns1="http://schemas.microsoft.com/sharepoint/v3" xmlns:ns2="B6023AA3-3CEE-413F-91F8-322A2644F388" xmlns:ns3="http://schemas.microsoft.com/sharepoint/v3/fields" xmlns:ns4="0f0eb950-47b7-49a7-b2b9-b0c411c9c3b8" targetNamespace="http://schemas.microsoft.com/office/2006/metadata/properties" ma:root="true" ma:fieldsID="415cc3288ccbe700ad9137c8513b77d6" ns1:_="" ns2:_="" ns3:_="" ns4:_="">
    <xsd:import namespace="http://schemas.microsoft.com/sharepoint/v3"/>
    <xsd:import namespace="B6023AA3-3CEE-413F-91F8-322A2644F388"/>
    <xsd:import namespace="http://schemas.microsoft.com/sharepoint/v3/fields"/>
    <xsd:import namespace="0f0eb950-47b7-49a7-b2b9-b0c411c9c3b8"/>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_dlc_DocId" minOccurs="0"/>
                <xsd:element ref="ns4:_dlc_DocIdUrl" minOccurs="0"/>
                <xsd:element ref="ns4:_dlc_DocIdPersistId"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element name="PublishingStartDate" ma:index="30" nillable="true" ma:displayName="Scheduling Start Date" ma:description="" ma:hidden="true" ma:internalName="PublishingStartDate">
      <xsd:simpleType>
        <xsd:restriction base="dms:Unknown"/>
      </xsd:simpleType>
    </xsd:element>
    <xsd:element name="PublishingExpirationDate" ma:index="31"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6023AA3-3CEE-413F-91F8-322A2644F388"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f0eb950-47b7-49a7-b2b9-b0c411c9c3b8" elementFormDefault="qualified">
    <xsd:import namespace="http://schemas.microsoft.com/office/2006/documentManagement/types"/>
    <xsd:import namespace="http://schemas.microsoft.com/office/infopath/2007/PartnerControls"/>
    <xsd:element name="_dlc_DocId" ma:index="27" nillable="true" ma:displayName="Document ID Value" ma:description="The value of the document ID assigned to this item." ma:internalName="_dlc_DocId" ma:readOnly="true">
      <xsd:simpleType>
        <xsd:restriction base="dms:Text"/>
      </xsd:simpleType>
    </xsd:element>
    <xsd:element name="_dlc_DocIdUrl" ma:index="28"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9"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ImageCreateDate xmlns="B6023AA3-3CEE-413F-91F8-322A2644F388" xsi:nil="true"/>
    <wic_System_Copyright xmlns="http://schemas.microsoft.com/sharepoint/v3/fields" xsi:nil="true"/>
    <_dlc_DocId xmlns="0f0eb950-47b7-49a7-b2b9-b0c411c9c3b8">VJPUPS4RKR3C-4-97</_dlc_DocId>
    <_dlc_DocIdUrl xmlns="0f0eb950-47b7-49a7-b2b9-b0c411c9c3b8">
      <Url>http://thenest-aoa-in.nestle.com/_layouts/DocIdRedir.aspx?ID=VJPUPS4RKR3C-4-97</Url>
      <Description>VJPUPS4RKR3C-4-97</Description>
    </_dlc_DocIdUrl>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7C728180-122B-4C3C-A2BE-33F0F38364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6023AA3-3CEE-413F-91F8-322A2644F388"/>
    <ds:schemaRef ds:uri="http://schemas.microsoft.com/sharepoint/v3/fields"/>
    <ds:schemaRef ds:uri="0f0eb950-47b7-49a7-b2b9-b0c411c9c3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84455A5-5B1F-42D7-89F4-4C018F6FE882}">
  <ds:schemaRefs>
    <ds:schemaRef ds:uri="http://schemas.microsoft.com/sharepoint/v3/contenttype/forms"/>
  </ds:schemaRefs>
</ds:datastoreItem>
</file>

<file path=customXml/itemProps3.xml><?xml version="1.0" encoding="utf-8"?>
<ds:datastoreItem xmlns:ds="http://schemas.openxmlformats.org/officeDocument/2006/customXml" ds:itemID="{6F0180CB-08B1-436B-9799-0C76022FBD6C}">
  <ds:schemaRefs>
    <ds:schemaRef ds:uri="http://schemas.microsoft.com/sharepoint/v3/fields"/>
    <ds:schemaRef ds:uri="http://purl.org/dc/dcmitype/"/>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www.w3.org/XML/1998/namespace"/>
    <ds:schemaRef ds:uri="http://purl.org/dc/elements/1.1/"/>
    <ds:schemaRef ds:uri="0f0eb950-47b7-49a7-b2b9-b0c411c9c3b8"/>
    <ds:schemaRef ds:uri="B6023AA3-3CEE-413F-91F8-322A2644F388"/>
    <ds:schemaRef ds:uri="http://schemas.microsoft.com/sharepoint/v3"/>
    <ds:schemaRef ds:uri="http://schemas.microsoft.com/office/2006/metadata/properties"/>
  </ds:schemaRefs>
</ds:datastoreItem>
</file>

<file path=customXml/itemProps4.xml><?xml version="1.0" encoding="utf-8"?>
<ds:datastoreItem xmlns:ds="http://schemas.openxmlformats.org/officeDocument/2006/customXml" ds:itemID="{576FB07F-DD47-4C62-89FB-E79CBDA66930}">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ES-501_BG-001</Template>
  <TotalTime>10438</TotalTime>
  <Words>1020</Words>
  <Application>Microsoft Office PowerPoint</Application>
  <PresentationFormat>On-screen Show (4:3)</PresentationFormat>
  <Paragraphs>138</Paragraphs>
  <Slides>16</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1_Office Theme</vt:lpstr>
      <vt:lpstr>Refrigeration &amp; It’s Scope In Industry</vt:lpstr>
      <vt:lpstr>PowerPoint Presentation</vt:lpstr>
      <vt:lpstr>Introduction</vt:lpstr>
      <vt:lpstr>Types of Refrigeration System </vt:lpstr>
      <vt:lpstr>Vapour Compression Refrigeration </vt:lpstr>
      <vt:lpstr>Vapour Compression Refrigeration </vt:lpstr>
      <vt:lpstr>Vapour Compression Refrigeration </vt:lpstr>
      <vt:lpstr>Vapour Compression Refrigeration </vt:lpstr>
      <vt:lpstr>Vapour Compression Refrigeration </vt:lpstr>
      <vt:lpstr>Vapour Absorption Refrigeration Cycle </vt:lpstr>
      <vt:lpstr>Vapour Absorption Refrigeration Cycle </vt:lpstr>
      <vt:lpstr>Vapour Absorption Refrigeration </vt:lpstr>
      <vt:lpstr>Vapour Absorption Refrigeration </vt:lpstr>
      <vt:lpstr>Vapour Absorption Refrigeration </vt:lpstr>
      <vt:lpstr>Applications Of Refrigeration System</vt:lpstr>
      <vt:lpstr> Refrigeration Future Scope In Industry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collin</dc:creator>
  <cp:lastModifiedBy>abhinav pandey</cp:lastModifiedBy>
  <cp:revision>930</cp:revision>
  <cp:lastPrinted>2014-11-21T06:58:07Z</cp:lastPrinted>
  <dcterms:created xsi:type="dcterms:W3CDTF">2014-04-07T11:41:40Z</dcterms:created>
  <dcterms:modified xsi:type="dcterms:W3CDTF">2025-04-15T12:57:13Z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0x0101009148F5A04DDD49CBA7127AADA5FB792B00AADE34325A8B49CDA8BB4DB53328F21400CB1185A5A6DA634F89857E7C01440748</vt:lpwstr>
  </property>
  <property fmtid="{D5CDD505-2E9C-101B-9397-08002B2CF9AE}" pid="3" name="_dlc_DocIdItemGuid">
    <vt:lpwstr>69089008-09ec-4558-8149-065431535be3</vt:lpwstr>
  </property>
</Properties>
</file>