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5"/>
  </p:sldMasterIdLst>
  <p:notesMasterIdLst>
    <p:notesMasterId r:id="rId36"/>
  </p:notesMasterIdLst>
  <p:sldIdLst>
    <p:sldId id="297" r:id="rId6"/>
    <p:sldId id="339" r:id="rId7"/>
    <p:sldId id="334" r:id="rId8"/>
    <p:sldId id="309" r:id="rId9"/>
    <p:sldId id="310" r:id="rId10"/>
    <p:sldId id="311" r:id="rId11"/>
    <p:sldId id="312" r:id="rId12"/>
    <p:sldId id="313" r:id="rId13"/>
    <p:sldId id="314" r:id="rId14"/>
    <p:sldId id="335" r:id="rId15"/>
    <p:sldId id="29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99CC"/>
    <a:srgbClr val="FFFFCC"/>
    <a:srgbClr val="FFCC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93" d="100"/>
          <a:sy n="93" d="100"/>
        </p:scale>
        <p:origin x="156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4/15/2025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dirty="0"/>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3</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12</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12</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13</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14</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14</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15</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15</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16</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16</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17</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17</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18</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18</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19</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19</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20</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20</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21</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21</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4</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4</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22</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22</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23</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23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24</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24</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25</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25</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26</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26</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27</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27</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28</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28</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29</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29</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30</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30</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5</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5</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6</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6</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7</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7</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8</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8</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9</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9</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10</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10</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11</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11</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7517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1820E-78B6-3383-2CF2-5221DF80E5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2A2871D8-87CB-D392-9FEE-781F960BFCF0}"/>
              </a:ext>
            </a:extLst>
          </p:cNvPr>
          <p:cNvSpPr>
            <a:spLocks noGrp="1"/>
          </p:cNvSpPr>
          <p:nvPr>
            <p:ph type="subTitle" idx="1"/>
          </p:nvPr>
        </p:nvSpPr>
        <p:spPr>
          <a:xfrm>
            <a:off x="1143000" y="3602038"/>
            <a:ext cx="6858000" cy="1655762"/>
          </a:xfrm>
        </p:spPr>
        <p:txBody>
          <a:bodyPr/>
          <a:lstStyle>
            <a:lvl1pPr marL="0" indent="0" algn="ctr">
              <a:buNone/>
              <a:defRPr sz="1800"/>
            </a:lvl1pPr>
            <a:lvl2pPr marL="342886" indent="0" algn="ctr">
              <a:buNone/>
              <a:defRPr sz="1500"/>
            </a:lvl2pPr>
            <a:lvl3pPr marL="685772" indent="0" algn="ctr">
              <a:buNone/>
              <a:defRPr sz="1350"/>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199" indent="0" algn="ctr">
              <a:buNone/>
              <a:defRPr sz="1200"/>
            </a:lvl8pPr>
            <a:lvl9pPr marL="2743085"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EF2C1DF-DF52-523B-73B4-489FB3C28BED}"/>
              </a:ext>
            </a:extLst>
          </p:cNvPr>
          <p:cNvSpPr>
            <a:spLocks noGrp="1"/>
          </p:cNvSpPr>
          <p:nvPr>
            <p:ph type="dt" sz="half" idx="10"/>
          </p:nvPr>
        </p:nvSpPr>
        <p:spPr/>
        <p:txBody>
          <a:bodyPr/>
          <a:lstStyle/>
          <a:p>
            <a:fld id="{E47444FC-811D-433F-BA69-1BB03E3EC0F7}" type="datetime1">
              <a:rPr lang="en-US" smtClean="0"/>
              <a:t>4/15/2025</a:t>
            </a:fld>
            <a:endParaRPr lang="en-US" dirty="0"/>
          </a:p>
        </p:txBody>
      </p:sp>
      <p:sp>
        <p:nvSpPr>
          <p:cNvPr id="5" name="Footer Placeholder 4">
            <a:extLst>
              <a:ext uri="{FF2B5EF4-FFF2-40B4-BE49-F238E27FC236}">
                <a16:creationId xmlns:a16="http://schemas.microsoft.com/office/drawing/2014/main" id="{D5304E5B-8DC7-19AF-E9BC-977203FC0B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F3A1B-B493-3EDB-62E8-5028B1688DDD}"/>
              </a:ext>
            </a:extLst>
          </p:cNvPr>
          <p:cNvSpPr>
            <a:spLocks noGrp="1"/>
          </p:cNvSpPr>
          <p:nvPr>
            <p:ph type="sldNum" sz="quarter" idx="12"/>
          </p:nvPr>
        </p:nvSpPr>
        <p:spPr>
          <a:xfrm>
            <a:off x="8805496" y="6225224"/>
            <a:ext cx="338504"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7129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93EB-FE0B-C71D-359D-020202AB6CB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3D51CF5-BDA8-F06B-DDED-78D2B79CAD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7AD122-3F5A-8EF6-CD4A-4010B0E82A19}"/>
              </a:ext>
            </a:extLst>
          </p:cNvPr>
          <p:cNvSpPr>
            <a:spLocks noGrp="1"/>
          </p:cNvSpPr>
          <p:nvPr>
            <p:ph type="dt" sz="half" idx="10"/>
          </p:nvPr>
        </p:nvSpPr>
        <p:spPr/>
        <p:txBody>
          <a:bodyPr/>
          <a:lstStyle/>
          <a:p>
            <a:fld id="{C0780EAA-BD33-4185-A7DA-517C49130A4C}" type="datetime1">
              <a:rPr lang="en-US" smtClean="0"/>
              <a:t>4/15/2025</a:t>
            </a:fld>
            <a:endParaRPr lang="en-US" dirty="0"/>
          </a:p>
        </p:txBody>
      </p:sp>
      <p:sp>
        <p:nvSpPr>
          <p:cNvPr id="5" name="Footer Placeholder 4">
            <a:extLst>
              <a:ext uri="{FF2B5EF4-FFF2-40B4-BE49-F238E27FC236}">
                <a16:creationId xmlns:a16="http://schemas.microsoft.com/office/drawing/2014/main" id="{8B27F7B4-B3D8-9D96-5609-747CDA8309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601F86-8172-E22B-BAC4-89B6A476B51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868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012D9B-2519-2370-9618-5A78F146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F5FA782-8FAC-9BF4-3851-96B499B509B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C905723-94EA-4607-CD56-8E156697B902}"/>
              </a:ext>
            </a:extLst>
          </p:cNvPr>
          <p:cNvSpPr>
            <a:spLocks noGrp="1"/>
          </p:cNvSpPr>
          <p:nvPr>
            <p:ph type="dt" sz="half" idx="10"/>
          </p:nvPr>
        </p:nvSpPr>
        <p:spPr/>
        <p:txBody>
          <a:bodyPr/>
          <a:lstStyle/>
          <a:p>
            <a:fld id="{C26C9E2E-E5E4-4125-AC7F-5A49FF945BBF}" type="datetime1">
              <a:rPr lang="en-US" smtClean="0"/>
              <a:t>4/15/2025</a:t>
            </a:fld>
            <a:endParaRPr lang="en-US" dirty="0"/>
          </a:p>
        </p:txBody>
      </p:sp>
      <p:sp>
        <p:nvSpPr>
          <p:cNvPr id="5" name="Footer Placeholder 4">
            <a:extLst>
              <a:ext uri="{FF2B5EF4-FFF2-40B4-BE49-F238E27FC236}">
                <a16:creationId xmlns:a16="http://schemas.microsoft.com/office/drawing/2014/main" id="{614EC165-2CB5-44B8-D4EA-C35F2D07CA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83AE40-C3D4-80C5-F262-98A62D94EC6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9125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3E2561-6632-0763-5EF6-4DF53D7A0A7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9A38F9B-93A4-3734-32DF-8E5A84C025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Date Placeholder 1">
            <a:extLst>
              <a:ext uri="{FF2B5EF4-FFF2-40B4-BE49-F238E27FC236}">
                <a16:creationId xmlns:a16="http://schemas.microsoft.com/office/drawing/2014/main" id="{1CE78EF3-DF40-3358-3F3F-0FDB3FF25E3E}"/>
              </a:ext>
            </a:extLst>
          </p:cNvPr>
          <p:cNvSpPr>
            <a:spLocks noGrp="1"/>
          </p:cNvSpPr>
          <p:nvPr>
            <p:ph type="dt" sz="half" idx="10"/>
          </p:nvPr>
        </p:nvSpPr>
        <p:spPr/>
        <p:txBody>
          <a:bodyPr/>
          <a:lstStyle/>
          <a:p>
            <a:fld id="{F21F99E8-50BA-4B55-B78B-565C5601C17C}" type="datetime1">
              <a:rPr lang="en-US" smtClean="0"/>
              <a:t>4/15/2025</a:t>
            </a:fld>
            <a:endParaRPr lang="en-US" dirty="0"/>
          </a:p>
        </p:txBody>
      </p:sp>
      <p:sp>
        <p:nvSpPr>
          <p:cNvPr id="5" name="Footer Placeholder 4">
            <a:extLst>
              <a:ext uri="{FF2B5EF4-FFF2-40B4-BE49-F238E27FC236}">
                <a16:creationId xmlns:a16="http://schemas.microsoft.com/office/drawing/2014/main" id="{6CB56E7D-3C86-7A80-EC89-32E3B17DCC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DB720D-4684-C478-B752-9D67339868EC}"/>
              </a:ext>
            </a:extLst>
          </p:cNvPr>
          <p:cNvSpPr>
            <a:spLocks noGrp="1"/>
          </p:cNvSpPr>
          <p:nvPr>
            <p:ph type="sldNum" sz="quarter" idx="12"/>
          </p:nvPr>
        </p:nvSpPr>
        <p:spPr/>
        <p:txBody>
          <a:bodyPr/>
          <a:lstStyle/>
          <a:p>
            <a:fld id="{48F63A3B-78C7-47BE-AE5E-E10140E04643}" type="slidenum">
              <a:rPr lang="en-US" smtClean="0"/>
              <a:t>‹#›</a:t>
            </a:fld>
            <a:endParaRPr lang="en-US" dirty="0"/>
          </a:p>
        </p:txBody>
      </p:sp>
      <p:sp>
        <p:nvSpPr>
          <p:cNvPr id="7" name="Title 6">
            <a:extLst>
              <a:ext uri="{FF2B5EF4-FFF2-40B4-BE49-F238E27FC236}">
                <a16:creationId xmlns:a16="http://schemas.microsoft.com/office/drawing/2014/main" id="{86DC1684-6803-8898-51BD-261664D8D87B}"/>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961653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B12A-901C-2892-A93F-2E4D4EFD7A7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B3DE06C-35E9-7ADD-BAAD-09CE8DE82A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49C03EB-43A3-E600-0BF2-701BF6FDAC1D}"/>
              </a:ext>
            </a:extLst>
          </p:cNvPr>
          <p:cNvSpPr>
            <a:spLocks noGrp="1"/>
          </p:cNvSpPr>
          <p:nvPr>
            <p:ph type="dt" sz="half" idx="10"/>
          </p:nvPr>
        </p:nvSpPr>
        <p:spPr/>
        <p:txBody>
          <a:bodyPr/>
          <a:lstStyle/>
          <a:p>
            <a:fld id="{96169893-A4E6-4078-9C5A-46A8E7879707}" type="datetime1">
              <a:rPr lang="en-US" smtClean="0"/>
              <a:t>4/15/2025</a:t>
            </a:fld>
            <a:endParaRPr lang="en-US" dirty="0"/>
          </a:p>
        </p:txBody>
      </p:sp>
      <p:sp>
        <p:nvSpPr>
          <p:cNvPr id="5" name="Footer Placeholder 4">
            <a:extLst>
              <a:ext uri="{FF2B5EF4-FFF2-40B4-BE49-F238E27FC236}">
                <a16:creationId xmlns:a16="http://schemas.microsoft.com/office/drawing/2014/main" id="{05ED00BC-0290-17B2-774D-42CE2DE6AE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953932-7BE6-2B6D-55B4-9F9BA2629E72}"/>
              </a:ext>
            </a:extLst>
          </p:cNvPr>
          <p:cNvSpPr>
            <a:spLocks noGrp="1"/>
          </p:cNvSpPr>
          <p:nvPr>
            <p:ph type="sldNum" sz="quarter" idx="12"/>
          </p:nvPr>
        </p:nvSpPr>
        <p:spPr/>
        <p:txBody>
          <a:bodyPr/>
          <a:lstStyle/>
          <a:p>
            <a:fld id="{F633090A-E985-4837-A97A-059404DB2C46}" type="slidenum">
              <a:rPr lang="en-US" smtClean="0"/>
              <a:t>‹#›</a:t>
            </a:fld>
            <a:endParaRPr lang="en-US" dirty="0"/>
          </a:p>
        </p:txBody>
      </p:sp>
    </p:spTree>
    <p:extLst>
      <p:ext uri="{BB962C8B-B14F-4D97-AF65-F5344CB8AC3E}">
        <p14:creationId xmlns:p14="http://schemas.microsoft.com/office/powerpoint/2010/main" val="395087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C1E4-0A85-251F-06DA-1B175450D2C8}"/>
              </a:ext>
            </a:extLst>
          </p:cNvPr>
          <p:cNvSpPr>
            <a:spLocks noGrp="1"/>
          </p:cNvSpPr>
          <p:nvPr>
            <p:ph type="title"/>
          </p:nvPr>
        </p:nvSpPr>
        <p:spPr>
          <a:xfrm>
            <a:off x="623888" y="1709738"/>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3B9C2B3-6ADB-DAB6-0AFC-C0E9A4569A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886" indent="0">
              <a:buNone/>
              <a:defRPr sz="1500">
                <a:solidFill>
                  <a:schemeClr val="tx1">
                    <a:tint val="75000"/>
                  </a:schemeClr>
                </a:solidFill>
              </a:defRPr>
            </a:lvl2pPr>
            <a:lvl3pPr marL="685772" indent="0">
              <a:buNone/>
              <a:defRPr sz="1350">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199"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026D38-BA60-461A-9FBA-84FA8D136A0C}"/>
              </a:ext>
            </a:extLst>
          </p:cNvPr>
          <p:cNvSpPr>
            <a:spLocks noGrp="1"/>
          </p:cNvSpPr>
          <p:nvPr>
            <p:ph type="dt" sz="half" idx="10"/>
          </p:nvPr>
        </p:nvSpPr>
        <p:spPr/>
        <p:txBody>
          <a:bodyPr/>
          <a:lstStyle/>
          <a:p>
            <a:fld id="{4F289AED-FBB2-4EE2-B5B3-566BA2A4DA98}" type="datetime1">
              <a:rPr lang="en-US" smtClean="0"/>
              <a:t>4/15/2025</a:t>
            </a:fld>
            <a:endParaRPr lang="en-US" dirty="0"/>
          </a:p>
        </p:txBody>
      </p:sp>
      <p:sp>
        <p:nvSpPr>
          <p:cNvPr id="5" name="Footer Placeholder 4">
            <a:extLst>
              <a:ext uri="{FF2B5EF4-FFF2-40B4-BE49-F238E27FC236}">
                <a16:creationId xmlns:a16="http://schemas.microsoft.com/office/drawing/2014/main" id="{5265B0B0-A4D4-F1EA-53B3-654C514D25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97797C-283E-D5AC-FCEE-A85DECCC613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1854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FC91-7F4B-97D4-6386-E9C78DD90B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24CA9DA-FBDD-4A7F-0324-567F307B0BE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125FBEE-C1B9-8970-9527-53E5654419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53BDE79-987C-BB10-65B5-A215C8939D41}"/>
              </a:ext>
            </a:extLst>
          </p:cNvPr>
          <p:cNvSpPr>
            <a:spLocks noGrp="1"/>
          </p:cNvSpPr>
          <p:nvPr>
            <p:ph type="dt" sz="half" idx="10"/>
          </p:nvPr>
        </p:nvSpPr>
        <p:spPr/>
        <p:txBody>
          <a:bodyPr/>
          <a:lstStyle/>
          <a:p>
            <a:fld id="{FB3D034A-0E65-4D99-9124-09AFF47F05EB}" type="datetime1">
              <a:rPr lang="en-US" smtClean="0"/>
              <a:t>4/15/2025</a:t>
            </a:fld>
            <a:endParaRPr lang="en-US" dirty="0"/>
          </a:p>
        </p:txBody>
      </p:sp>
      <p:sp>
        <p:nvSpPr>
          <p:cNvPr id="6" name="Footer Placeholder 5">
            <a:extLst>
              <a:ext uri="{FF2B5EF4-FFF2-40B4-BE49-F238E27FC236}">
                <a16:creationId xmlns:a16="http://schemas.microsoft.com/office/drawing/2014/main" id="{6E12360F-7C31-C1B7-41AA-D20577C71F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09AD67-0F17-142F-5DD6-D3D87DE3A7D3}"/>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13232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8F4D-38F9-48D6-7A32-D93A9E579379}"/>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222D81E-0F85-E305-FC65-3ACB88514582}"/>
              </a:ext>
            </a:extLst>
          </p:cNvPr>
          <p:cNvSpPr>
            <a:spLocks noGrp="1"/>
          </p:cNvSpPr>
          <p:nvPr>
            <p:ph type="body" idx="1"/>
          </p:nvPr>
        </p:nvSpPr>
        <p:spPr>
          <a:xfrm>
            <a:off x="629842" y="1681164"/>
            <a:ext cx="3868341" cy="823912"/>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228691-7062-5603-3B52-59EDC9EFECAA}"/>
              </a:ext>
            </a:extLst>
          </p:cNvPr>
          <p:cNvSpPr>
            <a:spLocks noGrp="1"/>
          </p:cNvSpPr>
          <p:nvPr>
            <p:ph sz="half" idx="2"/>
          </p:nvPr>
        </p:nvSpPr>
        <p:spPr>
          <a:xfrm>
            <a:off x="629842" y="2505076"/>
            <a:ext cx="386834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CC8348A-8B7D-0DA0-7890-15E9BD589E2A}"/>
              </a:ext>
            </a:extLst>
          </p:cNvPr>
          <p:cNvSpPr>
            <a:spLocks noGrp="1"/>
          </p:cNvSpPr>
          <p:nvPr>
            <p:ph type="body" sz="quarter" idx="3"/>
          </p:nvPr>
        </p:nvSpPr>
        <p:spPr>
          <a:xfrm>
            <a:off x="4629150" y="1681164"/>
            <a:ext cx="3887391" cy="823912"/>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38EE2A0-EB6C-59E3-6937-FD8C453F7FDD}"/>
              </a:ext>
            </a:extLst>
          </p:cNvPr>
          <p:cNvSpPr>
            <a:spLocks noGrp="1"/>
          </p:cNvSpPr>
          <p:nvPr>
            <p:ph sz="quarter" idx="4"/>
          </p:nvPr>
        </p:nvSpPr>
        <p:spPr>
          <a:xfrm>
            <a:off x="4629150" y="2505076"/>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060D67F-F00D-1EFD-AA0F-083FF9217E60}"/>
              </a:ext>
            </a:extLst>
          </p:cNvPr>
          <p:cNvSpPr>
            <a:spLocks noGrp="1"/>
          </p:cNvSpPr>
          <p:nvPr>
            <p:ph type="dt" sz="half" idx="10"/>
          </p:nvPr>
        </p:nvSpPr>
        <p:spPr/>
        <p:txBody>
          <a:bodyPr/>
          <a:lstStyle/>
          <a:p>
            <a:fld id="{0C014C60-E554-421A-A222-75F6D2B7EC20}" type="datetime1">
              <a:rPr lang="en-US" smtClean="0"/>
              <a:t>4/15/2025</a:t>
            </a:fld>
            <a:endParaRPr lang="en-US" dirty="0"/>
          </a:p>
        </p:txBody>
      </p:sp>
      <p:sp>
        <p:nvSpPr>
          <p:cNvPr id="8" name="Footer Placeholder 7">
            <a:extLst>
              <a:ext uri="{FF2B5EF4-FFF2-40B4-BE49-F238E27FC236}">
                <a16:creationId xmlns:a16="http://schemas.microsoft.com/office/drawing/2014/main" id="{6A5FBCD6-7A10-7155-294A-664C9761A0C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73C319-53F9-6482-686B-AA37651D5A5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595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8E74-A7B4-63C6-910F-0EB7C167D89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7EE7FF2-8167-C0E0-2E3C-BCF2153023E4}"/>
              </a:ext>
            </a:extLst>
          </p:cNvPr>
          <p:cNvSpPr>
            <a:spLocks noGrp="1"/>
          </p:cNvSpPr>
          <p:nvPr>
            <p:ph type="dt" sz="half" idx="10"/>
          </p:nvPr>
        </p:nvSpPr>
        <p:spPr/>
        <p:txBody>
          <a:bodyPr/>
          <a:lstStyle/>
          <a:p>
            <a:fld id="{9F1C4E6C-6DA1-4189-898C-4CA643545F2A}" type="datetime1">
              <a:rPr lang="en-US" smtClean="0"/>
              <a:t>4/15/2025</a:t>
            </a:fld>
            <a:endParaRPr lang="en-US" dirty="0"/>
          </a:p>
        </p:txBody>
      </p:sp>
      <p:sp>
        <p:nvSpPr>
          <p:cNvPr id="4" name="Footer Placeholder 3">
            <a:extLst>
              <a:ext uri="{FF2B5EF4-FFF2-40B4-BE49-F238E27FC236}">
                <a16:creationId xmlns:a16="http://schemas.microsoft.com/office/drawing/2014/main" id="{14487C8F-2D72-74F0-2A49-B5446A17BA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018303B-1F2C-EE01-CA8A-CE8AD3499B2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1531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4E3D2-3FC9-45CA-5405-3756935E6253}"/>
              </a:ext>
            </a:extLst>
          </p:cNvPr>
          <p:cNvSpPr>
            <a:spLocks noGrp="1"/>
          </p:cNvSpPr>
          <p:nvPr>
            <p:ph type="dt" sz="half" idx="10"/>
          </p:nvPr>
        </p:nvSpPr>
        <p:spPr/>
        <p:txBody>
          <a:bodyPr/>
          <a:lstStyle/>
          <a:p>
            <a:fld id="{5CFB1D63-08B2-42D8-9A73-29E710FD9C52}" type="datetime1">
              <a:rPr lang="en-US" smtClean="0"/>
              <a:t>4/15/2025</a:t>
            </a:fld>
            <a:endParaRPr lang="en-US" dirty="0"/>
          </a:p>
        </p:txBody>
      </p:sp>
      <p:sp>
        <p:nvSpPr>
          <p:cNvPr id="3" name="Footer Placeholder 2">
            <a:extLst>
              <a:ext uri="{FF2B5EF4-FFF2-40B4-BE49-F238E27FC236}">
                <a16:creationId xmlns:a16="http://schemas.microsoft.com/office/drawing/2014/main" id="{421D6315-3FC6-B82C-3B52-3C48BB7EB7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C9BA60F-675A-20B3-2B6F-0A43122B5885}"/>
              </a:ext>
            </a:extLst>
          </p:cNvPr>
          <p:cNvSpPr>
            <a:spLocks noGrp="1"/>
          </p:cNvSpPr>
          <p:nvPr>
            <p:ph type="sldNum" sz="quarter" idx="12"/>
          </p:nvPr>
        </p:nvSpPr>
        <p:spPr/>
        <p:txBody>
          <a:bodyPr/>
          <a:lstStyle/>
          <a:p>
            <a:fld id="{F633090A-E985-4837-A97A-059404DB2C46}" type="slidenum">
              <a:rPr lang="en-US" smtClean="0"/>
              <a:t>‹#›</a:t>
            </a:fld>
            <a:endParaRPr lang="en-US" dirty="0"/>
          </a:p>
        </p:txBody>
      </p:sp>
    </p:spTree>
    <p:extLst>
      <p:ext uri="{BB962C8B-B14F-4D97-AF65-F5344CB8AC3E}">
        <p14:creationId xmlns:p14="http://schemas.microsoft.com/office/powerpoint/2010/main" val="75263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2E61-A3EF-9E42-0B1F-FEEB39FC8A47}"/>
              </a:ext>
            </a:extLst>
          </p:cNvPr>
          <p:cNvSpPr>
            <a:spLocks noGrp="1"/>
          </p:cNvSpPr>
          <p:nvPr>
            <p:ph type="title"/>
          </p:nvPr>
        </p:nvSpPr>
        <p:spPr>
          <a:xfrm>
            <a:off x="629842" y="457200"/>
            <a:ext cx="2949177"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226DAE6-A658-B199-5AF3-0752845629D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BAA3195-9281-E99A-EBB0-798D3CCE348E}"/>
              </a:ext>
            </a:extLst>
          </p:cNvPr>
          <p:cNvSpPr>
            <a:spLocks noGrp="1"/>
          </p:cNvSpPr>
          <p:nvPr>
            <p:ph type="body" sz="half" idx="2"/>
          </p:nvPr>
        </p:nvSpPr>
        <p:spPr>
          <a:xfrm>
            <a:off x="629842" y="2057400"/>
            <a:ext cx="2949177" cy="3811588"/>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148ABA-53B3-DCBD-4767-D8ADAC88C849}"/>
              </a:ext>
            </a:extLst>
          </p:cNvPr>
          <p:cNvSpPr>
            <a:spLocks noGrp="1"/>
          </p:cNvSpPr>
          <p:nvPr>
            <p:ph type="dt" sz="half" idx="10"/>
          </p:nvPr>
        </p:nvSpPr>
        <p:spPr/>
        <p:txBody>
          <a:bodyPr/>
          <a:lstStyle/>
          <a:p>
            <a:fld id="{14793F66-019B-42D2-B27C-57BBB1B57DA5}" type="datetime1">
              <a:rPr lang="en-US" smtClean="0"/>
              <a:t>4/15/2025</a:t>
            </a:fld>
            <a:endParaRPr lang="en-US" dirty="0"/>
          </a:p>
        </p:txBody>
      </p:sp>
      <p:sp>
        <p:nvSpPr>
          <p:cNvPr id="6" name="Footer Placeholder 5">
            <a:extLst>
              <a:ext uri="{FF2B5EF4-FFF2-40B4-BE49-F238E27FC236}">
                <a16:creationId xmlns:a16="http://schemas.microsoft.com/office/drawing/2014/main" id="{0F5DA508-8A5D-A6B9-3D5A-C4E7D90962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7382A1-DB76-57DB-1065-889E085177B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6277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B7A7-7422-58BE-BBA5-188FAC2D54B5}"/>
              </a:ext>
            </a:extLst>
          </p:cNvPr>
          <p:cNvSpPr>
            <a:spLocks noGrp="1"/>
          </p:cNvSpPr>
          <p:nvPr>
            <p:ph type="title"/>
          </p:nvPr>
        </p:nvSpPr>
        <p:spPr>
          <a:xfrm>
            <a:off x="629842" y="457200"/>
            <a:ext cx="2949177"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7B95EEB-20B8-D72B-50B2-C9D4F44E2A2E}"/>
              </a:ext>
            </a:extLst>
          </p:cNvPr>
          <p:cNvSpPr>
            <a:spLocks noGrp="1"/>
          </p:cNvSpPr>
          <p:nvPr>
            <p:ph type="pic" idx="1"/>
          </p:nvPr>
        </p:nvSpPr>
        <p:spPr>
          <a:xfrm>
            <a:off x="3887391" y="987426"/>
            <a:ext cx="4629150" cy="4873625"/>
          </a:xfrm>
        </p:spPr>
        <p:txBody>
          <a:bodyPr/>
          <a:lstStyle>
            <a:lvl1pPr marL="0" indent="0">
              <a:buNone/>
              <a:defRPr sz="2400"/>
            </a:lvl1pPr>
            <a:lvl2pPr marL="342886" indent="0">
              <a:buNone/>
              <a:defRPr sz="2100"/>
            </a:lvl2pPr>
            <a:lvl3pPr marL="685772" indent="0">
              <a:buNone/>
              <a:defRPr sz="1800"/>
            </a:lvl3pPr>
            <a:lvl4pPr marL="1028657" indent="0">
              <a:buNone/>
              <a:defRPr sz="1500"/>
            </a:lvl4pPr>
            <a:lvl5pPr marL="1371543" indent="0">
              <a:buNone/>
              <a:defRPr sz="1500"/>
            </a:lvl5pPr>
            <a:lvl6pPr marL="1714428" indent="0">
              <a:buNone/>
              <a:defRPr sz="1500"/>
            </a:lvl6pPr>
            <a:lvl7pPr marL="2057314" indent="0">
              <a:buNone/>
              <a:defRPr sz="1500"/>
            </a:lvl7pPr>
            <a:lvl8pPr marL="2400199" indent="0">
              <a:buNone/>
              <a:defRPr sz="1500"/>
            </a:lvl8pPr>
            <a:lvl9pPr marL="2743085" indent="0">
              <a:buNone/>
              <a:defRPr sz="1500"/>
            </a:lvl9pPr>
          </a:lstStyle>
          <a:p>
            <a:endParaRPr lang="en-IN"/>
          </a:p>
        </p:txBody>
      </p:sp>
      <p:sp>
        <p:nvSpPr>
          <p:cNvPr id="4" name="Text Placeholder 3">
            <a:extLst>
              <a:ext uri="{FF2B5EF4-FFF2-40B4-BE49-F238E27FC236}">
                <a16:creationId xmlns:a16="http://schemas.microsoft.com/office/drawing/2014/main" id="{55A12144-859E-A31E-3325-FC6AABD73FD3}"/>
              </a:ext>
            </a:extLst>
          </p:cNvPr>
          <p:cNvSpPr>
            <a:spLocks noGrp="1"/>
          </p:cNvSpPr>
          <p:nvPr>
            <p:ph type="body" sz="half" idx="2"/>
          </p:nvPr>
        </p:nvSpPr>
        <p:spPr>
          <a:xfrm>
            <a:off x="629842" y="2057400"/>
            <a:ext cx="2949177" cy="3811588"/>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1FB938-8E4B-F29A-5825-82330C84F9AF}"/>
              </a:ext>
            </a:extLst>
          </p:cNvPr>
          <p:cNvSpPr>
            <a:spLocks noGrp="1"/>
          </p:cNvSpPr>
          <p:nvPr>
            <p:ph type="dt" sz="half" idx="10"/>
          </p:nvPr>
        </p:nvSpPr>
        <p:spPr/>
        <p:txBody>
          <a:bodyPr/>
          <a:lstStyle/>
          <a:p>
            <a:fld id="{7F6B8BF3-F30F-4458-9746-C5B6D5C7A693}" type="datetime1">
              <a:rPr lang="en-US" smtClean="0"/>
              <a:t>4/15/2025</a:t>
            </a:fld>
            <a:endParaRPr lang="en-US" dirty="0"/>
          </a:p>
        </p:txBody>
      </p:sp>
      <p:sp>
        <p:nvSpPr>
          <p:cNvPr id="6" name="Footer Placeholder 5">
            <a:extLst>
              <a:ext uri="{FF2B5EF4-FFF2-40B4-BE49-F238E27FC236}">
                <a16:creationId xmlns:a16="http://schemas.microsoft.com/office/drawing/2014/main" id="{A1B957EF-F853-C20E-5333-FF125287EC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723E03-EF2D-7F36-0BCD-8F1C0801F2F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8685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about:blan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F8EBBF6-E734-C19D-48AE-D7437B22DB88}"/>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27588" b="28007"/>
          <a:stretch/>
        </p:blipFill>
        <p:spPr bwMode="auto">
          <a:xfrm>
            <a:off x="6910783" y="58232"/>
            <a:ext cx="1673513" cy="622805"/>
          </a:xfrm>
          <a:prstGeom prst="rect">
            <a:avLst/>
          </a:prstGeom>
          <a:noFill/>
          <a:ln>
            <a:noFill/>
          </a:ln>
          <a:extLst>
            <a:ext uri="{53640926-AAD7-44D8-BBD7-CCE9431645EC}">
              <a14:shadowObscured xmlns:a14="http://schemas.microsoft.com/office/drawing/2010/main"/>
            </a:ext>
          </a:extLst>
        </p:spPr>
      </p:pic>
      <p:sp>
        <p:nvSpPr>
          <p:cNvPr id="2" name="Title Placeholder 1">
            <a:extLst>
              <a:ext uri="{FF2B5EF4-FFF2-40B4-BE49-F238E27FC236}">
                <a16:creationId xmlns:a16="http://schemas.microsoft.com/office/drawing/2014/main" id="{60AD7F2B-3871-6F65-BEE1-3FB72F8CF05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9C6998B-C3FA-CDCD-5C13-9EB605FA2F2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5C5691C-22D7-D18F-C35C-A0983DB8B2C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1195B0-7DB5-40FA-9409-B0CAC14466F2}" type="datetime1">
              <a:rPr lang="en-US" smtClean="0"/>
              <a:t>4/15/2025</a:t>
            </a:fld>
            <a:endParaRPr lang="en-US" dirty="0"/>
          </a:p>
        </p:txBody>
      </p:sp>
      <p:sp>
        <p:nvSpPr>
          <p:cNvPr id="5" name="Footer Placeholder 4">
            <a:extLst>
              <a:ext uri="{FF2B5EF4-FFF2-40B4-BE49-F238E27FC236}">
                <a16:creationId xmlns:a16="http://schemas.microsoft.com/office/drawing/2014/main" id="{7C9605BF-829A-67B6-F27A-A9FEAAEC7F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B54527-AC69-5C02-EE70-DE73742E7C37}"/>
              </a:ext>
            </a:extLst>
          </p:cNvPr>
          <p:cNvSpPr>
            <a:spLocks noGrp="1"/>
          </p:cNvSpPr>
          <p:nvPr>
            <p:ph type="sldNum" sz="quarter" idx="4"/>
          </p:nvPr>
        </p:nvSpPr>
        <p:spPr>
          <a:xfrm>
            <a:off x="8805496" y="6201094"/>
            <a:ext cx="33850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48F63A3B-78C7-47BE-AE5E-E10140E04643}" type="slidenum">
              <a:rPr lang="en-US" smtClean="0"/>
              <a:pPr/>
              <a:t>‹#›</a:t>
            </a:fld>
            <a:endParaRPr lang="en-US" dirty="0"/>
          </a:p>
        </p:txBody>
      </p:sp>
      <p:cxnSp>
        <p:nvCxnSpPr>
          <p:cNvPr id="7" name="Straight Connector 6">
            <a:extLst>
              <a:ext uri="{FF2B5EF4-FFF2-40B4-BE49-F238E27FC236}">
                <a16:creationId xmlns:a16="http://schemas.microsoft.com/office/drawing/2014/main" id="{65C0A7CB-1C7B-1860-E93C-3D6ECC6327D5}"/>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 Placeholder 2">
            <a:extLst>
              <a:ext uri="{FF2B5EF4-FFF2-40B4-BE49-F238E27FC236}">
                <a16:creationId xmlns:a16="http://schemas.microsoft.com/office/drawing/2014/main" id="{B35615C3-E9AC-AFF6-D2A8-43F0F90C7521}"/>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u="none" kern="1200" dirty="0">
                <a:solidFill>
                  <a:schemeClr val="tx1"/>
                </a:solidFill>
                <a:effectLst/>
                <a:latin typeface="+mn-lt"/>
                <a:ea typeface="+mn-ea"/>
                <a:cs typeface="+mn-cs"/>
                <a:hlinkClick r:id="rId15"/>
              </a:rPr>
              <a:t>info@pmg.engineering</a:t>
            </a:r>
            <a:r>
              <a:rPr lang="en-US" sz="1108" b="0" i="0" u="none" kern="1200" dirty="0">
                <a:solidFill>
                  <a:schemeClr val="tx1"/>
                </a:solidFill>
                <a:effectLst/>
                <a:latin typeface="+mn-lt"/>
                <a:ea typeface="+mn-ea"/>
                <a:cs typeface="+mn-cs"/>
              </a:rPr>
              <a:t> | </a:t>
            </a:r>
            <a:r>
              <a:rPr lang="en-US" sz="1108" b="0" i="0" u="none" kern="1200" dirty="0">
                <a:solidFill>
                  <a:schemeClr val="tx1"/>
                </a:solidFill>
                <a:effectLst/>
                <a:latin typeface="+mn-lt"/>
                <a:ea typeface="+mn-ea"/>
                <a:cs typeface="+mn-cs"/>
                <a:hlinkClick r:id="rId15"/>
              </a:rPr>
              <a:t>www.pmg.engineering</a:t>
            </a:r>
            <a:endParaRPr lang="en-US" sz="1108" b="0" i="0" u="none" kern="1200" dirty="0">
              <a:solidFill>
                <a:schemeClr val="tx1"/>
              </a:solidFill>
              <a:effectLst/>
              <a:latin typeface="+mn-lt"/>
              <a:ea typeface="+mn-ea"/>
              <a:cs typeface="+mn-cs"/>
            </a:endParaRPr>
          </a:p>
        </p:txBody>
      </p:sp>
      <p:sp>
        <p:nvSpPr>
          <p:cNvPr id="10" name="Rectangle 9">
            <a:extLst>
              <a:ext uri="{FF2B5EF4-FFF2-40B4-BE49-F238E27FC236}">
                <a16:creationId xmlns:a16="http://schemas.microsoft.com/office/drawing/2014/main" id="{B1693B3D-8AA7-3B98-9C5A-B741BF785C89}"/>
              </a:ext>
            </a:extLst>
          </p:cNvPr>
          <p:cNvSpPr/>
          <p:nvPr userDrawn="1"/>
        </p:nvSpPr>
        <p:spPr>
          <a:xfrm>
            <a:off x="0" y="656621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Build World-Class Food Factories</a:t>
            </a:r>
          </a:p>
        </p:txBody>
      </p:sp>
    </p:spTree>
    <p:extLst>
      <p:ext uri="{BB962C8B-B14F-4D97-AF65-F5344CB8AC3E}">
        <p14:creationId xmlns:p14="http://schemas.microsoft.com/office/powerpoint/2010/main" val="323740043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defTabSz="68577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8" indent="-171443" algn="l" defTabSz="68577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0"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5"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5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3"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28"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6"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7" algn="l" defTabSz="685772" rtl="0" eaLnBrk="1" latinLnBrk="0" hangingPunct="1">
        <a:defRPr sz="1350" kern="1200">
          <a:solidFill>
            <a:schemeClr val="tx1"/>
          </a:solidFill>
          <a:latin typeface="+mn-lt"/>
          <a:ea typeface="+mn-ea"/>
          <a:cs typeface="+mn-cs"/>
        </a:defRPr>
      </a:lvl4pPr>
      <a:lvl5pPr marL="1371543" algn="l" defTabSz="685772" rtl="0" eaLnBrk="1" latinLnBrk="0" hangingPunct="1">
        <a:defRPr sz="1350" kern="1200">
          <a:solidFill>
            <a:schemeClr val="tx1"/>
          </a:solidFill>
          <a:latin typeface="+mn-lt"/>
          <a:ea typeface="+mn-ea"/>
          <a:cs typeface="+mn-cs"/>
        </a:defRPr>
      </a:lvl5pPr>
      <a:lvl6pPr marL="1714428" algn="l" defTabSz="685772" rtl="0" eaLnBrk="1" latinLnBrk="0" hangingPunct="1">
        <a:defRPr sz="1350" kern="1200">
          <a:solidFill>
            <a:schemeClr val="tx1"/>
          </a:solidFill>
          <a:latin typeface="+mn-lt"/>
          <a:ea typeface="+mn-ea"/>
          <a:cs typeface="+mn-cs"/>
        </a:defRPr>
      </a:lvl6pPr>
      <a:lvl7pPr marL="2057314" algn="l" defTabSz="685772" rtl="0" eaLnBrk="1" latinLnBrk="0" hangingPunct="1">
        <a:defRPr sz="1350" kern="1200">
          <a:solidFill>
            <a:schemeClr val="tx1"/>
          </a:solidFill>
          <a:latin typeface="+mn-lt"/>
          <a:ea typeface="+mn-ea"/>
          <a:cs typeface="+mn-cs"/>
        </a:defRPr>
      </a:lvl7pPr>
      <a:lvl8pPr marL="2400199" algn="l" defTabSz="685772" rtl="0" eaLnBrk="1" latinLnBrk="0" hangingPunct="1">
        <a:defRPr sz="1350" kern="1200">
          <a:solidFill>
            <a:schemeClr val="tx1"/>
          </a:solidFill>
          <a:latin typeface="+mn-lt"/>
          <a:ea typeface="+mn-ea"/>
          <a:cs typeface="+mn-cs"/>
        </a:defRPr>
      </a:lvl8pPr>
      <a:lvl9pPr marL="2743085"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924800" cy="784225"/>
          </a:xfrm>
          <a:solidFill>
            <a:schemeClr val="accent1">
              <a:lumMod val="60000"/>
              <a:lumOff val="40000"/>
            </a:schemeClr>
          </a:solidFill>
        </p:spPr>
        <p:txBody>
          <a:bodyPr anchor="ctr">
            <a:normAutofit/>
          </a:bodyPr>
          <a:lstStyle/>
          <a:p>
            <a:r>
              <a:rPr lang="en-US" sz="4000" b="1" dirty="0"/>
              <a:t> Refrigeration Process</a:t>
            </a:r>
          </a:p>
        </p:txBody>
      </p:sp>
      <p:pic>
        <p:nvPicPr>
          <p:cNvPr id="1026" name="Picture 2" descr="http://www.cool-info.co.uk/brines_steam/secondary_refrigerants/images/secondary_system01.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0148"/>
          <a:stretch/>
        </p:blipFill>
        <p:spPr bwMode="auto">
          <a:xfrm>
            <a:off x="1828800" y="1980249"/>
            <a:ext cx="5486400" cy="42449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86C2A77-479E-EDE6-D58C-184BC41F0B7A}"/>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4026719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u="sng" noProof="1">
                <a:latin typeface="+mn-lt"/>
              </a:rPr>
              <a:t>Refrigeration Cycle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Coefficient of Performance of Refrigerator</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spcAft>
                <a:spcPct val="15000"/>
              </a:spcAft>
              <a:buClr>
                <a:srgbClr val="4472C4"/>
              </a:buClr>
              <a:buSzPct val="105000"/>
            </a:pPr>
            <a:r>
              <a:rPr lang="en-US" dirty="0">
                <a:latin typeface="+mn-lt"/>
              </a:rPr>
              <a:t>It is the ratio of heat extracted in the refrigerator to the work done on the refrigerant.</a:t>
            </a:r>
          </a:p>
          <a:p>
            <a:pPr>
              <a:spcBef>
                <a:spcPct val="0"/>
              </a:spcBef>
              <a:spcAft>
                <a:spcPct val="15000"/>
              </a:spcAft>
              <a:buClr>
                <a:srgbClr val="4472C4"/>
              </a:buClr>
              <a:buSzPct val="105000"/>
            </a:pPr>
            <a:r>
              <a:rPr lang="en-US" dirty="0">
                <a:latin typeface="+mn-lt"/>
              </a:rPr>
              <a:t>Also known as theoretical coefficient of performance.</a:t>
            </a:r>
          </a:p>
          <a:p>
            <a:pPr>
              <a:spcBef>
                <a:spcPct val="0"/>
              </a:spcBef>
              <a:spcAft>
                <a:spcPct val="15000"/>
              </a:spcAft>
              <a:buClr>
                <a:srgbClr val="4472C4"/>
              </a:buClr>
              <a:buSzPct val="105000"/>
            </a:pPr>
            <a:r>
              <a:rPr lang="en-US" dirty="0">
                <a:latin typeface="+mn-lt"/>
              </a:rPr>
              <a:t>Theoretical COP = Q / W .</a:t>
            </a:r>
          </a:p>
          <a:p>
            <a:pPr>
              <a:spcBef>
                <a:spcPct val="0"/>
              </a:spcBef>
              <a:spcAft>
                <a:spcPct val="15000"/>
              </a:spcAft>
              <a:buClr>
                <a:srgbClr val="4472C4"/>
              </a:buClr>
              <a:buSzPct val="105000"/>
            </a:pPr>
            <a:r>
              <a:rPr lang="en-US" dirty="0">
                <a:latin typeface="+mn-lt"/>
              </a:rPr>
              <a:t>    Where;</a:t>
            </a:r>
          </a:p>
          <a:p>
            <a:pPr lvl="1">
              <a:spcBef>
                <a:spcPct val="0"/>
              </a:spcBef>
              <a:spcAft>
                <a:spcPct val="15000"/>
              </a:spcAft>
              <a:buClr>
                <a:srgbClr val="4472C4"/>
              </a:buClr>
              <a:buSzPct val="105000"/>
            </a:pPr>
            <a:r>
              <a:rPr lang="en-US" dirty="0">
                <a:latin typeface="+mn-lt"/>
              </a:rPr>
              <a:t>Q = Amount of heat extracted in the refrigerator. </a:t>
            </a:r>
          </a:p>
          <a:p>
            <a:pPr lvl="1">
              <a:spcBef>
                <a:spcPct val="0"/>
              </a:spcBef>
              <a:spcAft>
                <a:spcPct val="15000"/>
              </a:spcAft>
              <a:buClr>
                <a:srgbClr val="4472C4"/>
              </a:buClr>
              <a:buSzPct val="105000"/>
            </a:pPr>
            <a:r>
              <a:rPr lang="en-US" dirty="0">
                <a:latin typeface="+mn-lt"/>
              </a:rPr>
              <a:t>W = Amount of Work Done.</a:t>
            </a:r>
          </a:p>
          <a:p>
            <a:pPr>
              <a:spcBef>
                <a:spcPct val="0"/>
              </a:spcBef>
              <a:spcAft>
                <a:spcPct val="15000"/>
              </a:spcAft>
              <a:buClr>
                <a:srgbClr val="4472C4"/>
              </a:buClr>
            </a:pPr>
            <a:endParaRPr lang="en-US" dirty="0"/>
          </a:p>
        </p:txBody>
      </p:sp>
      <p:sp>
        <p:nvSpPr>
          <p:cNvPr id="2" name="Slide Number Placeholder 1">
            <a:extLst>
              <a:ext uri="{FF2B5EF4-FFF2-40B4-BE49-F238E27FC236}">
                <a16:creationId xmlns:a16="http://schemas.microsoft.com/office/drawing/2014/main" id="{DF875C45-2244-156E-C585-9A105F761ACA}"/>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u="sng" noProof="1">
                <a:latin typeface="+mn-lt"/>
              </a:rPr>
              <a:t>Refrigeration Cycle</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Coefficient of Performance of Refrigerator</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Clr>
                <a:srgbClr val="4472C4"/>
              </a:buClr>
              <a:buSzPct val="105000"/>
            </a:pPr>
            <a:r>
              <a:rPr lang="en-US" dirty="0">
                <a:latin typeface="+mn-lt"/>
              </a:rPr>
              <a:t>It is the process of removing heat from a substance under controlled conditions.</a:t>
            </a:r>
          </a:p>
          <a:p>
            <a:pPr algn="just">
              <a:spcBef>
                <a:spcPct val="0"/>
              </a:spcBef>
              <a:spcAft>
                <a:spcPct val="15000"/>
              </a:spcAft>
              <a:buClr>
                <a:srgbClr val="4472C4"/>
              </a:buClr>
              <a:buSzPct val="105000"/>
            </a:pPr>
            <a:r>
              <a:rPr lang="en-US" dirty="0">
                <a:latin typeface="+mn-lt"/>
              </a:rPr>
              <a:t>Also, the process of reducing and maintaining the temperature of a body below the general temperature of its surrounding. </a:t>
            </a:r>
          </a:p>
          <a:p>
            <a:pPr algn="just">
              <a:spcBef>
                <a:spcPct val="0"/>
              </a:spcBef>
              <a:spcAft>
                <a:spcPct val="15000"/>
              </a:spcAft>
              <a:buClr>
                <a:srgbClr val="4472C4"/>
              </a:buClr>
              <a:buSzPct val="105000"/>
            </a:pPr>
            <a:r>
              <a:rPr lang="en-US" dirty="0">
                <a:latin typeface="+mn-lt"/>
              </a:rPr>
              <a:t>It means continued extraction of heat from a body.</a:t>
            </a:r>
          </a:p>
          <a:p>
            <a:pPr algn="just">
              <a:spcBef>
                <a:spcPct val="0"/>
              </a:spcBef>
              <a:spcAft>
                <a:spcPct val="15000"/>
              </a:spcAft>
              <a:buClr>
                <a:srgbClr val="4472C4"/>
              </a:buClr>
              <a:buSzPct val="105000"/>
            </a:pPr>
            <a:r>
              <a:rPr lang="en-US" dirty="0">
                <a:latin typeface="+mn-lt"/>
              </a:rPr>
              <a:t>Unit Of Refrigeration</a:t>
            </a:r>
          </a:p>
          <a:p>
            <a:pPr algn="just">
              <a:spcBef>
                <a:spcPct val="0"/>
              </a:spcBef>
              <a:spcAft>
                <a:spcPct val="15000"/>
              </a:spcAft>
              <a:buClr>
                <a:srgbClr val="4472C4"/>
              </a:buClr>
              <a:buSzPct val="105000"/>
            </a:pPr>
            <a:r>
              <a:rPr lang="en-US" dirty="0">
                <a:latin typeface="+mn-lt"/>
              </a:rPr>
              <a:t>Practical Unit of Refrigeration is expressed in terms of Tonne OF Refrigeration.</a:t>
            </a:r>
          </a:p>
          <a:p>
            <a:pPr lvl="1" algn="just">
              <a:spcBef>
                <a:spcPct val="0"/>
              </a:spcBef>
              <a:spcAft>
                <a:spcPct val="15000"/>
              </a:spcAft>
              <a:buClr>
                <a:srgbClr val="4472C4"/>
              </a:buClr>
              <a:buSzPct val="105000"/>
              <a:buFont typeface="Calibri" panose="020F0502020204030204" pitchFamily="34" charset="0"/>
              <a:buChar char="‒"/>
            </a:pPr>
            <a:r>
              <a:rPr lang="en-US" dirty="0">
                <a:latin typeface="+mn-lt"/>
              </a:rPr>
              <a:t>It is defined as the amount of refrigeration effect produced by the uniform melting of one tone (1000 kg) of ice from and at 00C in 24 hours.</a:t>
            </a:r>
          </a:p>
          <a:p>
            <a:pPr lvl="1" algn="just">
              <a:spcBef>
                <a:spcPct val="0"/>
              </a:spcBef>
              <a:spcAft>
                <a:spcPct val="15000"/>
              </a:spcAft>
              <a:buClr>
                <a:srgbClr val="4472C4"/>
              </a:buClr>
              <a:buSzPct val="105000"/>
              <a:buFont typeface="Calibri" panose="020F0502020204030204" pitchFamily="34" charset="0"/>
              <a:buChar char="‒"/>
            </a:pPr>
            <a:r>
              <a:rPr lang="en-US" dirty="0">
                <a:latin typeface="+mn-lt"/>
              </a:rPr>
              <a:t>Since the latent heat of ice 335kg/kg, therefore one tone of refrigeration,</a:t>
            </a:r>
          </a:p>
          <a:p>
            <a:pPr lvl="1" algn="just">
              <a:spcBef>
                <a:spcPct val="0"/>
              </a:spcBef>
              <a:spcAft>
                <a:spcPct val="15000"/>
              </a:spcAft>
              <a:buClr>
                <a:srgbClr val="4472C4"/>
              </a:buClr>
              <a:buSzPct val="105000"/>
              <a:buFont typeface="Calibri" panose="020F0502020204030204" pitchFamily="34" charset="0"/>
              <a:buChar char="‒"/>
            </a:pPr>
            <a:r>
              <a:rPr lang="en-US" dirty="0">
                <a:latin typeface="+mn-lt"/>
              </a:rPr>
              <a:t>1TR=1000X335 KJ in 24 Hours = 232.6 kJ/min.</a:t>
            </a:r>
          </a:p>
          <a:p>
            <a:pPr lvl="1" algn="just">
              <a:spcBef>
                <a:spcPct val="0"/>
              </a:spcBef>
              <a:spcAft>
                <a:spcPct val="15000"/>
              </a:spcAft>
              <a:buClr>
                <a:srgbClr val="4472C4"/>
              </a:buClr>
              <a:buSzPct val="105000"/>
              <a:buFont typeface="Wingdings" panose="05000000000000000000" pitchFamily="2" charset="2"/>
              <a:buChar char="§"/>
            </a:pPr>
            <a:endParaRPr lang="en-US" dirty="0">
              <a:latin typeface="+mn-lt"/>
            </a:endParaRPr>
          </a:p>
        </p:txBody>
      </p:sp>
      <p:sp>
        <p:nvSpPr>
          <p:cNvPr id="2" name="Slide Number Placeholder 1">
            <a:extLst>
              <a:ext uri="{FF2B5EF4-FFF2-40B4-BE49-F238E27FC236}">
                <a16:creationId xmlns:a16="http://schemas.microsoft.com/office/drawing/2014/main" id="{DCA72A70-A794-E2D6-46FC-1026BA827A9E}"/>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Methods of Refrigeration System</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spcAft>
                <a:spcPct val="15000"/>
              </a:spcAft>
              <a:buSzPct val="105000"/>
            </a:pPr>
            <a:r>
              <a:rPr lang="en-US" dirty="0">
                <a:latin typeface="+mn-lt"/>
              </a:rPr>
              <a:t>  Simple Air-Cooling System</a:t>
            </a:r>
          </a:p>
          <a:p>
            <a:pPr>
              <a:spcBef>
                <a:spcPct val="0"/>
              </a:spcBef>
              <a:spcAft>
                <a:spcPct val="15000"/>
              </a:spcAft>
              <a:buSzPct val="105000"/>
            </a:pPr>
            <a:r>
              <a:rPr lang="en-US" dirty="0">
                <a:latin typeface="+mn-lt"/>
              </a:rPr>
              <a:t>  Simple Air Evaporative Cooling System</a:t>
            </a:r>
          </a:p>
          <a:p>
            <a:pPr>
              <a:spcBef>
                <a:spcPct val="0"/>
              </a:spcBef>
              <a:spcAft>
                <a:spcPct val="15000"/>
              </a:spcAft>
              <a:buSzPct val="105000"/>
            </a:pPr>
            <a:r>
              <a:rPr lang="en-US" dirty="0">
                <a:latin typeface="+mn-lt"/>
              </a:rPr>
              <a:t>  Boot Strap Air-Cooling System </a:t>
            </a:r>
          </a:p>
          <a:p>
            <a:pPr>
              <a:spcBef>
                <a:spcPct val="0"/>
              </a:spcBef>
              <a:spcAft>
                <a:spcPct val="15000"/>
              </a:spcAft>
              <a:buSzPct val="105000"/>
            </a:pPr>
            <a:r>
              <a:rPr lang="en-US" dirty="0">
                <a:latin typeface="+mn-lt"/>
              </a:rPr>
              <a:t>  Boot Strap Air Evaporative Cooling System</a:t>
            </a:r>
          </a:p>
          <a:p>
            <a:pPr>
              <a:spcBef>
                <a:spcPct val="0"/>
              </a:spcBef>
              <a:spcAft>
                <a:spcPct val="15000"/>
              </a:spcAft>
              <a:buSzPct val="105000"/>
            </a:pPr>
            <a:r>
              <a:rPr lang="en-US" dirty="0">
                <a:latin typeface="+mn-lt"/>
              </a:rPr>
              <a:t>  Reduced Ambient Air-Cooling System</a:t>
            </a:r>
          </a:p>
          <a:p>
            <a:pPr>
              <a:spcBef>
                <a:spcPct val="0"/>
              </a:spcBef>
              <a:spcAft>
                <a:spcPct val="15000"/>
              </a:spcAft>
              <a:buSzPct val="105000"/>
            </a:pPr>
            <a:r>
              <a:rPr lang="en-US" dirty="0">
                <a:latin typeface="+mn-lt"/>
              </a:rPr>
              <a:t>  Regenerative Air-Cooling System</a:t>
            </a:r>
          </a:p>
          <a:p>
            <a:pPr marL="457200" lvl="1" indent="0">
              <a:spcBef>
                <a:spcPct val="0"/>
              </a:spcBef>
              <a:spcAft>
                <a:spcPct val="15000"/>
              </a:spcAft>
              <a:buSzPct val="105000"/>
              <a:buNone/>
            </a:pPr>
            <a:endParaRPr lang="en-US" dirty="0">
              <a:latin typeface="+mn-lt"/>
            </a:endParaRPr>
          </a:p>
          <a:p>
            <a:pPr>
              <a:spcBef>
                <a:spcPct val="0"/>
              </a:spcBef>
              <a:spcAft>
                <a:spcPct val="15000"/>
              </a:spcAft>
              <a:buSzPct val="105000"/>
            </a:pPr>
            <a:endParaRPr lang="en-US" dirty="0">
              <a:latin typeface="+mn-lt"/>
            </a:endParaRPr>
          </a:p>
          <a:p>
            <a:pPr>
              <a:spcBef>
                <a:spcPct val="0"/>
              </a:spcBef>
              <a:spcAft>
                <a:spcPct val="15000"/>
              </a:spcAft>
              <a:buSzPct val="105000"/>
            </a:pPr>
            <a:endParaRPr lang="en-US" dirty="0">
              <a:latin typeface="+mn-lt"/>
            </a:endParaRPr>
          </a:p>
          <a:p>
            <a:pPr>
              <a:spcBef>
                <a:spcPct val="0"/>
              </a:spcBef>
              <a:spcAft>
                <a:spcPct val="15000"/>
              </a:spcAft>
              <a:buSzPct val="105000"/>
            </a:pPr>
            <a:endParaRPr lang="en-US" dirty="0">
              <a:latin typeface="+mn-lt"/>
            </a:endParaRPr>
          </a:p>
          <a:p>
            <a:pPr>
              <a:spcBef>
                <a:spcPct val="0"/>
              </a:spcBef>
              <a:spcAft>
                <a:spcPct val="15000"/>
              </a:spcAft>
              <a:buSzPct val="105000"/>
            </a:pPr>
            <a:endParaRPr lang="en-US" dirty="0">
              <a:latin typeface="+mn-lt"/>
            </a:endParaRPr>
          </a:p>
          <a:p>
            <a:pPr>
              <a:spcBef>
                <a:spcPct val="0"/>
              </a:spcBef>
              <a:spcAft>
                <a:spcPct val="15000"/>
              </a:spcAft>
              <a:buClr>
                <a:schemeClr val="accent1"/>
              </a:buClr>
              <a:buSzPct val="105000"/>
            </a:pPr>
            <a:endParaRPr lang="en-US" noProof="1">
              <a:latin typeface="+mn-lt"/>
            </a:endParaRPr>
          </a:p>
        </p:txBody>
      </p:sp>
      <p:sp>
        <p:nvSpPr>
          <p:cNvPr id="2" name="Slide Number Placeholder 1">
            <a:extLst>
              <a:ext uri="{FF2B5EF4-FFF2-40B4-BE49-F238E27FC236}">
                <a16:creationId xmlns:a16="http://schemas.microsoft.com/office/drawing/2014/main" id="{60E3C6C4-1E15-BDA6-003C-EBC41B16D3E2}"/>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Simple Air-Cooling System</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nSpc>
                <a:spcPct val="150000"/>
              </a:lnSpc>
              <a:spcBef>
                <a:spcPct val="0"/>
              </a:spcBef>
              <a:spcAft>
                <a:spcPct val="15000"/>
              </a:spcAft>
              <a:buNone/>
            </a:pPr>
            <a:endParaRPr lang="en-US" dirty="0">
              <a:latin typeface="+mn-lt"/>
            </a:endParaRPr>
          </a:p>
          <a:p>
            <a:pPr lvl="1">
              <a:lnSpc>
                <a:spcPct val="150000"/>
              </a:lnSpc>
              <a:spcBef>
                <a:spcPct val="0"/>
              </a:spcBef>
              <a:spcAft>
                <a:spcPct val="15000"/>
              </a:spcAft>
              <a:buFont typeface="Wingdings" panose="05000000000000000000" pitchFamily="2" charset="2"/>
              <a:buChar char="§"/>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None/>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marL="0" indent="0">
              <a:lnSpc>
                <a:spcPct val="150000"/>
              </a:lnSpc>
              <a:spcBef>
                <a:spcPct val="0"/>
              </a:spcBef>
              <a:spcAft>
                <a:spcPct val="15000"/>
              </a:spcAft>
              <a:buClr>
                <a:schemeClr val="accent1"/>
              </a:buClr>
              <a:buNone/>
            </a:pPr>
            <a:endParaRPr lang="en-US" noProof="1">
              <a:latin typeface="+mn-lt"/>
            </a:endParaRPr>
          </a:p>
        </p:txBody>
      </p:sp>
      <p:pic>
        <p:nvPicPr>
          <p:cNvPr id="12" name="Picture 11" descr="simple Air cooling System.PNG"/>
          <p:cNvPicPr>
            <a:picLocks noChangeAspect="1"/>
          </p:cNvPicPr>
          <p:nvPr/>
        </p:nvPicPr>
        <p:blipFill>
          <a:blip r:embed="rId4" cstate="print">
            <a:clrChange>
              <a:clrFrom>
                <a:srgbClr val="FFFFFF"/>
              </a:clrFrom>
              <a:clrTo>
                <a:srgbClr val="FFFFFF">
                  <a:alpha val="0"/>
                </a:srgbClr>
              </a:clrTo>
            </a:clrChange>
          </a:blip>
          <a:stretch>
            <a:fillRect/>
          </a:stretch>
        </p:blipFill>
        <p:spPr>
          <a:xfrm>
            <a:off x="995082" y="1905000"/>
            <a:ext cx="6777318" cy="4267200"/>
          </a:xfrm>
          <a:prstGeom prst="rect">
            <a:avLst/>
          </a:prstGeom>
        </p:spPr>
      </p:pic>
      <p:sp>
        <p:nvSpPr>
          <p:cNvPr id="2" name="Slide Number Placeholder 1">
            <a:extLst>
              <a:ext uri="{FF2B5EF4-FFF2-40B4-BE49-F238E27FC236}">
                <a16:creationId xmlns:a16="http://schemas.microsoft.com/office/drawing/2014/main" id="{66CDFF8B-E30D-510B-E6AF-59B3E5C049F2}"/>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Simple Air-Cooling System</a:t>
            </a:r>
          </a:p>
        </p:txBody>
      </p:sp>
      <p:sp>
        <p:nvSpPr>
          <p:cNvPr id="23" name="Rectangle 5"/>
          <p:cNvSpPr>
            <a:spLocks noChangeArrowheads="1"/>
          </p:cNvSpPr>
          <p:nvPr/>
        </p:nvSpPr>
        <p:spPr bwMode="gray">
          <a:xfrm>
            <a:off x="325438" y="1788716"/>
            <a:ext cx="8515350" cy="47644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SzPct val="105000"/>
            </a:pPr>
            <a:r>
              <a:rPr lang="en-US" dirty="0">
                <a:latin typeface="+mn-lt"/>
              </a:rPr>
              <a:t>Main Components of this system compressor which is driven by gas turbine, heat exchanger, cooling turbine and cooling air fan.</a:t>
            </a:r>
          </a:p>
          <a:p>
            <a:pPr algn="just">
              <a:spcBef>
                <a:spcPct val="0"/>
              </a:spcBef>
              <a:spcAft>
                <a:spcPct val="15000"/>
              </a:spcAft>
              <a:buSzPct val="105000"/>
            </a:pPr>
            <a:r>
              <a:rPr lang="en-US" dirty="0">
                <a:latin typeface="+mn-lt"/>
              </a:rPr>
              <a:t>Air required for refrigeration system is bled off from the main compressor.</a:t>
            </a:r>
          </a:p>
          <a:p>
            <a:pPr algn="just">
              <a:spcBef>
                <a:spcPct val="0"/>
              </a:spcBef>
              <a:spcAft>
                <a:spcPct val="15000"/>
              </a:spcAft>
              <a:buSzPct val="105000"/>
            </a:pPr>
            <a:r>
              <a:rPr lang="en-US" dirty="0">
                <a:latin typeface="+mn-lt"/>
              </a:rPr>
              <a:t>This high pressure and temperature air is cooled initially in the heat exchanger, where ram air is cooled easily.</a:t>
            </a:r>
          </a:p>
          <a:p>
            <a:pPr algn="just">
              <a:spcBef>
                <a:spcPct val="0"/>
              </a:spcBef>
              <a:spcAft>
                <a:spcPct val="15000"/>
              </a:spcAft>
              <a:buSzPct val="105000"/>
            </a:pPr>
            <a:r>
              <a:rPr lang="en-US" dirty="0">
                <a:latin typeface="+mn-lt"/>
              </a:rPr>
              <a:t>It Is further cool in the cooling turbine by the process of expansion.</a:t>
            </a:r>
          </a:p>
          <a:p>
            <a:pPr algn="just">
              <a:spcBef>
                <a:spcPct val="0"/>
              </a:spcBef>
              <a:spcAft>
                <a:spcPct val="15000"/>
              </a:spcAft>
              <a:buSzPct val="105000"/>
            </a:pPr>
            <a:r>
              <a:rPr lang="en-US" dirty="0">
                <a:latin typeface="+mn-lt"/>
              </a:rPr>
              <a:t>Work of this turbine is used to drive the cooling fan which draws cooling air through the heat exchanger.</a:t>
            </a:r>
          </a:p>
          <a:p>
            <a:pPr algn="just">
              <a:spcBef>
                <a:spcPct val="0"/>
              </a:spcBef>
              <a:spcAft>
                <a:spcPct val="15000"/>
              </a:spcAft>
              <a:buSzPct val="105000"/>
            </a:pPr>
            <a:r>
              <a:rPr lang="en-US" dirty="0">
                <a:latin typeface="+mn-lt"/>
              </a:rPr>
              <a:t>This system is good for ground surface cooling and for low flight speed.</a:t>
            </a:r>
          </a:p>
          <a:p>
            <a:pPr algn="just">
              <a:spcBef>
                <a:spcPct val="0"/>
              </a:spcBef>
              <a:spcAft>
                <a:spcPct val="15000"/>
              </a:spcAft>
              <a:buSzPct val="105000"/>
            </a:pPr>
            <a:endParaRPr lang="en-US" dirty="0">
              <a:latin typeface="+mn-lt"/>
            </a:endParaRPr>
          </a:p>
          <a:p>
            <a:pPr lvl="1"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Clr>
                <a:schemeClr val="accent1"/>
              </a:buClr>
              <a:buSzPct val="105000"/>
            </a:pPr>
            <a:endParaRPr lang="en-US" noProof="1">
              <a:latin typeface="+mn-lt"/>
            </a:endParaRPr>
          </a:p>
        </p:txBody>
      </p:sp>
      <p:sp>
        <p:nvSpPr>
          <p:cNvPr id="2" name="Slide Number Placeholder 1">
            <a:extLst>
              <a:ext uri="{FF2B5EF4-FFF2-40B4-BE49-F238E27FC236}">
                <a16:creationId xmlns:a16="http://schemas.microsoft.com/office/drawing/2014/main" id="{7EE224B2-74A4-6C27-442C-12A90FDD56BB}"/>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Simple Air Evaporative Cooling System</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nSpc>
                <a:spcPct val="150000"/>
              </a:lnSpc>
              <a:spcBef>
                <a:spcPct val="0"/>
              </a:spcBef>
              <a:spcAft>
                <a:spcPct val="15000"/>
              </a:spcAft>
              <a:buNone/>
            </a:pPr>
            <a:endParaRPr lang="en-US" dirty="0">
              <a:latin typeface="+mn-lt"/>
            </a:endParaRPr>
          </a:p>
          <a:p>
            <a:pPr lvl="1">
              <a:lnSpc>
                <a:spcPct val="150000"/>
              </a:lnSpc>
              <a:spcBef>
                <a:spcPct val="0"/>
              </a:spcBef>
              <a:spcAft>
                <a:spcPct val="15000"/>
              </a:spcAft>
              <a:buFont typeface="Wingdings" panose="05000000000000000000" pitchFamily="2" charset="2"/>
              <a:buChar char="§"/>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None/>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marL="0" indent="0">
              <a:lnSpc>
                <a:spcPct val="150000"/>
              </a:lnSpc>
              <a:spcBef>
                <a:spcPct val="0"/>
              </a:spcBef>
              <a:spcAft>
                <a:spcPct val="15000"/>
              </a:spcAft>
              <a:buClr>
                <a:schemeClr val="accent1"/>
              </a:buClr>
              <a:buNone/>
            </a:pPr>
            <a:endParaRPr lang="en-US" noProof="1">
              <a:latin typeface="+mn-lt"/>
            </a:endParaRPr>
          </a:p>
        </p:txBody>
      </p:sp>
      <p:pic>
        <p:nvPicPr>
          <p:cNvPr id="12" name="Picture 11" descr="simple Air cooling System.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333500" y="2252801"/>
            <a:ext cx="6477000" cy="3917673"/>
          </a:xfrm>
          <a:prstGeom prst="rect">
            <a:avLst/>
          </a:prstGeom>
        </p:spPr>
      </p:pic>
      <p:sp>
        <p:nvSpPr>
          <p:cNvPr id="2" name="Slide Number Placeholder 1">
            <a:extLst>
              <a:ext uri="{FF2B5EF4-FFF2-40B4-BE49-F238E27FC236}">
                <a16:creationId xmlns:a16="http://schemas.microsoft.com/office/drawing/2014/main" id="{E4FFE780-D615-C014-C6C0-2F67F61C17A7}"/>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Simple Air Evaporative Cooling System</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SzPct val="105000"/>
            </a:pPr>
            <a:r>
              <a:rPr lang="en-US" dirty="0">
                <a:latin typeface="+mn-lt"/>
              </a:rPr>
              <a:t>It is similar to the simple cooling system except that the addition of an evaporator between the heat exchanger and cooling turbine.</a:t>
            </a:r>
          </a:p>
          <a:p>
            <a:pPr algn="just">
              <a:spcBef>
                <a:spcPct val="0"/>
              </a:spcBef>
              <a:spcAft>
                <a:spcPct val="15000"/>
              </a:spcAft>
              <a:buSzPct val="105000"/>
            </a:pPr>
            <a:r>
              <a:rPr lang="en-US" dirty="0">
                <a:latin typeface="+mn-lt"/>
              </a:rPr>
              <a:t>The evaporator provides an additional cooling effect through evaporation of refrigerant such as water.</a:t>
            </a:r>
          </a:p>
          <a:p>
            <a:pPr algn="just">
              <a:spcBef>
                <a:spcPct val="0"/>
              </a:spcBef>
              <a:spcAft>
                <a:spcPct val="15000"/>
              </a:spcAft>
              <a:buSzPct val="105000"/>
            </a:pPr>
            <a:r>
              <a:rPr lang="en-US" dirty="0">
                <a:latin typeface="+mn-lt"/>
              </a:rPr>
              <a:t>At high altitude the evaporative cooling may be obtained by using alcohol or ammonia</a:t>
            </a:r>
          </a:p>
          <a:p>
            <a:pPr algn="just">
              <a:spcBef>
                <a:spcPct val="0"/>
              </a:spcBef>
              <a:spcAft>
                <a:spcPct val="15000"/>
              </a:spcAft>
              <a:buSzPct val="105000"/>
            </a:pPr>
            <a:r>
              <a:rPr lang="en-US" dirty="0">
                <a:latin typeface="+mn-lt"/>
              </a:rPr>
              <a:t>Water, ammonia and alcohol have different refrigerating effect at different altitude.</a:t>
            </a:r>
          </a:p>
          <a:p>
            <a:pPr algn="just">
              <a:spcBef>
                <a:spcPct val="0"/>
              </a:spcBef>
              <a:spcAft>
                <a:spcPct val="15000"/>
              </a:spcAft>
              <a:buSzPct val="105000"/>
            </a:pPr>
            <a:r>
              <a:rPr lang="en-US" dirty="0">
                <a:latin typeface="+mn-lt"/>
              </a:rPr>
              <a:t>At 20,000 meters height water boils at 40</a:t>
            </a:r>
            <a:r>
              <a:rPr lang="en-US" baseline="30000" dirty="0">
                <a:latin typeface="+mn-lt"/>
              </a:rPr>
              <a:t>0</a:t>
            </a:r>
            <a:r>
              <a:rPr lang="en-US" dirty="0">
                <a:latin typeface="+mn-lt"/>
              </a:rPr>
              <a:t>C, alcohol at  9</a:t>
            </a:r>
            <a:r>
              <a:rPr lang="en-US" baseline="30000" dirty="0">
                <a:latin typeface="+mn-lt"/>
              </a:rPr>
              <a:t>0</a:t>
            </a:r>
            <a:r>
              <a:rPr lang="en-US" dirty="0">
                <a:latin typeface="+mn-lt"/>
              </a:rPr>
              <a:t>C and ammonia at -70</a:t>
            </a:r>
            <a:r>
              <a:rPr lang="en-US" baseline="30000" dirty="0">
                <a:latin typeface="+mn-lt"/>
              </a:rPr>
              <a:t>0</a:t>
            </a:r>
            <a:r>
              <a:rPr lang="en-US" dirty="0">
                <a:latin typeface="+mn-lt"/>
              </a:rPr>
              <a:t>C. </a:t>
            </a:r>
          </a:p>
          <a:p>
            <a:pPr algn="just">
              <a:spcBef>
                <a:spcPct val="0"/>
              </a:spcBef>
              <a:spcAft>
                <a:spcPct val="15000"/>
              </a:spcAft>
              <a:buSzPct val="105000"/>
            </a:pPr>
            <a:endParaRPr lang="en-US" dirty="0">
              <a:latin typeface="+mn-lt"/>
            </a:endParaRPr>
          </a:p>
          <a:p>
            <a:pPr lvl="1"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Clr>
                <a:schemeClr val="accent1"/>
              </a:buClr>
              <a:buSzPct val="105000"/>
            </a:pPr>
            <a:endParaRPr lang="en-US" noProof="1">
              <a:latin typeface="+mn-lt"/>
            </a:endParaRPr>
          </a:p>
        </p:txBody>
      </p:sp>
      <p:sp>
        <p:nvSpPr>
          <p:cNvPr id="2" name="Slide Number Placeholder 1">
            <a:extLst>
              <a:ext uri="{FF2B5EF4-FFF2-40B4-BE49-F238E27FC236}">
                <a16:creationId xmlns:a16="http://schemas.microsoft.com/office/drawing/2014/main" id="{74EE4459-E05C-500A-99B4-216E52F521D7}"/>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Boot Strap Air Cooling System</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nSpc>
                <a:spcPct val="150000"/>
              </a:lnSpc>
              <a:spcBef>
                <a:spcPct val="0"/>
              </a:spcBef>
              <a:spcAft>
                <a:spcPct val="15000"/>
              </a:spcAft>
              <a:buNone/>
            </a:pPr>
            <a:endParaRPr lang="en-US" dirty="0">
              <a:latin typeface="+mn-lt"/>
            </a:endParaRPr>
          </a:p>
          <a:p>
            <a:pPr lvl="1">
              <a:lnSpc>
                <a:spcPct val="150000"/>
              </a:lnSpc>
              <a:spcBef>
                <a:spcPct val="0"/>
              </a:spcBef>
              <a:spcAft>
                <a:spcPct val="15000"/>
              </a:spcAft>
              <a:buFont typeface="Wingdings" panose="05000000000000000000" pitchFamily="2" charset="2"/>
              <a:buChar char="§"/>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None/>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marL="0" indent="0">
              <a:lnSpc>
                <a:spcPct val="150000"/>
              </a:lnSpc>
              <a:spcBef>
                <a:spcPct val="0"/>
              </a:spcBef>
              <a:spcAft>
                <a:spcPct val="15000"/>
              </a:spcAft>
              <a:buClr>
                <a:schemeClr val="accent1"/>
              </a:buClr>
              <a:buNone/>
            </a:pPr>
            <a:endParaRPr lang="en-US" noProof="1">
              <a:latin typeface="+mn-lt"/>
            </a:endParaRPr>
          </a:p>
        </p:txBody>
      </p:sp>
      <p:pic>
        <p:nvPicPr>
          <p:cNvPr id="12" name="Picture 11" descr="simple Air cooling System.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685443" y="1912395"/>
            <a:ext cx="5696914" cy="3917673"/>
          </a:xfrm>
          <a:prstGeom prst="rect">
            <a:avLst/>
          </a:prstGeom>
        </p:spPr>
      </p:pic>
      <p:sp>
        <p:nvSpPr>
          <p:cNvPr id="2" name="Slide Number Placeholder 1">
            <a:extLst>
              <a:ext uri="{FF2B5EF4-FFF2-40B4-BE49-F238E27FC236}">
                <a16:creationId xmlns:a16="http://schemas.microsoft.com/office/drawing/2014/main" id="{A13C6A9D-B2EF-C338-3B67-DF3F45E73C8F}"/>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Boot Strap Air Cooling System</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SzPct val="105000"/>
            </a:pPr>
            <a:r>
              <a:rPr lang="en-US" dirty="0">
                <a:latin typeface="+mn-lt"/>
              </a:rPr>
              <a:t>It consist of two heat exchanger instead of one and cooling turbine drives a secondary compressor instead of cooling fan. </a:t>
            </a:r>
          </a:p>
          <a:p>
            <a:pPr algn="just">
              <a:spcBef>
                <a:spcPct val="0"/>
              </a:spcBef>
              <a:spcAft>
                <a:spcPct val="15000"/>
              </a:spcAft>
              <a:buSzPct val="105000"/>
            </a:pPr>
            <a:r>
              <a:rPr lang="en-US" dirty="0">
                <a:latin typeface="+mn-lt"/>
              </a:rPr>
              <a:t>The air bled from the main compressor is first cooled by the ram air in the first heat exchanger.</a:t>
            </a:r>
          </a:p>
          <a:p>
            <a:pPr algn="just">
              <a:spcBef>
                <a:spcPct val="0"/>
              </a:spcBef>
              <a:spcAft>
                <a:spcPct val="15000"/>
              </a:spcAft>
              <a:buSzPct val="105000"/>
            </a:pPr>
            <a:r>
              <a:rPr lang="en-US" dirty="0">
                <a:latin typeface="+mn-lt"/>
              </a:rPr>
              <a:t>These cooled air after compression in the secondary compressor is led to the second heat exchanger , where it is again cooled by the ram air before passing to the cooling turbine.</a:t>
            </a:r>
          </a:p>
          <a:p>
            <a:pPr algn="just">
              <a:spcBef>
                <a:spcPct val="0"/>
              </a:spcBef>
              <a:spcAft>
                <a:spcPct val="15000"/>
              </a:spcAft>
              <a:buSzPct val="105000"/>
            </a:pPr>
            <a:r>
              <a:rPr lang="en-US" dirty="0">
                <a:latin typeface="+mn-lt"/>
              </a:rPr>
              <a:t>This type of cooling system is mostly used in transport type aircraft.</a:t>
            </a: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lvl="1"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Clr>
                <a:schemeClr val="accent1"/>
              </a:buClr>
              <a:buSzPct val="105000"/>
            </a:pPr>
            <a:endParaRPr lang="en-US" noProof="1">
              <a:latin typeface="+mn-lt"/>
            </a:endParaRPr>
          </a:p>
        </p:txBody>
      </p:sp>
      <p:sp>
        <p:nvSpPr>
          <p:cNvPr id="2" name="Slide Number Placeholder 1">
            <a:extLst>
              <a:ext uri="{FF2B5EF4-FFF2-40B4-BE49-F238E27FC236}">
                <a16:creationId xmlns:a16="http://schemas.microsoft.com/office/drawing/2014/main" id="{58A79FCB-882B-AE40-D970-273E96E12DD4}"/>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Boot Strap Air Evaporative Cooling System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nSpc>
                <a:spcPct val="150000"/>
              </a:lnSpc>
              <a:spcBef>
                <a:spcPct val="0"/>
              </a:spcBef>
              <a:spcAft>
                <a:spcPct val="15000"/>
              </a:spcAft>
              <a:buNone/>
            </a:pPr>
            <a:endParaRPr lang="en-US" dirty="0">
              <a:latin typeface="+mn-lt"/>
            </a:endParaRPr>
          </a:p>
          <a:p>
            <a:pPr lvl="1">
              <a:lnSpc>
                <a:spcPct val="150000"/>
              </a:lnSpc>
              <a:spcBef>
                <a:spcPct val="0"/>
              </a:spcBef>
              <a:spcAft>
                <a:spcPct val="15000"/>
              </a:spcAft>
              <a:buFont typeface="Wingdings" panose="05000000000000000000" pitchFamily="2" charset="2"/>
              <a:buChar char="§"/>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None/>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marL="0" indent="0">
              <a:lnSpc>
                <a:spcPct val="150000"/>
              </a:lnSpc>
              <a:spcBef>
                <a:spcPct val="0"/>
              </a:spcBef>
              <a:spcAft>
                <a:spcPct val="15000"/>
              </a:spcAft>
              <a:buClr>
                <a:schemeClr val="accent1"/>
              </a:buClr>
              <a:buNone/>
            </a:pPr>
            <a:endParaRPr lang="en-US" noProof="1">
              <a:latin typeface="+mn-lt"/>
            </a:endParaRPr>
          </a:p>
        </p:txBody>
      </p:sp>
      <p:pic>
        <p:nvPicPr>
          <p:cNvPr id="12" name="Picture 11" descr="simple Air cooling System.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685443" y="2161420"/>
            <a:ext cx="5696914" cy="3419622"/>
          </a:xfrm>
          <a:prstGeom prst="rect">
            <a:avLst/>
          </a:prstGeom>
        </p:spPr>
      </p:pic>
      <p:sp>
        <p:nvSpPr>
          <p:cNvPr id="2" name="Slide Number Placeholder 1">
            <a:extLst>
              <a:ext uri="{FF2B5EF4-FFF2-40B4-BE49-F238E27FC236}">
                <a16:creationId xmlns:a16="http://schemas.microsoft.com/office/drawing/2014/main" id="{E5998CA7-384E-39FD-5F22-735DDB61C989}"/>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6">
            <a:extLst>
              <a:ext uri="{FF2B5EF4-FFF2-40B4-BE49-F238E27FC236}">
                <a16:creationId xmlns:a16="http://schemas.microsoft.com/office/drawing/2014/main" id="{CF1A204C-341E-1D15-1FFD-01E17DEEBA54}"/>
              </a:ext>
            </a:extLst>
          </p:cNvPr>
          <p:cNvSpPr>
            <a:spLocks noChangeArrowheads="1"/>
          </p:cNvSpPr>
          <p:nvPr/>
        </p:nvSpPr>
        <p:spPr bwMode="gray">
          <a:xfrm>
            <a:off x="627586" y="2063926"/>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1</a:t>
            </a:r>
          </a:p>
        </p:txBody>
      </p:sp>
      <p:sp>
        <p:nvSpPr>
          <p:cNvPr id="9" name="Rectangle 67">
            <a:extLst>
              <a:ext uri="{FF2B5EF4-FFF2-40B4-BE49-F238E27FC236}">
                <a16:creationId xmlns:a16="http://schemas.microsoft.com/office/drawing/2014/main" id="{36C08432-A16F-D282-72DC-B131619BB97E}"/>
              </a:ext>
            </a:extLst>
          </p:cNvPr>
          <p:cNvSpPr>
            <a:spLocks noChangeArrowheads="1"/>
          </p:cNvSpPr>
          <p:nvPr/>
        </p:nvSpPr>
        <p:spPr bwMode="gray">
          <a:xfrm>
            <a:off x="992984" y="2063926"/>
            <a:ext cx="6756744" cy="305727"/>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eaLnBrk="1" hangingPunct="1">
              <a:spcAft>
                <a:spcPct val="20000"/>
              </a:spcAft>
            </a:pPr>
            <a:r>
              <a:rPr lang="en-US" altLang="en-US" noProof="1">
                <a:latin typeface="+mn-lt"/>
              </a:rPr>
              <a:t>Refrigeration Cycle</a:t>
            </a:r>
          </a:p>
        </p:txBody>
      </p:sp>
      <p:pic>
        <p:nvPicPr>
          <p:cNvPr id="24" name="Picture 86">
            <a:extLst>
              <a:ext uri="{FF2B5EF4-FFF2-40B4-BE49-F238E27FC236}">
                <a16:creationId xmlns:a16="http://schemas.microsoft.com/office/drawing/2014/main" id="{723DED4C-4F4B-B443-C228-8BF5BE6CF8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25904" y="2063927"/>
            <a:ext cx="253878" cy="12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7">
            <a:extLst>
              <a:ext uri="{FF2B5EF4-FFF2-40B4-BE49-F238E27FC236}">
                <a16:creationId xmlns:a16="http://schemas.microsoft.com/office/drawing/2014/main" id="{D85D9CEA-416E-442D-B5CE-A5FE1187B0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25904" y="2445293"/>
            <a:ext cx="253878" cy="12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76">
            <a:extLst>
              <a:ext uri="{FF2B5EF4-FFF2-40B4-BE49-F238E27FC236}">
                <a16:creationId xmlns:a16="http://schemas.microsoft.com/office/drawing/2014/main" id="{39BCEF07-A67D-AA40-AB0B-93FBF894E5C4}"/>
              </a:ext>
            </a:extLst>
          </p:cNvPr>
          <p:cNvSpPr>
            <a:spLocks noChangeArrowheads="1"/>
          </p:cNvSpPr>
          <p:nvPr/>
        </p:nvSpPr>
        <p:spPr bwMode="gray">
          <a:xfrm>
            <a:off x="627586" y="3281141"/>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X</a:t>
            </a:r>
          </a:p>
        </p:txBody>
      </p:sp>
      <p:sp>
        <p:nvSpPr>
          <p:cNvPr id="36" name="Rectangle 77">
            <a:extLst>
              <a:ext uri="{FF2B5EF4-FFF2-40B4-BE49-F238E27FC236}">
                <a16:creationId xmlns:a16="http://schemas.microsoft.com/office/drawing/2014/main" id="{96327E6F-A2EB-985C-B4D2-101A8C55F8ED}"/>
              </a:ext>
            </a:extLst>
          </p:cNvPr>
          <p:cNvSpPr>
            <a:spLocks noChangeArrowheads="1"/>
          </p:cNvSpPr>
          <p:nvPr/>
        </p:nvSpPr>
        <p:spPr bwMode="gray">
          <a:xfrm>
            <a:off x="992984" y="3281141"/>
            <a:ext cx="6756744" cy="30572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noProof="1"/>
              <a:t>About PMG Engineering</a:t>
            </a:r>
          </a:p>
        </p:txBody>
      </p:sp>
      <p:pic>
        <p:nvPicPr>
          <p:cNvPr id="37" name="Picture 89">
            <a:extLst>
              <a:ext uri="{FF2B5EF4-FFF2-40B4-BE49-F238E27FC236}">
                <a16:creationId xmlns:a16="http://schemas.microsoft.com/office/drawing/2014/main" id="{3EC2178B-F18C-9BE4-D563-AE2D07663B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414405" y="3091012"/>
            <a:ext cx="253878" cy="12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5">
            <a:extLst>
              <a:ext uri="{FF2B5EF4-FFF2-40B4-BE49-F238E27FC236}">
                <a16:creationId xmlns:a16="http://schemas.microsoft.com/office/drawing/2014/main" id="{E9340D9C-3AC5-F367-F951-BE51FE5E38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56413" y="1687029"/>
            <a:ext cx="253878" cy="12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65">
            <a:extLst>
              <a:ext uri="{FF2B5EF4-FFF2-40B4-BE49-F238E27FC236}">
                <a16:creationId xmlns:a16="http://schemas.microsoft.com/office/drawing/2014/main" id="{74F7CB04-28DB-2338-037E-78D0F829F3EF}"/>
              </a:ext>
            </a:extLst>
          </p:cNvPr>
          <p:cNvSpPr>
            <a:spLocks noChangeArrowheads="1"/>
          </p:cNvSpPr>
          <p:nvPr/>
        </p:nvSpPr>
        <p:spPr bwMode="gray">
          <a:xfrm>
            <a:off x="7870670" y="2063927"/>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sz="1200" noProof="1"/>
              <a:t>Page 3</a:t>
            </a:r>
          </a:p>
        </p:txBody>
      </p:sp>
      <p:sp>
        <p:nvSpPr>
          <p:cNvPr id="4" name="Rectangle 2">
            <a:extLst>
              <a:ext uri="{FF2B5EF4-FFF2-40B4-BE49-F238E27FC236}">
                <a16:creationId xmlns:a16="http://schemas.microsoft.com/office/drawing/2014/main" id="{45E4E059-F076-FB65-4430-3840D50D01C6}"/>
              </a:ext>
            </a:extLst>
          </p:cNvPr>
          <p:cNvSpPr txBox="1">
            <a:spLocks noChangeArrowheads="1"/>
          </p:cNvSpPr>
          <p:nvPr/>
        </p:nvSpPr>
        <p:spPr>
          <a:xfrm>
            <a:off x="650258" y="1051572"/>
            <a:ext cx="7897913" cy="682624"/>
          </a:xfrm>
          <a:prstGeom prst="rect">
            <a:avLst/>
          </a:prstGeom>
          <a:solidFill>
            <a:schemeClr val="accent1">
              <a:lumMod val="60000"/>
              <a:lumOff val="40000"/>
            </a:schemeClr>
          </a:solidFill>
        </p:spPr>
        <p:txBody>
          <a:bodyPr vert="horz" lIns="91440" tIns="45720" rIns="91440" bIns="45720" rtlCol="0" anchor="b">
            <a:normAutofit/>
          </a:bodyPr>
          <a:lstStyle>
            <a:lvl1pPr algn="ctr" defTabSz="685772"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en-US" sz="4000" b="1" u="sng" noProof="1"/>
              <a:t>CONTENTS  </a:t>
            </a:r>
          </a:p>
        </p:txBody>
      </p:sp>
      <p:sp>
        <p:nvSpPr>
          <p:cNvPr id="56" name="Rectangle 65">
            <a:extLst>
              <a:ext uri="{FF2B5EF4-FFF2-40B4-BE49-F238E27FC236}">
                <a16:creationId xmlns:a16="http://schemas.microsoft.com/office/drawing/2014/main" id="{0217DA12-138F-270A-9D85-F7078392C544}"/>
              </a:ext>
            </a:extLst>
          </p:cNvPr>
          <p:cNvSpPr>
            <a:spLocks noChangeArrowheads="1"/>
          </p:cNvSpPr>
          <p:nvPr/>
        </p:nvSpPr>
        <p:spPr bwMode="gray">
          <a:xfrm>
            <a:off x="7870670" y="3282240"/>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lgn="ctr">
              <a:spcAft>
                <a:spcPct val="20000"/>
              </a:spcAft>
            </a:pPr>
            <a:r>
              <a:rPr lang="en-US" altLang="en-US" sz="1200" noProof="1"/>
              <a:t>#</a:t>
            </a:r>
          </a:p>
        </p:txBody>
      </p:sp>
      <p:sp>
        <p:nvSpPr>
          <p:cNvPr id="2" name="Slide Number Placeholder 1">
            <a:extLst>
              <a:ext uri="{FF2B5EF4-FFF2-40B4-BE49-F238E27FC236}">
                <a16:creationId xmlns:a16="http://schemas.microsoft.com/office/drawing/2014/main" id="{60544E15-4DC3-7125-B9B3-B89FB77C01F9}"/>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2</a:t>
            </a:fld>
            <a:endParaRPr lang="en-US" dirty="0"/>
          </a:p>
        </p:txBody>
      </p:sp>
      <p:sp>
        <p:nvSpPr>
          <p:cNvPr id="3" name="Rectangle 77">
            <a:extLst>
              <a:ext uri="{FF2B5EF4-FFF2-40B4-BE49-F238E27FC236}">
                <a16:creationId xmlns:a16="http://schemas.microsoft.com/office/drawing/2014/main" id="{F4F0E5AC-E8FD-991F-04B4-425BD4E7D754}"/>
              </a:ext>
            </a:extLst>
          </p:cNvPr>
          <p:cNvSpPr>
            <a:spLocks noChangeArrowheads="1"/>
          </p:cNvSpPr>
          <p:nvPr/>
        </p:nvSpPr>
        <p:spPr bwMode="gray">
          <a:xfrm>
            <a:off x="992984" y="2875403"/>
            <a:ext cx="6756744" cy="30572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eaLnBrk="1" hangingPunct="1">
              <a:spcAft>
                <a:spcPct val="20000"/>
              </a:spcAft>
            </a:pPr>
            <a:r>
              <a:rPr lang="en-US" altLang="en-US" noProof="1">
                <a:latin typeface="+mn-lt"/>
              </a:rPr>
              <a:t>Refrigerant  </a:t>
            </a:r>
          </a:p>
        </p:txBody>
      </p:sp>
      <p:sp>
        <p:nvSpPr>
          <p:cNvPr id="7" name="Rectangle 77">
            <a:extLst>
              <a:ext uri="{FF2B5EF4-FFF2-40B4-BE49-F238E27FC236}">
                <a16:creationId xmlns:a16="http://schemas.microsoft.com/office/drawing/2014/main" id="{BBDBE04D-A02A-6A4B-D35C-1EC83049D58B}"/>
              </a:ext>
            </a:extLst>
          </p:cNvPr>
          <p:cNvSpPr>
            <a:spLocks noChangeArrowheads="1"/>
          </p:cNvSpPr>
          <p:nvPr/>
        </p:nvSpPr>
        <p:spPr bwMode="gray">
          <a:xfrm>
            <a:off x="992984" y="2469665"/>
            <a:ext cx="6756744" cy="30572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eaLnBrk="1" hangingPunct="1">
              <a:spcAft>
                <a:spcPct val="20000"/>
              </a:spcAft>
            </a:pPr>
            <a:r>
              <a:rPr lang="en-US" altLang="en-US" noProof="1">
                <a:latin typeface="+mn-lt"/>
              </a:rPr>
              <a:t>Refrigeration System </a:t>
            </a:r>
          </a:p>
        </p:txBody>
      </p:sp>
      <p:sp>
        <p:nvSpPr>
          <p:cNvPr id="10" name="Rectangle 76">
            <a:extLst>
              <a:ext uri="{FF2B5EF4-FFF2-40B4-BE49-F238E27FC236}">
                <a16:creationId xmlns:a16="http://schemas.microsoft.com/office/drawing/2014/main" id="{1F7D1D76-FA06-85CC-D8E2-6645E6C8F59C}"/>
              </a:ext>
            </a:extLst>
          </p:cNvPr>
          <p:cNvSpPr>
            <a:spLocks noChangeArrowheads="1"/>
          </p:cNvSpPr>
          <p:nvPr/>
        </p:nvSpPr>
        <p:spPr bwMode="gray">
          <a:xfrm>
            <a:off x="627586" y="2872448"/>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3</a:t>
            </a:r>
          </a:p>
        </p:txBody>
      </p:sp>
      <p:sp>
        <p:nvSpPr>
          <p:cNvPr id="11" name="Rectangle 76">
            <a:extLst>
              <a:ext uri="{FF2B5EF4-FFF2-40B4-BE49-F238E27FC236}">
                <a16:creationId xmlns:a16="http://schemas.microsoft.com/office/drawing/2014/main" id="{F09483CF-0760-A054-B5D4-2E29BF48499F}"/>
              </a:ext>
            </a:extLst>
          </p:cNvPr>
          <p:cNvSpPr>
            <a:spLocks noChangeArrowheads="1"/>
          </p:cNvSpPr>
          <p:nvPr/>
        </p:nvSpPr>
        <p:spPr bwMode="gray">
          <a:xfrm>
            <a:off x="627586" y="2479195"/>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2</a:t>
            </a:r>
          </a:p>
        </p:txBody>
      </p:sp>
      <p:sp>
        <p:nvSpPr>
          <p:cNvPr id="16" name="Rectangle 65">
            <a:extLst>
              <a:ext uri="{FF2B5EF4-FFF2-40B4-BE49-F238E27FC236}">
                <a16:creationId xmlns:a16="http://schemas.microsoft.com/office/drawing/2014/main" id="{51E870EF-160B-62B3-FDA3-B12E042A2DCC}"/>
              </a:ext>
            </a:extLst>
          </p:cNvPr>
          <p:cNvSpPr>
            <a:spLocks noChangeArrowheads="1"/>
          </p:cNvSpPr>
          <p:nvPr/>
        </p:nvSpPr>
        <p:spPr bwMode="gray">
          <a:xfrm>
            <a:off x="7870670" y="2868866"/>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sz="1200" noProof="1"/>
              <a:t>Page 25</a:t>
            </a:r>
          </a:p>
        </p:txBody>
      </p:sp>
      <p:sp>
        <p:nvSpPr>
          <p:cNvPr id="17" name="Rectangle 65">
            <a:extLst>
              <a:ext uri="{FF2B5EF4-FFF2-40B4-BE49-F238E27FC236}">
                <a16:creationId xmlns:a16="http://schemas.microsoft.com/office/drawing/2014/main" id="{F3D92F99-405A-9DC7-10A0-0F530E193344}"/>
              </a:ext>
            </a:extLst>
          </p:cNvPr>
          <p:cNvSpPr>
            <a:spLocks noChangeArrowheads="1"/>
          </p:cNvSpPr>
          <p:nvPr/>
        </p:nvSpPr>
        <p:spPr bwMode="gray">
          <a:xfrm>
            <a:off x="7870670" y="2453749"/>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sz="1200" noProof="1"/>
              <a:t>Page 12</a:t>
            </a:r>
          </a:p>
        </p:txBody>
      </p:sp>
    </p:spTree>
    <p:extLst>
      <p:ext uri="{BB962C8B-B14F-4D97-AF65-F5344CB8AC3E}">
        <p14:creationId xmlns:p14="http://schemas.microsoft.com/office/powerpoint/2010/main" val="2945503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Boot Strap Air Evaporative  Cooling System</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SzPct val="105000"/>
            </a:pPr>
            <a:r>
              <a:rPr lang="en-US" dirty="0">
                <a:latin typeface="+mn-lt"/>
              </a:rPr>
              <a:t>It is similar, to the boot strap air cooling system except that the addition of an evaporator between the second heat exchanger and the cooling turbine. </a:t>
            </a:r>
          </a:p>
          <a:p>
            <a:pPr algn="just">
              <a:spcBef>
                <a:spcPct val="0"/>
              </a:spcBef>
              <a:spcAft>
                <a:spcPct val="15000"/>
              </a:spcAft>
              <a:buSzPct val="105000"/>
            </a:pPr>
            <a:r>
              <a:rPr lang="en-US" dirty="0">
                <a:latin typeface="+mn-lt"/>
              </a:rPr>
              <a:t>If Q tones of refrigeration is the cooling load in the cabin, then the quantity of air required for the refrigeration purpose will be</a:t>
            </a:r>
          </a:p>
          <a:p>
            <a:pPr marL="0" indent="0" algn="ctr">
              <a:spcBef>
                <a:spcPct val="0"/>
              </a:spcBef>
              <a:spcAft>
                <a:spcPct val="15000"/>
              </a:spcAft>
              <a:buSzPct val="105000"/>
              <a:buNone/>
            </a:pPr>
            <a:r>
              <a:rPr lang="en-US" dirty="0">
                <a:latin typeface="+mn-lt"/>
              </a:rPr>
              <a:t>Ma=210Q/Cp(T8-T7) kg/min.</a:t>
            </a: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lvl="1"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Clr>
                <a:schemeClr val="accent1"/>
              </a:buClr>
              <a:buSzPct val="105000"/>
            </a:pPr>
            <a:endParaRPr lang="en-US" noProof="1">
              <a:latin typeface="+mn-lt"/>
            </a:endParaRPr>
          </a:p>
        </p:txBody>
      </p:sp>
      <p:pic>
        <p:nvPicPr>
          <p:cNvPr id="12" name="Picture 11" descr="Boot Strap Evaporative Air cooling system TS diagram.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118496" y="3518499"/>
            <a:ext cx="4611568" cy="2806101"/>
          </a:xfrm>
          <a:prstGeom prst="rect">
            <a:avLst/>
          </a:prstGeom>
        </p:spPr>
      </p:pic>
      <p:sp>
        <p:nvSpPr>
          <p:cNvPr id="2" name="Slide Number Placeholder 1">
            <a:extLst>
              <a:ext uri="{FF2B5EF4-FFF2-40B4-BE49-F238E27FC236}">
                <a16:creationId xmlns:a16="http://schemas.microsoft.com/office/drawing/2014/main" id="{FC220B11-85F6-B91C-F47A-5856D0D0E788}"/>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Reduced Ambient Air-Cooling System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nSpc>
                <a:spcPct val="150000"/>
              </a:lnSpc>
              <a:spcBef>
                <a:spcPct val="0"/>
              </a:spcBef>
              <a:spcAft>
                <a:spcPct val="15000"/>
              </a:spcAft>
              <a:buNone/>
            </a:pPr>
            <a:endParaRPr lang="en-US" dirty="0">
              <a:latin typeface="+mn-lt"/>
            </a:endParaRPr>
          </a:p>
          <a:p>
            <a:pPr lvl="1">
              <a:lnSpc>
                <a:spcPct val="150000"/>
              </a:lnSpc>
              <a:spcBef>
                <a:spcPct val="0"/>
              </a:spcBef>
              <a:spcAft>
                <a:spcPct val="15000"/>
              </a:spcAft>
              <a:buFont typeface="Wingdings" panose="05000000000000000000" pitchFamily="2" charset="2"/>
              <a:buChar char="§"/>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None/>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marL="0" indent="0">
              <a:lnSpc>
                <a:spcPct val="150000"/>
              </a:lnSpc>
              <a:spcBef>
                <a:spcPct val="0"/>
              </a:spcBef>
              <a:spcAft>
                <a:spcPct val="15000"/>
              </a:spcAft>
              <a:buClr>
                <a:schemeClr val="accent1"/>
              </a:buClr>
              <a:buNone/>
            </a:pPr>
            <a:endParaRPr lang="en-US" noProof="1">
              <a:latin typeface="+mn-lt"/>
            </a:endParaRPr>
          </a:p>
        </p:txBody>
      </p:sp>
      <p:pic>
        <p:nvPicPr>
          <p:cNvPr id="12" name="Picture 11" descr="simple Air cooling System.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789104" y="2161420"/>
            <a:ext cx="5489592" cy="3419622"/>
          </a:xfrm>
          <a:prstGeom prst="rect">
            <a:avLst/>
          </a:prstGeom>
        </p:spPr>
      </p:pic>
      <p:sp>
        <p:nvSpPr>
          <p:cNvPr id="2" name="Slide Number Placeholder 1">
            <a:extLst>
              <a:ext uri="{FF2B5EF4-FFF2-40B4-BE49-F238E27FC236}">
                <a16:creationId xmlns:a16="http://schemas.microsoft.com/office/drawing/2014/main" id="{6C06FE1D-7E56-A4D6-867F-8E55F5369228}"/>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Reduced Ambient Air-Cooling System</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SzPct val="105000"/>
            </a:pPr>
            <a:r>
              <a:rPr lang="en-US" dirty="0">
                <a:latin typeface="+mn-lt"/>
              </a:rPr>
              <a:t>It consist of two cooling turbines and one heat exchanger.</a:t>
            </a:r>
          </a:p>
          <a:p>
            <a:pPr algn="just">
              <a:spcBef>
                <a:spcPct val="0"/>
              </a:spcBef>
              <a:spcAft>
                <a:spcPct val="15000"/>
              </a:spcAft>
              <a:buSzPct val="105000"/>
            </a:pPr>
            <a:r>
              <a:rPr lang="en-US" dirty="0">
                <a:latin typeface="+mn-lt"/>
              </a:rPr>
              <a:t>Air reduced for the refrigeration system is bled off from the main Compressor.</a:t>
            </a:r>
          </a:p>
          <a:p>
            <a:pPr algn="just">
              <a:spcBef>
                <a:spcPct val="0"/>
              </a:spcBef>
              <a:spcAft>
                <a:spcPct val="15000"/>
              </a:spcAft>
              <a:buSzPct val="105000"/>
            </a:pPr>
            <a:r>
              <a:rPr lang="en-US" dirty="0">
                <a:latin typeface="+mn-lt"/>
              </a:rPr>
              <a:t>This high pressure and temperature air is cooled initially in the heat exchanger.</a:t>
            </a:r>
          </a:p>
          <a:p>
            <a:pPr algn="just">
              <a:spcBef>
                <a:spcPct val="0"/>
              </a:spcBef>
              <a:spcAft>
                <a:spcPct val="15000"/>
              </a:spcAft>
              <a:buSzPct val="105000"/>
            </a:pPr>
            <a:r>
              <a:rPr lang="en-US" dirty="0">
                <a:latin typeface="+mn-lt"/>
              </a:rPr>
              <a:t>Air for cooling is taken from the cooling turbine which lowers the high temperature of rammed air.</a:t>
            </a:r>
          </a:p>
          <a:p>
            <a:pPr algn="just">
              <a:spcBef>
                <a:spcPct val="0"/>
              </a:spcBef>
              <a:spcAft>
                <a:spcPct val="15000"/>
              </a:spcAft>
              <a:buSzPct val="105000"/>
            </a:pPr>
            <a:r>
              <a:rPr lang="en-US" dirty="0">
                <a:latin typeface="+mn-lt"/>
              </a:rPr>
              <a:t>Cooled air from the heat exchanger is passed through the second cooling turbine from where the air supplied to the cabin.</a:t>
            </a:r>
          </a:p>
          <a:p>
            <a:pPr algn="just">
              <a:spcBef>
                <a:spcPct val="0"/>
              </a:spcBef>
              <a:spcAft>
                <a:spcPct val="15000"/>
              </a:spcAft>
              <a:buSzPct val="105000"/>
            </a:pPr>
            <a:r>
              <a:rPr lang="en-US" dirty="0">
                <a:latin typeface="+mn-lt"/>
              </a:rPr>
              <a:t>The work of the cooling turbine is used to drive the cooling fan which draws cooling air from the heat exchanger.  It used for very high-speed aircraft. </a:t>
            </a:r>
          </a:p>
          <a:p>
            <a:pPr algn="just">
              <a:spcBef>
                <a:spcPct val="0"/>
              </a:spcBef>
              <a:spcAft>
                <a:spcPct val="15000"/>
              </a:spcAft>
              <a:buSzPct val="105000"/>
            </a:pPr>
            <a:endParaRPr lang="en-US" dirty="0">
              <a:latin typeface="+mn-lt"/>
            </a:endParaRPr>
          </a:p>
          <a:p>
            <a:pPr lvl="1"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Clr>
                <a:schemeClr val="accent1"/>
              </a:buClr>
              <a:buSzPct val="105000"/>
            </a:pPr>
            <a:endParaRPr lang="en-US" noProof="1">
              <a:latin typeface="+mn-lt"/>
            </a:endParaRPr>
          </a:p>
        </p:txBody>
      </p:sp>
      <p:sp>
        <p:nvSpPr>
          <p:cNvPr id="2" name="Slide Number Placeholder 1">
            <a:extLst>
              <a:ext uri="{FF2B5EF4-FFF2-40B4-BE49-F238E27FC236}">
                <a16:creationId xmlns:a16="http://schemas.microsoft.com/office/drawing/2014/main" id="{85B30CBE-8C4A-2596-A112-A7DC80270A35}"/>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Regenerative Air-Cooling System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nSpc>
                <a:spcPct val="150000"/>
              </a:lnSpc>
              <a:spcBef>
                <a:spcPct val="0"/>
              </a:spcBef>
              <a:spcAft>
                <a:spcPct val="15000"/>
              </a:spcAft>
              <a:buNone/>
            </a:pPr>
            <a:endParaRPr lang="en-US" dirty="0">
              <a:latin typeface="+mn-lt"/>
            </a:endParaRPr>
          </a:p>
          <a:p>
            <a:pPr lvl="1">
              <a:lnSpc>
                <a:spcPct val="150000"/>
              </a:lnSpc>
              <a:spcBef>
                <a:spcPct val="0"/>
              </a:spcBef>
              <a:spcAft>
                <a:spcPct val="15000"/>
              </a:spcAft>
              <a:buFont typeface="Wingdings" panose="05000000000000000000" pitchFamily="2" charset="2"/>
              <a:buChar char="§"/>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a:lnSpc>
                <a:spcPct val="150000"/>
              </a:lnSpc>
              <a:spcBef>
                <a:spcPct val="0"/>
              </a:spcBef>
              <a:spcAft>
                <a:spcPct val="15000"/>
              </a:spcAft>
              <a:buNone/>
            </a:pPr>
            <a:endParaRPr lang="en-US" dirty="0">
              <a:latin typeface="+mn-lt"/>
            </a:endParaRPr>
          </a:p>
          <a:p>
            <a:pPr>
              <a:lnSpc>
                <a:spcPct val="150000"/>
              </a:lnSpc>
              <a:spcBef>
                <a:spcPct val="0"/>
              </a:spcBef>
              <a:spcAft>
                <a:spcPct val="15000"/>
              </a:spcAft>
              <a:buFont typeface="Wingdings" panose="05000000000000000000" pitchFamily="2" charset="2"/>
              <a:buChar char="q"/>
            </a:pPr>
            <a:endParaRPr lang="en-US" dirty="0">
              <a:latin typeface="+mn-lt"/>
            </a:endParaRPr>
          </a:p>
          <a:p>
            <a:pPr marL="0" indent="0">
              <a:lnSpc>
                <a:spcPct val="150000"/>
              </a:lnSpc>
              <a:spcBef>
                <a:spcPct val="0"/>
              </a:spcBef>
              <a:spcAft>
                <a:spcPct val="15000"/>
              </a:spcAft>
              <a:buClr>
                <a:schemeClr val="accent1"/>
              </a:buClr>
              <a:buNone/>
            </a:pPr>
            <a:endParaRPr lang="en-US" noProof="1">
              <a:latin typeface="+mn-lt"/>
            </a:endParaRPr>
          </a:p>
        </p:txBody>
      </p:sp>
      <p:pic>
        <p:nvPicPr>
          <p:cNvPr id="18434" name="Picture 2" descr="Image result for Regenerative Air Cooling System"/>
          <p:cNvPicPr>
            <a:picLocks noChangeAspect="1" noChangeArrowheads="1"/>
          </p:cNvPicPr>
          <p:nvPr/>
        </p:nvPicPr>
        <p:blipFill>
          <a:blip r:embed="rId4" cstate="print"/>
          <a:srcRect/>
          <a:stretch>
            <a:fillRect/>
          </a:stretch>
        </p:blipFill>
        <p:spPr bwMode="auto">
          <a:xfrm>
            <a:off x="381000" y="1839328"/>
            <a:ext cx="8418512" cy="4391903"/>
          </a:xfrm>
          <a:prstGeom prst="rect">
            <a:avLst/>
          </a:prstGeom>
          <a:noFill/>
        </p:spPr>
      </p:pic>
      <p:sp>
        <p:nvSpPr>
          <p:cNvPr id="2" name="Slide Number Placeholder 1">
            <a:extLst>
              <a:ext uri="{FF2B5EF4-FFF2-40B4-BE49-F238E27FC236}">
                <a16:creationId xmlns:a16="http://schemas.microsoft.com/office/drawing/2014/main" id="{BAED5F37-EC2D-5FAF-0E27-D993132D40D8}"/>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System</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Regenerative Air-Cooling System</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SzPct val="105000"/>
            </a:pPr>
            <a:r>
              <a:rPr lang="en-US" dirty="0">
                <a:latin typeface="+mn-lt"/>
              </a:rPr>
              <a:t>It is a modification of simple air-cooling system with the addition of regenerative heat exchanger.</a:t>
            </a:r>
          </a:p>
          <a:p>
            <a:pPr algn="just">
              <a:spcBef>
                <a:spcPct val="0"/>
              </a:spcBef>
              <a:spcAft>
                <a:spcPct val="15000"/>
              </a:spcAft>
              <a:buSzPct val="105000"/>
            </a:pPr>
            <a:r>
              <a:rPr lang="en-US" dirty="0">
                <a:latin typeface="+mn-lt"/>
              </a:rPr>
              <a:t>The high pressure and high temperature air from the main compressor is first cooled by the ram air in the heat exchanger .</a:t>
            </a:r>
          </a:p>
          <a:p>
            <a:pPr algn="just">
              <a:spcBef>
                <a:spcPct val="0"/>
              </a:spcBef>
              <a:spcAft>
                <a:spcPct val="15000"/>
              </a:spcAft>
              <a:buSzPct val="105000"/>
            </a:pPr>
            <a:r>
              <a:rPr lang="en-US" dirty="0">
                <a:latin typeface="+mn-lt"/>
              </a:rPr>
              <a:t>This air is further cooled in the regenerative heat exchanger with the portion of air bled after expansion in the cooling turbine.</a:t>
            </a:r>
          </a:p>
          <a:p>
            <a:pPr algn="just">
              <a:spcBef>
                <a:spcPct val="0"/>
              </a:spcBef>
              <a:spcAft>
                <a:spcPct val="15000"/>
              </a:spcAft>
              <a:buSzPct val="105000"/>
            </a:pPr>
            <a:r>
              <a:rPr lang="en-US" dirty="0">
                <a:latin typeface="+mn-lt"/>
              </a:rPr>
              <a:t>This type of cooling system is used for supersonic aircraft and rockets.</a:t>
            </a:r>
          </a:p>
          <a:p>
            <a:pPr algn="just">
              <a:spcBef>
                <a:spcPct val="0"/>
              </a:spcBef>
              <a:spcAft>
                <a:spcPct val="15000"/>
              </a:spcAft>
              <a:buSzPct val="105000"/>
            </a:pPr>
            <a:endParaRPr lang="en-US" dirty="0">
              <a:latin typeface="+mn-lt"/>
            </a:endParaRPr>
          </a:p>
          <a:p>
            <a:pPr lvl="1"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buClr>
                <a:schemeClr val="accent1"/>
              </a:buClr>
              <a:buSzPct val="105000"/>
            </a:pPr>
            <a:endParaRPr lang="en-US" noProof="1">
              <a:latin typeface="+mn-lt"/>
            </a:endParaRPr>
          </a:p>
        </p:txBody>
      </p:sp>
      <p:sp>
        <p:nvSpPr>
          <p:cNvPr id="2" name="Slide Number Placeholder 1">
            <a:extLst>
              <a:ext uri="{FF2B5EF4-FFF2-40B4-BE49-F238E27FC236}">
                <a16:creationId xmlns:a16="http://schemas.microsoft.com/office/drawing/2014/main" id="{904A8BBC-932B-F651-6703-0E284740144D}"/>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Refrigerants</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Definition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ct val="15000"/>
              </a:spcAft>
              <a:buSzPct val="105000"/>
              <a:buFont typeface="Wingdings 2" panose="05020102010507070707" pitchFamily="18" charset="2"/>
              <a:buChar char="¡"/>
            </a:pPr>
            <a:r>
              <a:rPr lang="en-US" dirty="0">
                <a:latin typeface="+mn-lt"/>
              </a:rPr>
              <a:t>It is fluid whose boiling and condensation moves heat from one heat exchanger to another.</a:t>
            </a:r>
          </a:p>
          <a:p>
            <a:pPr algn="just">
              <a:lnSpc>
                <a:spcPct val="150000"/>
              </a:lnSpc>
              <a:spcBef>
                <a:spcPct val="0"/>
              </a:spcBef>
              <a:spcAft>
                <a:spcPct val="15000"/>
              </a:spcAft>
              <a:buNone/>
            </a:pPr>
            <a:endParaRPr lang="en-US" dirty="0">
              <a:latin typeface="+mn-lt"/>
            </a:endParaRPr>
          </a:p>
          <a:p>
            <a:pPr lvl="1" algn="just">
              <a:lnSpc>
                <a:spcPct val="150000"/>
              </a:lnSpc>
              <a:spcBef>
                <a:spcPct val="0"/>
              </a:spcBef>
              <a:spcAft>
                <a:spcPct val="15000"/>
              </a:spcAft>
              <a:buNone/>
            </a:pPr>
            <a:endParaRPr lang="en-US" dirty="0">
              <a:latin typeface="+mn-lt"/>
            </a:endParaRPr>
          </a:p>
          <a:p>
            <a:pPr algn="just">
              <a:lnSpc>
                <a:spcPct val="150000"/>
              </a:lnSpc>
              <a:spcBef>
                <a:spcPct val="0"/>
              </a:spcBef>
              <a:spcAft>
                <a:spcPct val="15000"/>
              </a:spcAft>
              <a:buNone/>
            </a:pPr>
            <a:endParaRPr lang="en-US" dirty="0">
              <a:latin typeface="+mn-lt"/>
            </a:endParaRPr>
          </a:p>
          <a:p>
            <a:pPr algn="just">
              <a:lnSpc>
                <a:spcPct val="150000"/>
              </a:lnSpc>
              <a:spcBef>
                <a:spcPct val="0"/>
              </a:spcBef>
              <a:spcAft>
                <a:spcPct val="15000"/>
              </a:spcAft>
              <a:buNone/>
            </a:pPr>
            <a:endParaRPr lang="en-US" dirty="0">
              <a:latin typeface="+mn-lt"/>
            </a:endParaRPr>
          </a:p>
          <a:p>
            <a:pPr algn="just">
              <a:lnSpc>
                <a:spcPct val="150000"/>
              </a:lnSpc>
              <a:spcBef>
                <a:spcPct val="0"/>
              </a:spcBef>
              <a:spcAft>
                <a:spcPct val="15000"/>
              </a:spcAft>
              <a:buFont typeface="Wingdings" panose="05000000000000000000" pitchFamily="2" charset="2"/>
              <a:buChar char="q"/>
            </a:pPr>
            <a:endParaRPr lang="en-US" dirty="0">
              <a:latin typeface="+mn-lt"/>
            </a:endParaRPr>
          </a:p>
          <a:p>
            <a:pPr marL="0" indent="0" algn="just">
              <a:lnSpc>
                <a:spcPct val="150000"/>
              </a:lnSpc>
              <a:spcBef>
                <a:spcPct val="0"/>
              </a:spcBef>
              <a:spcAft>
                <a:spcPct val="15000"/>
              </a:spcAft>
              <a:buClr>
                <a:schemeClr val="accent1"/>
              </a:buClr>
              <a:buNone/>
            </a:pPr>
            <a:endParaRPr lang="en-US" noProof="1">
              <a:latin typeface="+mn-lt"/>
            </a:endParaRPr>
          </a:p>
        </p:txBody>
      </p:sp>
      <p:pic>
        <p:nvPicPr>
          <p:cNvPr id="12" name="Picture 11" descr="Refrigerants Flow Chart.PNG"/>
          <p:cNvPicPr>
            <a:picLocks noChangeAspect="1"/>
          </p:cNvPicPr>
          <p:nvPr/>
        </p:nvPicPr>
        <p:blipFill>
          <a:blip r:embed="rId4" cstate="print">
            <a:clrChange>
              <a:clrFrom>
                <a:srgbClr val="FFFFFF"/>
              </a:clrFrom>
              <a:clrTo>
                <a:srgbClr val="FFFFFF">
                  <a:alpha val="0"/>
                </a:srgbClr>
              </a:clrTo>
            </a:clrChange>
          </a:blip>
          <a:stretch>
            <a:fillRect/>
          </a:stretch>
        </p:blipFill>
        <p:spPr>
          <a:xfrm>
            <a:off x="914400" y="2743200"/>
            <a:ext cx="7391399" cy="3200399"/>
          </a:xfrm>
          <a:prstGeom prst="rect">
            <a:avLst/>
          </a:prstGeom>
        </p:spPr>
      </p:pic>
      <p:sp>
        <p:nvSpPr>
          <p:cNvPr id="2" name="Slide Number Placeholder 1">
            <a:extLst>
              <a:ext uri="{FF2B5EF4-FFF2-40B4-BE49-F238E27FC236}">
                <a16:creationId xmlns:a16="http://schemas.microsoft.com/office/drawing/2014/main" id="{292A10C6-11FA-FEF0-13B2-C0BED68F9E91}"/>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Refrigerants</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Selection Criteria</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SzPct val="105000"/>
            </a:pPr>
            <a:r>
              <a:rPr lang="en-US" dirty="0">
                <a:latin typeface="+mn-lt"/>
              </a:rPr>
              <a:t>Selection of refrigerant for particularly application is based on the following requirements;</a:t>
            </a:r>
          </a:p>
          <a:p>
            <a:pPr lvl="1" algn="just">
              <a:spcBef>
                <a:spcPct val="0"/>
              </a:spcBef>
              <a:spcAft>
                <a:spcPct val="15000"/>
              </a:spcAft>
              <a:buSzPct val="105000"/>
            </a:pPr>
            <a:r>
              <a:rPr lang="en-US" dirty="0">
                <a:latin typeface="+mn-lt"/>
              </a:rPr>
              <a:t>Thermodynamic and Thermo Physical Properties</a:t>
            </a:r>
          </a:p>
          <a:p>
            <a:pPr lvl="1" algn="just">
              <a:spcBef>
                <a:spcPct val="0"/>
              </a:spcBef>
              <a:spcAft>
                <a:spcPct val="15000"/>
              </a:spcAft>
              <a:buSzPct val="105000"/>
            </a:pPr>
            <a:r>
              <a:rPr lang="en-US" dirty="0">
                <a:latin typeface="+mn-lt"/>
              </a:rPr>
              <a:t>Environmental and safety Properties</a:t>
            </a:r>
          </a:p>
          <a:p>
            <a:pPr lvl="1" algn="just">
              <a:spcBef>
                <a:spcPct val="0"/>
              </a:spcBef>
              <a:spcAft>
                <a:spcPct val="15000"/>
              </a:spcAft>
              <a:buSzPct val="105000"/>
            </a:pPr>
            <a:r>
              <a:rPr lang="en-US" dirty="0">
                <a:latin typeface="+mn-lt"/>
              </a:rPr>
              <a:t>Economics</a:t>
            </a:r>
          </a:p>
          <a:p>
            <a:pPr marL="285750" lvl="1" algn="just">
              <a:spcBef>
                <a:spcPct val="0"/>
              </a:spcBef>
              <a:spcAft>
                <a:spcPct val="15000"/>
              </a:spcAft>
              <a:buSzPct val="105000"/>
              <a:buFont typeface="Wingdings" panose="05000000000000000000" pitchFamily="2" charset="2"/>
              <a:buChar char="§"/>
            </a:pPr>
            <a:r>
              <a:rPr lang="en-US" dirty="0">
                <a:latin typeface="+mn-lt"/>
              </a:rPr>
              <a:t>Thermodynamic and Thermo Physical Properties </a:t>
            </a:r>
          </a:p>
          <a:p>
            <a:pPr lvl="1" algn="just">
              <a:spcBef>
                <a:spcPct val="0"/>
              </a:spcBef>
              <a:spcAft>
                <a:spcPct val="15000"/>
              </a:spcAft>
              <a:buSzPct val="105000"/>
            </a:pPr>
            <a:r>
              <a:rPr lang="en-US" dirty="0">
                <a:latin typeface="+mn-lt"/>
              </a:rPr>
              <a:t>Requirements are, Suction Pressure, Discharge Pressure , Pressure ratio, Latent heat of vaporization, Isentropic index of compression, Liquid specific heat, Thermal specific heat, Thermal conductivity and viscosity .</a:t>
            </a:r>
          </a:p>
          <a:p>
            <a:pPr algn="just">
              <a:spcBef>
                <a:spcPct val="0"/>
              </a:spcBef>
              <a:spcAft>
                <a:spcPct val="15000"/>
              </a:spcAft>
            </a:pPr>
            <a:endParaRPr lang="en-US" dirty="0">
              <a:latin typeface="+mn-lt"/>
            </a:endParaRPr>
          </a:p>
          <a:p>
            <a:pPr lvl="1"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buClr>
                <a:schemeClr val="accent1"/>
              </a:buClr>
            </a:pPr>
            <a:endParaRPr lang="en-US" noProof="1">
              <a:latin typeface="+mn-lt"/>
            </a:endParaRPr>
          </a:p>
        </p:txBody>
      </p:sp>
      <p:sp>
        <p:nvSpPr>
          <p:cNvPr id="2" name="Slide Number Placeholder 1">
            <a:extLst>
              <a:ext uri="{FF2B5EF4-FFF2-40B4-BE49-F238E27FC236}">
                <a16:creationId xmlns:a16="http://schemas.microsoft.com/office/drawing/2014/main" id="{54F83EA7-FCD4-2381-7A68-C55D91209B48}"/>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Refrigerants</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Thermodynamic and Thermo Physical Properties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spcAft>
                <a:spcPct val="15000"/>
              </a:spcAft>
              <a:buSzPct val="105000"/>
            </a:pPr>
            <a:r>
              <a:rPr lang="en-US" dirty="0">
                <a:latin typeface="+mn-lt"/>
              </a:rPr>
              <a:t>Pressure ratio </a:t>
            </a:r>
          </a:p>
          <a:p>
            <a:pPr lvl="1">
              <a:spcBef>
                <a:spcPct val="0"/>
              </a:spcBef>
              <a:spcAft>
                <a:spcPct val="15000"/>
              </a:spcAft>
              <a:buSzPct val="105000"/>
            </a:pPr>
            <a:r>
              <a:rPr lang="en-US" dirty="0">
                <a:latin typeface="+mn-lt"/>
              </a:rPr>
              <a:t>It should be as small as possible for high volumetric efficiency and low power consumption.</a:t>
            </a:r>
          </a:p>
          <a:p>
            <a:pPr marL="285750" lvl="1">
              <a:spcBef>
                <a:spcPct val="0"/>
              </a:spcBef>
              <a:spcAft>
                <a:spcPct val="15000"/>
              </a:spcAft>
              <a:buSzPct val="105000"/>
              <a:buFont typeface="Wingdings" panose="05000000000000000000" pitchFamily="2" charset="2"/>
              <a:buChar char="§"/>
            </a:pPr>
            <a:r>
              <a:rPr lang="en-US" dirty="0">
                <a:latin typeface="+mn-lt"/>
              </a:rPr>
              <a:t>Latent Heat of Vaporization </a:t>
            </a:r>
          </a:p>
          <a:p>
            <a:pPr lvl="1">
              <a:spcBef>
                <a:spcPct val="0"/>
              </a:spcBef>
              <a:spcAft>
                <a:spcPct val="15000"/>
              </a:spcAft>
              <a:buSzPct val="105000"/>
            </a:pPr>
            <a:r>
              <a:rPr lang="en-US" dirty="0">
                <a:latin typeface="+mn-lt"/>
              </a:rPr>
              <a:t>Should be as large as possible so that the required mass flow rate per unit cooling capacity will be small.</a:t>
            </a:r>
          </a:p>
          <a:p>
            <a:pPr marL="285750" lvl="1">
              <a:spcBef>
                <a:spcPct val="0"/>
              </a:spcBef>
              <a:spcAft>
                <a:spcPct val="15000"/>
              </a:spcAft>
              <a:buSzPct val="105000"/>
              <a:buFont typeface="Wingdings" panose="05000000000000000000" pitchFamily="2" charset="2"/>
              <a:buChar char="§"/>
            </a:pPr>
            <a:r>
              <a:rPr lang="en-US" dirty="0">
                <a:latin typeface="+mn-lt"/>
              </a:rPr>
              <a:t>Isentropic Index of Compression </a:t>
            </a:r>
          </a:p>
          <a:p>
            <a:pPr lvl="1">
              <a:spcBef>
                <a:spcPct val="0"/>
              </a:spcBef>
              <a:spcAft>
                <a:spcPct val="15000"/>
              </a:spcAft>
              <a:buSzPct val="105000"/>
            </a:pPr>
            <a:r>
              <a:rPr lang="en-US" dirty="0">
                <a:latin typeface="+mn-lt"/>
              </a:rPr>
              <a:t>It should be as small as possible so that the temperature rise during compression will be small.</a:t>
            </a:r>
          </a:p>
          <a:p>
            <a:pPr>
              <a:spcBef>
                <a:spcPct val="0"/>
              </a:spcBef>
              <a:spcAft>
                <a:spcPct val="15000"/>
              </a:spcAft>
            </a:pPr>
            <a:endParaRPr lang="en-US" dirty="0">
              <a:latin typeface="+mn-lt"/>
            </a:endParaRPr>
          </a:p>
          <a:p>
            <a:pPr lvl="1">
              <a:spcBef>
                <a:spcPct val="0"/>
              </a:spcBef>
              <a:spcAft>
                <a:spcPct val="15000"/>
              </a:spcAft>
            </a:pPr>
            <a:endParaRPr lang="en-US" dirty="0">
              <a:latin typeface="+mn-lt"/>
            </a:endParaRPr>
          </a:p>
          <a:p>
            <a:pPr>
              <a:spcBef>
                <a:spcPct val="0"/>
              </a:spcBef>
              <a:spcAft>
                <a:spcPct val="15000"/>
              </a:spcAft>
            </a:pPr>
            <a:endParaRPr lang="en-US" dirty="0">
              <a:latin typeface="+mn-lt"/>
            </a:endParaRPr>
          </a:p>
          <a:p>
            <a:pPr>
              <a:spcBef>
                <a:spcPct val="0"/>
              </a:spcBef>
              <a:spcAft>
                <a:spcPct val="15000"/>
              </a:spcAft>
            </a:pPr>
            <a:endParaRPr lang="en-US" dirty="0">
              <a:latin typeface="+mn-lt"/>
            </a:endParaRPr>
          </a:p>
          <a:p>
            <a:pPr>
              <a:spcBef>
                <a:spcPct val="0"/>
              </a:spcBef>
              <a:spcAft>
                <a:spcPct val="15000"/>
              </a:spcAft>
            </a:pPr>
            <a:endParaRPr lang="en-US" dirty="0">
              <a:latin typeface="+mn-lt"/>
            </a:endParaRPr>
          </a:p>
          <a:p>
            <a:pPr>
              <a:spcBef>
                <a:spcPct val="0"/>
              </a:spcBef>
              <a:spcAft>
                <a:spcPct val="15000"/>
              </a:spcAft>
              <a:buClr>
                <a:schemeClr val="accent1"/>
              </a:buClr>
            </a:pPr>
            <a:endParaRPr lang="en-US" noProof="1">
              <a:latin typeface="+mn-lt"/>
            </a:endParaRPr>
          </a:p>
        </p:txBody>
      </p:sp>
      <p:sp>
        <p:nvSpPr>
          <p:cNvPr id="2" name="Slide Number Placeholder 1">
            <a:extLst>
              <a:ext uri="{FF2B5EF4-FFF2-40B4-BE49-F238E27FC236}">
                <a16:creationId xmlns:a16="http://schemas.microsoft.com/office/drawing/2014/main" id="{285CC6E4-7F11-2062-62D1-4BE95CC399D5}"/>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Refrigerants</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Thermodynamic and Thermo Physical Properties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spcAft>
                <a:spcPct val="15000"/>
              </a:spcAft>
              <a:buSzPct val="105000"/>
            </a:pPr>
            <a:r>
              <a:rPr lang="en-US" dirty="0">
                <a:latin typeface="+mn-lt"/>
              </a:rPr>
              <a:t>Liquid Specific Heat </a:t>
            </a:r>
          </a:p>
          <a:p>
            <a:pPr lvl="1">
              <a:spcBef>
                <a:spcPct val="0"/>
              </a:spcBef>
              <a:spcAft>
                <a:spcPct val="15000"/>
              </a:spcAft>
              <a:buSzPct val="105000"/>
            </a:pPr>
            <a:r>
              <a:rPr lang="en-US" dirty="0">
                <a:latin typeface="+mn-lt"/>
              </a:rPr>
              <a:t>It should be as small so that degree of sub cooling will be large leading to smaller amount of flash gas at evaporator inlet. </a:t>
            </a:r>
          </a:p>
          <a:p>
            <a:pPr marL="285750" lvl="1">
              <a:spcBef>
                <a:spcPct val="0"/>
              </a:spcBef>
              <a:spcAft>
                <a:spcPct val="15000"/>
              </a:spcAft>
              <a:buSzPct val="105000"/>
              <a:buFont typeface="Wingdings" panose="05000000000000000000" pitchFamily="2" charset="2"/>
              <a:buChar char="§"/>
            </a:pPr>
            <a:r>
              <a:rPr lang="en-US" dirty="0">
                <a:latin typeface="+mn-lt"/>
              </a:rPr>
              <a:t>Thermal Conductivity </a:t>
            </a:r>
          </a:p>
          <a:p>
            <a:pPr lvl="1">
              <a:spcBef>
                <a:spcPct val="0"/>
              </a:spcBef>
              <a:spcAft>
                <a:spcPct val="15000"/>
              </a:spcAft>
              <a:buSzPct val="105000"/>
            </a:pPr>
            <a:r>
              <a:rPr lang="en-US" dirty="0">
                <a:latin typeface="+mn-lt"/>
              </a:rPr>
              <a:t>It is high in both phase liquid and vapor phase for high heat transfer coefficient. </a:t>
            </a:r>
          </a:p>
          <a:p>
            <a:pPr marL="285750" lvl="1">
              <a:spcBef>
                <a:spcPct val="0"/>
              </a:spcBef>
              <a:spcAft>
                <a:spcPct val="15000"/>
              </a:spcAft>
              <a:buSzPct val="105000"/>
              <a:buFont typeface="Wingdings" panose="05000000000000000000" pitchFamily="2" charset="2"/>
              <a:buChar char="§"/>
            </a:pPr>
            <a:r>
              <a:rPr lang="en-US" dirty="0">
                <a:latin typeface="+mn-lt"/>
              </a:rPr>
              <a:t>Viscosity  </a:t>
            </a:r>
          </a:p>
          <a:p>
            <a:pPr lvl="1">
              <a:spcBef>
                <a:spcPct val="0"/>
              </a:spcBef>
              <a:spcAft>
                <a:spcPct val="15000"/>
              </a:spcAft>
              <a:buSzPct val="105000"/>
            </a:pPr>
            <a:r>
              <a:rPr lang="en-US" dirty="0">
                <a:latin typeface="+mn-lt"/>
              </a:rPr>
              <a:t>It is very small in liquid and vapor phase for smaller frictional pressure drop.</a:t>
            </a:r>
          </a:p>
          <a:p>
            <a:pPr>
              <a:spcBef>
                <a:spcPct val="0"/>
              </a:spcBef>
              <a:spcAft>
                <a:spcPct val="15000"/>
              </a:spcAft>
            </a:pPr>
            <a:endParaRPr lang="en-US" dirty="0">
              <a:latin typeface="+mn-lt"/>
            </a:endParaRPr>
          </a:p>
          <a:p>
            <a:pPr lvl="1">
              <a:spcBef>
                <a:spcPct val="0"/>
              </a:spcBef>
              <a:spcAft>
                <a:spcPct val="15000"/>
              </a:spcAft>
            </a:pPr>
            <a:endParaRPr lang="en-US" dirty="0">
              <a:latin typeface="+mn-lt"/>
            </a:endParaRPr>
          </a:p>
          <a:p>
            <a:pPr>
              <a:spcBef>
                <a:spcPct val="0"/>
              </a:spcBef>
              <a:spcAft>
                <a:spcPct val="15000"/>
              </a:spcAft>
            </a:pPr>
            <a:endParaRPr lang="en-US" dirty="0">
              <a:latin typeface="+mn-lt"/>
            </a:endParaRPr>
          </a:p>
          <a:p>
            <a:pPr>
              <a:spcBef>
                <a:spcPct val="0"/>
              </a:spcBef>
              <a:spcAft>
                <a:spcPct val="15000"/>
              </a:spcAft>
            </a:pPr>
            <a:endParaRPr lang="en-US" dirty="0">
              <a:latin typeface="+mn-lt"/>
            </a:endParaRPr>
          </a:p>
          <a:p>
            <a:pPr>
              <a:spcBef>
                <a:spcPct val="0"/>
              </a:spcBef>
              <a:spcAft>
                <a:spcPct val="15000"/>
              </a:spcAft>
            </a:pPr>
            <a:endParaRPr lang="en-US" dirty="0">
              <a:latin typeface="+mn-lt"/>
            </a:endParaRPr>
          </a:p>
          <a:p>
            <a:pPr>
              <a:spcBef>
                <a:spcPct val="0"/>
              </a:spcBef>
              <a:spcAft>
                <a:spcPct val="15000"/>
              </a:spcAft>
              <a:buClr>
                <a:schemeClr val="accent1"/>
              </a:buClr>
            </a:pPr>
            <a:endParaRPr lang="en-US" noProof="1">
              <a:latin typeface="+mn-lt"/>
            </a:endParaRPr>
          </a:p>
        </p:txBody>
      </p:sp>
      <p:sp>
        <p:nvSpPr>
          <p:cNvPr id="2" name="Slide Number Placeholder 1">
            <a:extLst>
              <a:ext uri="{FF2B5EF4-FFF2-40B4-BE49-F238E27FC236}">
                <a16:creationId xmlns:a16="http://schemas.microsoft.com/office/drawing/2014/main" id="{E07D9151-13BD-3F98-E059-EB7F3877DE53}"/>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Refrigerants</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Environmental and Safety Properties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SzPct val="105000"/>
            </a:pPr>
            <a:r>
              <a:rPr lang="en-US" dirty="0">
                <a:latin typeface="+mn-lt"/>
              </a:rPr>
              <a:t>Ozone Depletion Potential </a:t>
            </a:r>
          </a:p>
          <a:p>
            <a:pPr lvl="1" algn="just">
              <a:spcBef>
                <a:spcPct val="0"/>
              </a:spcBef>
              <a:spcAft>
                <a:spcPct val="15000"/>
              </a:spcAft>
              <a:buSzPct val="105000"/>
            </a:pPr>
            <a:r>
              <a:rPr lang="en-US" dirty="0">
                <a:latin typeface="+mn-lt"/>
              </a:rPr>
              <a:t>According to the Montreal protocol, it should be zero.</a:t>
            </a:r>
          </a:p>
          <a:p>
            <a:pPr lvl="1" algn="just">
              <a:spcBef>
                <a:spcPct val="0"/>
              </a:spcBef>
              <a:spcAft>
                <a:spcPct val="15000"/>
              </a:spcAft>
              <a:buSzPct val="105000"/>
            </a:pPr>
            <a:r>
              <a:rPr lang="en-US" dirty="0">
                <a:latin typeface="+mn-lt"/>
              </a:rPr>
              <a:t>ODP depends mainly on the presence of bromine in the molecules .</a:t>
            </a:r>
          </a:p>
          <a:p>
            <a:pPr marL="285750" lvl="1" algn="just">
              <a:spcBef>
                <a:spcPct val="0"/>
              </a:spcBef>
              <a:spcAft>
                <a:spcPct val="15000"/>
              </a:spcAft>
              <a:buSzPct val="105000"/>
              <a:buFont typeface="Wingdings" panose="05000000000000000000" pitchFamily="2" charset="2"/>
              <a:buChar char="§"/>
            </a:pPr>
            <a:r>
              <a:rPr lang="en-US" dirty="0">
                <a:latin typeface="+mn-lt"/>
              </a:rPr>
              <a:t>Global warming Potential </a:t>
            </a:r>
          </a:p>
          <a:p>
            <a:pPr lvl="1" algn="just">
              <a:spcBef>
                <a:spcPct val="0"/>
              </a:spcBef>
              <a:spcAft>
                <a:spcPct val="15000"/>
              </a:spcAft>
              <a:buSzPct val="105000"/>
            </a:pPr>
            <a:r>
              <a:rPr lang="en-US" dirty="0">
                <a:latin typeface="+mn-lt"/>
              </a:rPr>
              <a:t>It should be as low as possible . </a:t>
            </a:r>
          </a:p>
          <a:p>
            <a:pPr marL="285750" lvl="1" algn="just">
              <a:spcBef>
                <a:spcPct val="0"/>
              </a:spcBef>
              <a:spcAft>
                <a:spcPct val="15000"/>
              </a:spcAft>
              <a:buSzPct val="105000"/>
              <a:buFont typeface="Wingdings" panose="05000000000000000000" pitchFamily="2" charset="2"/>
              <a:buChar char="§"/>
            </a:pPr>
            <a:r>
              <a:rPr lang="en-US" dirty="0">
                <a:latin typeface="+mn-lt"/>
              </a:rPr>
              <a:t>Ease of leak detection  </a:t>
            </a:r>
          </a:p>
          <a:p>
            <a:pPr lvl="1" algn="just">
              <a:spcBef>
                <a:spcPct val="0"/>
              </a:spcBef>
              <a:spcAft>
                <a:spcPct val="15000"/>
              </a:spcAft>
              <a:buSzPct val="105000"/>
            </a:pPr>
            <a:r>
              <a:rPr lang="en-US" dirty="0">
                <a:latin typeface="+mn-lt"/>
              </a:rPr>
              <a:t>It should be easy to detect the leaks .</a:t>
            </a:r>
          </a:p>
          <a:p>
            <a:pPr marL="285750" lvl="1" algn="just">
              <a:spcBef>
                <a:spcPct val="0"/>
              </a:spcBef>
              <a:spcAft>
                <a:spcPct val="15000"/>
              </a:spcAft>
              <a:buSzPct val="105000"/>
              <a:buFont typeface="Wingdings" panose="05000000000000000000" pitchFamily="2" charset="2"/>
              <a:buChar char="§"/>
            </a:pPr>
            <a:r>
              <a:rPr lang="en-US" dirty="0">
                <a:latin typeface="+mn-lt"/>
              </a:rPr>
              <a:t>Flammability </a:t>
            </a:r>
          </a:p>
          <a:p>
            <a:pPr lvl="1" algn="just">
              <a:spcBef>
                <a:spcPct val="0"/>
              </a:spcBef>
              <a:spcAft>
                <a:spcPct val="15000"/>
              </a:spcAft>
              <a:buSzPct val="105000"/>
            </a:pPr>
            <a:r>
              <a:rPr lang="en-US" dirty="0">
                <a:latin typeface="+mn-lt"/>
              </a:rPr>
              <a:t>It should be non-flammable or explosive.</a:t>
            </a:r>
          </a:p>
          <a:p>
            <a:pPr algn="just">
              <a:spcBef>
                <a:spcPct val="0"/>
              </a:spcBef>
              <a:spcAft>
                <a:spcPct val="15000"/>
              </a:spcAft>
            </a:pPr>
            <a:endParaRPr lang="en-US" dirty="0">
              <a:latin typeface="+mn-lt"/>
            </a:endParaRPr>
          </a:p>
          <a:p>
            <a:pPr lvl="1"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buClr>
                <a:schemeClr val="accent1"/>
              </a:buClr>
            </a:pPr>
            <a:endParaRPr lang="en-US" noProof="1">
              <a:latin typeface="+mn-lt"/>
            </a:endParaRPr>
          </a:p>
        </p:txBody>
      </p:sp>
      <p:sp>
        <p:nvSpPr>
          <p:cNvPr id="2" name="Slide Number Placeholder 1">
            <a:extLst>
              <a:ext uri="{FF2B5EF4-FFF2-40B4-BE49-F238E27FC236}">
                <a16:creationId xmlns:a16="http://schemas.microsoft.com/office/drawing/2014/main" id="{2C99F04E-58F1-969A-444E-40B0F2CCF8FC}"/>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u="sng" noProof="1">
                <a:latin typeface="+mn-lt"/>
              </a:rPr>
              <a:t>Refrigeration Cycle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Reverse Carnot Cycle</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spcAft>
                <a:spcPct val="15000"/>
              </a:spcAft>
              <a:buSzPct val="105000"/>
            </a:pPr>
            <a:r>
              <a:rPr lang="en-US" dirty="0">
                <a:latin typeface="+mn-lt"/>
              </a:rPr>
              <a:t>If refrigeration system working on reversed Carnot cycle it will gives maximum possible coefficient of performance.</a:t>
            </a:r>
          </a:p>
          <a:p>
            <a:pPr>
              <a:spcBef>
                <a:spcPct val="0"/>
              </a:spcBef>
              <a:spcAft>
                <a:spcPct val="15000"/>
              </a:spcAft>
              <a:buSzPct val="105000"/>
            </a:pPr>
            <a:r>
              <a:rPr lang="en-US" dirty="0">
                <a:latin typeface="+mn-lt"/>
              </a:rPr>
              <a:t>It uses air as working medium.</a:t>
            </a:r>
          </a:p>
          <a:p>
            <a:pPr>
              <a:spcBef>
                <a:spcPct val="0"/>
              </a:spcBef>
              <a:spcAft>
                <a:spcPct val="15000"/>
              </a:spcAft>
              <a:buSzPct val="105000"/>
            </a:pPr>
            <a:r>
              <a:rPr lang="en-US" dirty="0">
                <a:latin typeface="+mn-lt"/>
              </a:rPr>
              <a:t>At Point 1 , P1, V1, T1,  be the pressure, volume and temperature of air respectively.</a:t>
            </a:r>
          </a:p>
          <a:p>
            <a:pPr>
              <a:spcBef>
                <a:spcPct val="0"/>
              </a:spcBef>
              <a:spcAft>
                <a:spcPct val="15000"/>
              </a:spcAft>
              <a:buSzPct val="105000"/>
            </a:pPr>
            <a:endParaRPr lang="en-US" dirty="0">
              <a:latin typeface="+mn-lt"/>
            </a:endParaRPr>
          </a:p>
          <a:p>
            <a:pPr>
              <a:spcBef>
                <a:spcPct val="0"/>
              </a:spcBef>
              <a:spcAft>
                <a:spcPct val="15000"/>
              </a:spcAft>
              <a:buClr>
                <a:schemeClr val="accent1"/>
              </a:buClr>
              <a:buSzPct val="105000"/>
            </a:pPr>
            <a:endParaRPr lang="en-US" noProof="1">
              <a:latin typeface="+mn-lt"/>
            </a:endParaRPr>
          </a:p>
        </p:txBody>
      </p:sp>
      <p:pic>
        <p:nvPicPr>
          <p:cNvPr id="6148" name="Picture 4" descr="C:\Users\ASHISH KUMAR\Pictures\Downloads\Desktop\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0562" y="3429000"/>
            <a:ext cx="7620000" cy="2920604"/>
          </a:xfrm>
          <a:prstGeom prst="rect">
            <a:avLst/>
          </a:prstGeom>
          <a:noFill/>
        </p:spPr>
      </p:pic>
      <p:sp>
        <p:nvSpPr>
          <p:cNvPr id="2" name="Slide Number Placeholder 1">
            <a:extLst>
              <a:ext uri="{FF2B5EF4-FFF2-40B4-BE49-F238E27FC236}">
                <a16:creationId xmlns:a16="http://schemas.microsoft.com/office/drawing/2014/main" id="{CBED8A80-6065-9C51-E78A-0346E83C80DE}"/>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Refrigerants</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Economic Properties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spcAft>
                <a:spcPct val="15000"/>
              </a:spcAft>
              <a:buSzPct val="105000"/>
            </a:pPr>
            <a:r>
              <a:rPr lang="en-US" dirty="0">
                <a:latin typeface="+mn-lt"/>
              </a:rPr>
              <a:t>It should be inexpensive and easily available. </a:t>
            </a:r>
          </a:p>
          <a:p>
            <a:pPr lvl="1">
              <a:spcBef>
                <a:spcPct val="0"/>
              </a:spcBef>
              <a:spcAft>
                <a:spcPct val="15000"/>
              </a:spcAft>
            </a:pPr>
            <a:endParaRPr lang="en-US" dirty="0">
              <a:latin typeface="+mn-lt"/>
            </a:endParaRPr>
          </a:p>
          <a:p>
            <a:pPr>
              <a:spcBef>
                <a:spcPct val="0"/>
              </a:spcBef>
              <a:spcAft>
                <a:spcPct val="15000"/>
              </a:spcAft>
            </a:pPr>
            <a:endParaRPr lang="en-US" dirty="0">
              <a:latin typeface="+mn-lt"/>
            </a:endParaRPr>
          </a:p>
          <a:p>
            <a:pPr lvl="1">
              <a:spcBef>
                <a:spcPct val="0"/>
              </a:spcBef>
              <a:spcAft>
                <a:spcPct val="15000"/>
              </a:spcAft>
            </a:pPr>
            <a:endParaRPr lang="en-US" dirty="0">
              <a:latin typeface="+mn-lt"/>
            </a:endParaRPr>
          </a:p>
          <a:p>
            <a:pPr>
              <a:spcBef>
                <a:spcPct val="0"/>
              </a:spcBef>
              <a:spcAft>
                <a:spcPct val="15000"/>
              </a:spcAft>
            </a:pPr>
            <a:endParaRPr lang="en-US" dirty="0">
              <a:latin typeface="+mn-lt"/>
            </a:endParaRPr>
          </a:p>
          <a:p>
            <a:pPr>
              <a:spcBef>
                <a:spcPct val="0"/>
              </a:spcBef>
              <a:spcAft>
                <a:spcPct val="15000"/>
              </a:spcAft>
            </a:pPr>
            <a:endParaRPr lang="en-US" dirty="0">
              <a:latin typeface="+mn-lt"/>
            </a:endParaRPr>
          </a:p>
          <a:p>
            <a:pPr>
              <a:spcBef>
                <a:spcPct val="0"/>
              </a:spcBef>
              <a:spcAft>
                <a:spcPct val="15000"/>
              </a:spcAft>
            </a:pPr>
            <a:endParaRPr lang="en-US" dirty="0">
              <a:latin typeface="+mn-lt"/>
            </a:endParaRPr>
          </a:p>
          <a:p>
            <a:pPr>
              <a:spcBef>
                <a:spcPct val="0"/>
              </a:spcBef>
              <a:spcAft>
                <a:spcPct val="15000"/>
              </a:spcAft>
              <a:buClr>
                <a:schemeClr val="accent1"/>
              </a:buClr>
            </a:pPr>
            <a:endParaRPr lang="en-US" noProof="1">
              <a:latin typeface="+mn-lt"/>
            </a:endParaRPr>
          </a:p>
        </p:txBody>
      </p:sp>
      <p:sp>
        <p:nvSpPr>
          <p:cNvPr id="2" name="Slide Number Placeholder 1">
            <a:extLst>
              <a:ext uri="{FF2B5EF4-FFF2-40B4-BE49-F238E27FC236}">
                <a16:creationId xmlns:a16="http://schemas.microsoft.com/office/drawing/2014/main" id="{B187E8BB-D445-17F2-3E68-E2B36CCE80B3}"/>
              </a:ext>
            </a:extLst>
          </p:cNvPr>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u="sng" noProof="1">
                <a:latin typeface="+mn-lt"/>
              </a:rPr>
              <a:t>Refrigeration Cycle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Reverse Carnot Cycle</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SzPct val="105000"/>
            </a:pPr>
            <a:r>
              <a:rPr lang="en-US" dirty="0">
                <a:latin typeface="+mn-lt"/>
              </a:rPr>
              <a:t>Isentropic Compression Process (1-2):-</a:t>
            </a:r>
          </a:p>
          <a:p>
            <a:pPr lvl="1" algn="just">
              <a:spcBef>
                <a:spcPct val="0"/>
              </a:spcBef>
              <a:spcAft>
                <a:spcPct val="15000"/>
              </a:spcAft>
              <a:buSzPct val="105000"/>
            </a:pPr>
            <a:r>
              <a:rPr lang="en-US" dirty="0">
                <a:latin typeface="+mn-lt"/>
              </a:rPr>
              <a:t>In that process air is compressed isentropically, during this process pressure of air increases from p1 to p2 . Specific volume decreases from v1 to v2. Temperature increases from T1 to T2.</a:t>
            </a:r>
          </a:p>
          <a:p>
            <a:pPr marL="285750" lvl="1" algn="just">
              <a:spcBef>
                <a:spcPct val="0"/>
              </a:spcBef>
              <a:spcAft>
                <a:spcPct val="15000"/>
              </a:spcAft>
              <a:buSzPct val="105000"/>
              <a:buFont typeface="Wingdings" panose="05000000000000000000" pitchFamily="2" charset="2"/>
              <a:buChar char="§"/>
            </a:pPr>
            <a:r>
              <a:rPr lang="en-US" dirty="0">
                <a:latin typeface="+mn-lt"/>
              </a:rPr>
              <a:t>Isothermal Compression Process (2-3):-</a:t>
            </a:r>
          </a:p>
          <a:p>
            <a:pPr lvl="1" algn="just">
              <a:spcBef>
                <a:spcPct val="0"/>
              </a:spcBef>
              <a:spcAft>
                <a:spcPct val="15000"/>
              </a:spcAft>
              <a:buSzPct val="105000"/>
            </a:pPr>
            <a:r>
              <a:rPr lang="en-US" dirty="0">
                <a:latin typeface="+mn-lt"/>
              </a:rPr>
              <a:t>In that process air is compressed isothermally, during this process pressure of air increases from p2 to p3 . Specific volume decreases from v2 to v3.</a:t>
            </a:r>
          </a:p>
          <a:p>
            <a:pPr lvl="1" algn="just">
              <a:spcBef>
                <a:spcPct val="0"/>
              </a:spcBef>
              <a:spcAft>
                <a:spcPct val="15000"/>
              </a:spcAft>
              <a:buSzPct val="105000"/>
            </a:pPr>
            <a:r>
              <a:rPr lang="en-US" dirty="0">
                <a:latin typeface="+mn-lt"/>
              </a:rPr>
              <a:t>Heat rejected by air during isothermal compression ,</a:t>
            </a:r>
          </a:p>
          <a:p>
            <a:pPr lvl="1" algn="just">
              <a:spcBef>
                <a:spcPct val="0"/>
              </a:spcBef>
              <a:spcAft>
                <a:spcPct val="15000"/>
              </a:spcAft>
              <a:buSzPct val="105000"/>
            </a:pPr>
            <a:r>
              <a:rPr lang="en-US" dirty="0">
                <a:latin typeface="+mn-lt"/>
              </a:rPr>
              <a:t>Q2-3=T3(S2-S3)=T2(S2-S3) </a:t>
            </a:r>
          </a:p>
          <a:p>
            <a:pPr marL="285750" lvl="1" algn="just">
              <a:spcBef>
                <a:spcPct val="0"/>
              </a:spcBef>
              <a:spcAft>
                <a:spcPct val="15000"/>
              </a:spcAft>
            </a:pPr>
            <a:endParaRPr lang="en-US" dirty="0">
              <a:latin typeface="+mn-lt"/>
            </a:endParaRPr>
          </a:p>
          <a:p>
            <a:pPr lvl="1"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buClr>
                <a:schemeClr val="accent1"/>
              </a:buClr>
            </a:pPr>
            <a:endParaRPr lang="en-US" noProof="1">
              <a:latin typeface="+mn-lt"/>
            </a:endParaRPr>
          </a:p>
        </p:txBody>
      </p:sp>
      <p:sp>
        <p:nvSpPr>
          <p:cNvPr id="2" name="Slide Number Placeholder 1">
            <a:extLst>
              <a:ext uri="{FF2B5EF4-FFF2-40B4-BE49-F238E27FC236}">
                <a16:creationId xmlns:a16="http://schemas.microsoft.com/office/drawing/2014/main" id="{17A4D5BE-F951-2A85-A6D1-6F052FE4B332}"/>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u="sng" noProof="1">
                <a:latin typeface="+mn-lt"/>
              </a:rPr>
              <a:t>Refrigeration Cycle</a:t>
            </a: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Reverse Carnot Cycle</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spcAft>
                <a:spcPct val="15000"/>
              </a:spcAft>
              <a:buClr>
                <a:srgbClr val="4472C4"/>
              </a:buClr>
              <a:buSzPct val="105000"/>
            </a:pPr>
            <a:r>
              <a:rPr lang="en-US" dirty="0">
                <a:latin typeface="+mn-lt"/>
              </a:rPr>
              <a:t>Isentropic Expansion Process (3-4):-</a:t>
            </a:r>
          </a:p>
          <a:p>
            <a:pPr lvl="1">
              <a:spcBef>
                <a:spcPct val="0"/>
              </a:spcBef>
              <a:spcAft>
                <a:spcPct val="15000"/>
              </a:spcAft>
              <a:buClr>
                <a:srgbClr val="4472C4"/>
              </a:buClr>
              <a:buSzPct val="105000"/>
            </a:pPr>
            <a:r>
              <a:rPr lang="en-US" dirty="0">
                <a:latin typeface="+mn-lt"/>
              </a:rPr>
              <a:t>In that process air is expanded  isentropically, during this process pressure of air decreases  from p3 to p4 . Specific volume increases  from v3 to v4. Temperature increases from T3 to T4.</a:t>
            </a:r>
          </a:p>
          <a:p>
            <a:pPr>
              <a:spcBef>
                <a:spcPct val="0"/>
              </a:spcBef>
              <a:spcAft>
                <a:spcPct val="15000"/>
              </a:spcAft>
              <a:buClr>
                <a:srgbClr val="4472C4"/>
              </a:buClr>
              <a:buSzPct val="105000"/>
            </a:pPr>
            <a:r>
              <a:rPr lang="en-US" dirty="0">
                <a:latin typeface="+mn-lt"/>
              </a:rPr>
              <a:t>Isothermal Expansion Process (4-1):-</a:t>
            </a:r>
          </a:p>
          <a:p>
            <a:pPr lvl="1">
              <a:spcBef>
                <a:spcPct val="0"/>
              </a:spcBef>
              <a:spcAft>
                <a:spcPct val="15000"/>
              </a:spcAft>
              <a:buClr>
                <a:srgbClr val="4472C4"/>
              </a:buClr>
              <a:buSzPct val="105000"/>
            </a:pPr>
            <a:r>
              <a:rPr lang="en-US" dirty="0">
                <a:latin typeface="+mn-lt"/>
              </a:rPr>
              <a:t>In that process air is expanded isothermally, during this process pressure of air decreases  from p4 to p1 . Specific volume increases from v4 to v1.</a:t>
            </a:r>
          </a:p>
          <a:p>
            <a:pPr lvl="1">
              <a:spcBef>
                <a:spcPct val="0"/>
              </a:spcBef>
              <a:spcAft>
                <a:spcPct val="15000"/>
              </a:spcAft>
              <a:buClr>
                <a:srgbClr val="4472C4"/>
              </a:buClr>
              <a:buSzPct val="105000"/>
            </a:pPr>
            <a:r>
              <a:rPr lang="en-US" dirty="0">
                <a:latin typeface="+mn-lt"/>
              </a:rPr>
              <a:t>Heat absorbed  by air during isothermal Expansion ,</a:t>
            </a:r>
          </a:p>
          <a:p>
            <a:pPr lvl="1">
              <a:spcBef>
                <a:spcPct val="0"/>
              </a:spcBef>
              <a:spcAft>
                <a:spcPct val="15000"/>
              </a:spcAft>
              <a:buClr>
                <a:srgbClr val="4472C4"/>
              </a:buClr>
              <a:buSzPct val="105000"/>
            </a:pPr>
            <a:r>
              <a:rPr lang="en-US" dirty="0">
                <a:latin typeface="+mn-lt"/>
              </a:rPr>
              <a:t>Q4-1=T4(S1-S4)=T4(S2-S3)=T4(S2-S3)</a:t>
            </a:r>
          </a:p>
          <a:p>
            <a:pPr marL="285750" lvl="1">
              <a:spcBef>
                <a:spcPct val="0"/>
              </a:spcBef>
              <a:spcAft>
                <a:spcPct val="15000"/>
              </a:spcAft>
              <a:buClr>
                <a:srgbClr val="4472C4"/>
              </a:buClr>
              <a:buFont typeface="Wingdings" panose="05000000000000000000" pitchFamily="2" charset="2"/>
              <a:buChar char="§"/>
            </a:pPr>
            <a:endParaRPr lang="en-US" dirty="0">
              <a:latin typeface="+mn-lt"/>
            </a:endParaRPr>
          </a:p>
          <a:p>
            <a:pPr lvl="1">
              <a:spcBef>
                <a:spcPct val="0"/>
              </a:spcBef>
              <a:spcAft>
                <a:spcPct val="15000"/>
              </a:spcAft>
              <a:buClr>
                <a:srgbClr val="4472C4"/>
              </a:buClr>
              <a:buFont typeface="Wingdings" panose="05000000000000000000" pitchFamily="2" charset="2"/>
              <a:buChar char="§"/>
            </a:pPr>
            <a:endParaRPr lang="en-US" dirty="0">
              <a:latin typeface="+mn-lt"/>
            </a:endParaRPr>
          </a:p>
          <a:p>
            <a:pPr>
              <a:spcBef>
                <a:spcPct val="0"/>
              </a:spcBef>
              <a:spcAft>
                <a:spcPct val="15000"/>
              </a:spcAft>
              <a:buClr>
                <a:srgbClr val="4472C4"/>
              </a:buClr>
            </a:pPr>
            <a:endParaRPr lang="en-US" dirty="0">
              <a:latin typeface="+mn-lt"/>
            </a:endParaRPr>
          </a:p>
          <a:p>
            <a:pPr>
              <a:spcBef>
                <a:spcPct val="0"/>
              </a:spcBef>
              <a:spcAft>
                <a:spcPct val="15000"/>
              </a:spcAft>
              <a:buClr>
                <a:srgbClr val="4472C4"/>
              </a:buClr>
            </a:pPr>
            <a:endParaRPr lang="en-US" dirty="0">
              <a:latin typeface="+mn-lt"/>
            </a:endParaRPr>
          </a:p>
          <a:p>
            <a:pPr>
              <a:spcBef>
                <a:spcPct val="0"/>
              </a:spcBef>
              <a:spcAft>
                <a:spcPct val="15000"/>
              </a:spcAft>
              <a:buClr>
                <a:srgbClr val="4472C4"/>
              </a:buClr>
            </a:pPr>
            <a:endParaRPr lang="en-US" dirty="0">
              <a:latin typeface="+mn-lt"/>
            </a:endParaRPr>
          </a:p>
          <a:p>
            <a:pPr>
              <a:spcBef>
                <a:spcPct val="0"/>
              </a:spcBef>
              <a:spcAft>
                <a:spcPct val="15000"/>
              </a:spcAft>
              <a:buClr>
                <a:srgbClr val="4472C4"/>
              </a:buClr>
            </a:pPr>
            <a:endParaRPr lang="en-US" dirty="0">
              <a:latin typeface="+mn-lt"/>
            </a:endParaRPr>
          </a:p>
          <a:p>
            <a:pPr>
              <a:spcBef>
                <a:spcPct val="0"/>
              </a:spcBef>
              <a:spcAft>
                <a:spcPct val="15000"/>
              </a:spcAft>
              <a:buClr>
                <a:srgbClr val="4472C4"/>
              </a:buClr>
            </a:pPr>
            <a:endParaRPr lang="en-US" noProof="1">
              <a:latin typeface="+mn-lt"/>
            </a:endParaRPr>
          </a:p>
        </p:txBody>
      </p:sp>
      <p:sp>
        <p:nvSpPr>
          <p:cNvPr id="2" name="Slide Number Placeholder 1">
            <a:extLst>
              <a:ext uri="{FF2B5EF4-FFF2-40B4-BE49-F238E27FC236}">
                <a16:creationId xmlns:a16="http://schemas.microsoft.com/office/drawing/2014/main" id="{87639D7D-6EEC-E7D5-BE5A-C5515535DA18}"/>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Cycle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Reverse Brayton Cycle</a:t>
            </a:r>
          </a:p>
        </p:txBody>
      </p:sp>
      <p:sp>
        <p:nvSpPr>
          <p:cNvPr id="23" name="Rectangle 5"/>
          <p:cNvSpPr>
            <a:spLocks noChangeArrowheads="1"/>
          </p:cNvSpPr>
          <p:nvPr/>
        </p:nvSpPr>
        <p:spPr bwMode="gray">
          <a:xfrm>
            <a:off x="325438" y="1788716"/>
            <a:ext cx="8515350" cy="44596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spcAft>
                <a:spcPct val="15000"/>
              </a:spcAft>
              <a:buSzPct val="105000"/>
            </a:pPr>
            <a:r>
              <a:rPr lang="en-US" dirty="0">
                <a:latin typeface="+mn-lt"/>
              </a:rPr>
              <a:t>It consist of a compressor, cooler, expander and refrigerator.</a:t>
            </a:r>
          </a:p>
          <a:p>
            <a:pPr>
              <a:spcBef>
                <a:spcPct val="0"/>
              </a:spcBef>
              <a:spcAft>
                <a:spcPct val="15000"/>
              </a:spcAft>
              <a:buSzPct val="105000"/>
            </a:pPr>
            <a:r>
              <a:rPr lang="en-US" dirty="0">
                <a:latin typeface="+mn-lt"/>
              </a:rPr>
              <a:t>It uses air as working medium.</a:t>
            </a:r>
          </a:p>
          <a:p>
            <a:pPr>
              <a:spcBef>
                <a:spcPct val="0"/>
              </a:spcBef>
              <a:spcAft>
                <a:spcPct val="15000"/>
              </a:spcAft>
              <a:buSzPct val="105000"/>
            </a:pPr>
            <a:r>
              <a:rPr lang="en-US" dirty="0">
                <a:latin typeface="+mn-lt"/>
              </a:rPr>
              <a:t>At Point 1 , p1, v1, T1,  be the pressure, volume and temperature of air respectively.</a:t>
            </a:r>
          </a:p>
          <a:p>
            <a:pPr>
              <a:spcBef>
                <a:spcPct val="0"/>
              </a:spcBef>
              <a:spcAft>
                <a:spcPct val="15000"/>
              </a:spcAft>
              <a:buSzPct val="105000"/>
            </a:pPr>
            <a:endParaRPr lang="en-US" dirty="0">
              <a:latin typeface="+mn-lt"/>
            </a:endParaRPr>
          </a:p>
          <a:p>
            <a:pPr>
              <a:spcBef>
                <a:spcPct val="0"/>
              </a:spcBef>
              <a:spcAft>
                <a:spcPct val="15000"/>
              </a:spcAft>
              <a:buClr>
                <a:schemeClr val="accent1"/>
              </a:buClr>
              <a:buSzPct val="105000"/>
            </a:pPr>
            <a:endParaRPr lang="en-US" noProof="1">
              <a:latin typeface="+mn-lt"/>
            </a:endParaRPr>
          </a:p>
        </p:txBody>
      </p:sp>
      <p:pic>
        <p:nvPicPr>
          <p:cNvPr id="12" name="Picture 11" descr="PV-TS-Reverse-Carnot66dpi-300x118.png"/>
          <p:cNvPicPr>
            <a:picLocks noChangeAspect="1"/>
          </p:cNvPicPr>
          <p:nvPr/>
        </p:nvPicPr>
        <p:blipFill>
          <a:blip r:embed="rId4" cstate="print"/>
          <a:stretch>
            <a:fillRect/>
          </a:stretch>
        </p:blipFill>
        <p:spPr>
          <a:xfrm>
            <a:off x="800100" y="3536088"/>
            <a:ext cx="7543800" cy="2339974"/>
          </a:xfrm>
          <a:prstGeom prst="rect">
            <a:avLst/>
          </a:prstGeom>
          <a:ln>
            <a:solidFill>
              <a:schemeClr val="tx1"/>
            </a:solidFill>
          </a:ln>
        </p:spPr>
      </p:pic>
      <p:sp>
        <p:nvSpPr>
          <p:cNvPr id="2" name="Slide Number Placeholder 1">
            <a:extLst>
              <a:ext uri="{FF2B5EF4-FFF2-40B4-BE49-F238E27FC236}">
                <a16:creationId xmlns:a16="http://schemas.microsoft.com/office/drawing/2014/main" id="{98BDDDB4-0890-07FD-94C4-F23903680F1E}"/>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Cycle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Reverse Brayton Cycle</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SzPct val="105000"/>
            </a:pPr>
            <a:r>
              <a:rPr lang="en-US" dirty="0">
                <a:latin typeface="+mn-lt"/>
              </a:rPr>
              <a:t>Isentropic Compression Process (1-2):-</a:t>
            </a:r>
          </a:p>
          <a:p>
            <a:pPr lvl="1" algn="just">
              <a:spcBef>
                <a:spcPct val="0"/>
              </a:spcBef>
              <a:spcAft>
                <a:spcPct val="15000"/>
              </a:spcAft>
            </a:pPr>
            <a:r>
              <a:rPr lang="en-US" dirty="0">
                <a:latin typeface="+mn-lt"/>
              </a:rPr>
              <a:t>Cold air from the refrigerator is drawn into the compressor cylinder where it is compressed isentropically in the compressor . </a:t>
            </a:r>
          </a:p>
          <a:p>
            <a:pPr lvl="1" algn="just">
              <a:spcBef>
                <a:spcPct val="0"/>
              </a:spcBef>
              <a:spcAft>
                <a:spcPct val="15000"/>
              </a:spcAft>
            </a:pPr>
            <a:r>
              <a:rPr lang="en-US" dirty="0">
                <a:latin typeface="+mn-lt"/>
              </a:rPr>
              <a:t>During the compression stroke both pressure and temperature  increases and the specific volume of air at delivery  from compressor reduces v1 to v2. </a:t>
            </a:r>
          </a:p>
          <a:p>
            <a:pPr lvl="1" algn="just">
              <a:spcBef>
                <a:spcPct val="0"/>
              </a:spcBef>
              <a:spcAft>
                <a:spcPct val="15000"/>
              </a:spcAft>
            </a:pPr>
            <a:r>
              <a:rPr lang="en-US" dirty="0">
                <a:latin typeface="+mn-lt"/>
              </a:rPr>
              <a:t>In that process no heat is absorbed or rejected.</a:t>
            </a:r>
          </a:p>
          <a:p>
            <a:pPr marL="285750" lvl="1" algn="just">
              <a:spcBef>
                <a:spcPct val="0"/>
              </a:spcBef>
              <a:spcAft>
                <a:spcPct val="15000"/>
              </a:spcAft>
              <a:buSzPct val="105000"/>
              <a:buFont typeface="Wingdings" panose="05000000000000000000" pitchFamily="2" charset="2"/>
              <a:buChar char="§"/>
            </a:pPr>
            <a:r>
              <a:rPr lang="en-US" dirty="0">
                <a:latin typeface="+mn-lt"/>
              </a:rPr>
              <a:t>Constant Pressure Cooling Process (2-3):-</a:t>
            </a:r>
          </a:p>
          <a:p>
            <a:pPr lvl="1" algn="just">
              <a:spcBef>
                <a:spcPct val="0"/>
              </a:spcBef>
              <a:spcAft>
                <a:spcPct val="15000"/>
              </a:spcAft>
            </a:pPr>
            <a:r>
              <a:rPr lang="en-US" dirty="0">
                <a:latin typeface="+mn-lt"/>
              </a:rPr>
              <a:t>The warm air from the compressor is now passed into the cooler, where it is cooled at constant pressure P3=P2, reducing the temperature T2 to T3. </a:t>
            </a:r>
          </a:p>
          <a:p>
            <a:pPr lvl="1" algn="just">
              <a:spcBef>
                <a:spcPct val="0"/>
              </a:spcBef>
              <a:spcAft>
                <a:spcPct val="15000"/>
              </a:spcAft>
            </a:pPr>
            <a:r>
              <a:rPr lang="en-US" dirty="0">
                <a:latin typeface="+mn-lt"/>
              </a:rPr>
              <a:t>Specific Volume also reduces V2 to V3 .Heat rejected by the air during constant pressure per kg of air, </a:t>
            </a:r>
          </a:p>
          <a:p>
            <a:pPr marL="457200" lvl="1" indent="0" algn="ctr">
              <a:spcBef>
                <a:spcPct val="0"/>
              </a:spcBef>
              <a:spcAft>
                <a:spcPct val="15000"/>
              </a:spcAft>
              <a:buNone/>
            </a:pPr>
            <a:r>
              <a:rPr lang="en-US" dirty="0">
                <a:latin typeface="+mn-lt"/>
              </a:rPr>
              <a:t>Q2-3= Cp(T2-T3)</a:t>
            </a:r>
          </a:p>
          <a:p>
            <a:pPr lvl="1"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buClr>
                <a:schemeClr val="accent1"/>
              </a:buClr>
            </a:pPr>
            <a:endParaRPr lang="en-US" noProof="1">
              <a:latin typeface="+mn-lt"/>
            </a:endParaRPr>
          </a:p>
        </p:txBody>
      </p:sp>
      <p:sp>
        <p:nvSpPr>
          <p:cNvPr id="2" name="Slide Number Placeholder 1">
            <a:extLst>
              <a:ext uri="{FF2B5EF4-FFF2-40B4-BE49-F238E27FC236}">
                <a16:creationId xmlns:a16="http://schemas.microsoft.com/office/drawing/2014/main" id="{D0667F10-A54F-3EAB-0D4D-2BF1AC69FAF7}"/>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Cycle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Reverse Brayton Cycle</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285750" lvl="1" algn="just">
              <a:spcBef>
                <a:spcPct val="0"/>
              </a:spcBef>
              <a:spcAft>
                <a:spcPct val="15000"/>
              </a:spcAft>
              <a:buSzPct val="105000"/>
              <a:buFont typeface="Wingdings" panose="05000000000000000000" pitchFamily="2" charset="2"/>
              <a:buChar char="§"/>
            </a:pPr>
            <a:r>
              <a:rPr lang="en-US" dirty="0">
                <a:latin typeface="+mn-lt"/>
              </a:rPr>
              <a:t>Isentropic Expansion Process(3-4):-</a:t>
            </a:r>
          </a:p>
          <a:p>
            <a:pPr lvl="1" algn="just">
              <a:spcBef>
                <a:spcPct val="0"/>
              </a:spcBef>
              <a:spcAft>
                <a:spcPct val="15000"/>
              </a:spcAft>
              <a:buSzPct val="105000"/>
            </a:pPr>
            <a:r>
              <a:rPr lang="en-US" dirty="0">
                <a:latin typeface="+mn-lt"/>
              </a:rPr>
              <a:t>The air from the cooler is now drawn into the expander cylinder where it is expanded isentropically from pressure p3 to the refrigerator pressure p4 which is equal to the atmospheric pressure.</a:t>
            </a:r>
          </a:p>
          <a:p>
            <a:pPr lvl="1" algn="just">
              <a:spcBef>
                <a:spcPct val="0"/>
              </a:spcBef>
              <a:spcAft>
                <a:spcPct val="15000"/>
              </a:spcAft>
              <a:buSzPct val="105000"/>
            </a:pPr>
            <a:r>
              <a:rPr lang="en-US" dirty="0">
                <a:latin typeface="+mn-lt"/>
              </a:rPr>
              <a:t>The temperature of air during expansion falls from T3 to T4. Specific volume of air at entry to the refrigerator increases from v3 to V4 . In that no heat is absorbed .</a:t>
            </a:r>
          </a:p>
          <a:p>
            <a:pPr lvl="1" algn="just">
              <a:spcBef>
                <a:spcPct val="0"/>
              </a:spcBef>
              <a:spcAft>
                <a:spcPct val="15000"/>
              </a:spcAft>
              <a:buSzPct val="105000"/>
            </a:pPr>
            <a:endParaRPr lang="en-US" dirty="0">
              <a:latin typeface="+mn-lt"/>
            </a:endParaRPr>
          </a:p>
          <a:p>
            <a:pPr algn="just">
              <a:spcBef>
                <a:spcPct val="0"/>
              </a:spcBef>
              <a:spcAft>
                <a:spcPct val="15000"/>
              </a:spcAft>
              <a:buSzPct val="105000"/>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buClr>
                <a:schemeClr val="accent1"/>
              </a:buClr>
            </a:pPr>
            <a:endParaRPr lang="en-US" noProof="1">
              <a:latin typeface="+mn-lt"/>
            </a:endParaRPr>
          </a:p>
        </p:txBody>
      </p:sp>
      <p:sp>
        <p:nvSpPr>
          <p:cNvPr id="2" name="Slide Number Placeholder 1">
            <a:extLst>
              <a:ext uri="{FF2B5EF4-FFF2-40B4-BE49-F238E27FC236}">
                <a16:creationId xmlns:a16="http://schemas.microsoft.com/office/drawing/2014/main" id="{973E60D6-15B9-DBF0-97B9-D4C05FE91689}"/>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Refrigeration Cycle</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Reverse Brayton Cycle</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285750" lvl="1" algn="just">
              <a:spcBef>
                <a:spcPct val="0"/>
              </a:spcBef>
              <a:spcAft>
                <a:spcPct val="15000"/>
              </a:spcAft>
              <a:buSzPct val="105000"/>
              <a:buFont typeface="Wingdings" panose="05000000000000000000" pitchFamily="2" charset="2"/>
              <a:buChar char="§"/>
            </a:pPr>
            <a:r>
              <a:rPr lang="en-US" dirty="0">
                <a:latin typeface="+mn-lt"/>
              </a:rPr>
              <a:t>Constant Pressure Expansion Process(4-1):-</a:t>
            </a:r>
          </a:p>
          <a:p>
            <a:pPr lvl="1" algn="just">
              <a:spcBef>
                <a:spcPct val="0"/>
              </a:spcBef>
              <a:spcAft>
                <a:spcPct val="15000"/>
              </a:spcAft>
              <a:buSzPct val="105000"/>
            </a:pPr>
            <a:r>
              <a:rPr lang="en-US" dirty="0">
                <a:latin typeface="+mn-lt"/>
              </a:rPr>
              <a:t>Cold air from the expander is now passed to the refrigerator where it is expanded at constant pressure p4=p1. Temperature of air increases from T4 to T1. Due to heat from refrigerator specific volume of the air changes from V4 to V1.</a:t>
            </a:r>
          </a:p>
          <a:p>
            <a:pPr lvl="1" algn="just">
              <a:spcBef>
                <a:spcPct val="0"/>
              </a:spcBef>
              <a:spcAft>
                <a:spcPct val="15000"/>
              </a:spcAft>
              <a:buSzPct val="105000"/>
            </a:pPr>
            <a:r>
              <a:rPr lang="en-US" dirty="0">
                <a:latin typeface="+mn-lt"/>
              </a:rPr>
              <a:t>Heat absorbed by the air during constant pressure expansion per kg of air</a:t>
            </a:r>
          </a:p>
          <a:p>
            <a:pPr marL="457200" lvl="1" indent="0" algn="ctr">
              <a:spcBef>
                <a:spcPct val="0"/>
              </a:spcBef>
              <a:spcAft>
                <a:spcPct val="15000"/>
              </a:spcAft>
              <a:buSzPct val="105000"/>
              <a:buNone/>
            </a:pPr>
            <a:r>
              <a:rPr lang="en-US" dirty="0">
                <a:latin typeface="+mn-lt"/>
              </a:rPr>
              <a:t>Q4-1= Cp(T1-T4)</a:t>
            </a:r>
          </a:p>
          <a:p>
            <a:pPr marL="285750" lvl="1" algn="just">
              <a:spcBef>
                <a:spcPct val="0"/>
              </a:spcBef>
              <a:spcAft>
                <a:spcPct val="15000"/>
              </a:spcAft>
              <a:buFont typeface="Wingdings" panose="05000000000000000000" pitchFamily="2" charset="2"/>
              <a:buChar char="§"/>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pPr>
            <a:endParaRPr lang="en-US" dirty="0">
              <a:latin typeface="+mn-lt"/>
            </a:endParaRPr>
          </a:p>
          <a:p>
            <a:pPr algn="just">
              <a:spcBef>
                <a:spcPct val="0"/>
              </a:spcBef>
              <a:spcAft>
                <a:spcPct val="15000"/>
              </a:spcAft>
              <a:buClr>
                <a:schemeClr val="accent1"/>
              </a:buClr>
            </a:pPr>
            <a:endParaRPr lang="en-US" noProof="1">
              <a:latin typeface="+mn-lt"/>
            </a:endParaRPr>
          </a:p>
        </p:txBody>
      </p:sp>
      <p:sp>
        <p:nvSpPr>
          <p:cNvPr id="2" name="Slide Number Placeholder 1">
            <a:extLst>
              <a:ext uri="{FF2B5EF4-FFF2-40B4-BE49-F238E27FC236}">
                <a16:creationId xmlns:a16="http://schemas.microsoft.com/office/drawing/2014/main" id="{E66B59CC-E19E-F409-BE53-98935C82CD90}"/>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3246969425"/>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3.xml><?xml version="1.0" encoding="utf-8"?>
<ds:datastoreItem xmlns:ds="http://schemas.openxmlformats.org/officeDocument/2006/customXml" ds:itemID="{6F0180CB-08B1-436B-9799-0C76022FBD6C}">
  <ds:schemaRefs>
    <ds:schemaRef ds:uri="http://schemas.microsoft.com/sharepoint/v3/fields"/>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0f0eb950-47b7-49a7-b2b9-b0c411c9c3b8"/>
    <ds:schemaRef ds:uri="B6023AA3-3CEE-413F-91F8-322A2644F388"/>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184455A5-5B1F-42D7-89F4-4C018F6FE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ES-501_BG-001</Template>
  <TotalTime>11239</TotalTime>
  <Words>1811</Words>
  <Application>Microsoft Office PowerPoint</Application>
  <PresentationFormat>On-screen Show (4:3)</PresentationFormat>
  <Paragraphs>376</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Wingdings</vt:lpstr>
      <vt:lpstr>Wingdings 2</vt:lpstr>
      <vt:lpstr>1_Office Theme</vt:lpstr>
      <vt:lpstr> Refrigeration Process</vt:lpstr>
      <vt:lpstr>PowerPoint Presentation</vt:lpstr>
      <vt:lpstr>Refrigeration Cycle</vt:lpstr>
      <vt:lpstr>Refrigeration Cycle</vt:lpstr>
      <vt:lpstr>Refrigeration Cycle</vt:lpstr>
      <vt:lpstr>Refrigeration Cycle</vt:lpstr>
      <vt:lpstr>Refrigeration Cycle</vt:lpstr>
      <vt:lpstr>Refrigeration Cycle</vt:lpstr>
      <vt:lpstr>Refrigeration Cycle</vt:lpstr>
      <vt:lpstr>Refrigeration Cycle</vt:lpstr>
      <vt:lpstr>Refrigeration Cycle</vt:lpstr>
      <vt:lpstr>Refrigeration System</vt:lpstr>
      <vt:lpstr>Refrigeration System</vt:lpstr>
      <vt:lpstr>Refrigeration System</vt:lpstr>
      <vt:lpstr>Refrigeration System</vt:lpstr>
      <vt:lpstr>Refrigeration System</vt:lpstr>
      <vt:lpstr>Refrigeration System</vt:lpstr>
      <vt:lpstr>Refrigeration System</vt:lpstr>
      <vt:lpstr>Refrigeration System</vt:lpstr>
      <vt:lpstr>Refrigeration System</vt:lpstr>
      <vt:lpstr>Refrigeration System</vt:lpstr>
      <vt:lpstr>Refrigeration System</vt:lpstr>
      <vt:lpstr>Refrigeration System</vt:lpstr>
      <vt:lpstr>Refrigeration System</vt:lpstr>
      <vt:lpstr>Refrigerants</vt:lpstr>
      <vt:lpstr>Refrigerants</vt:lpstr>
      <vt:lpstr>Refrigerants</vt:lpstr>
      <vt:lpstr>Refrigerants</vt:lpstr>
      <vt:lpstr>Refrigerants</vt:lpstr>
      <vt:lpstr>Refrigerants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abhinav pandey</cp:lastModifiedBy>
  <cp:revision>988</cp:revision>
  <cp:lastPrinted>2014-11-21T06:58:07Z</cp:lastPrinted>
  <dcterms:created xsi:type="dcterms:W3CDTF">2014-04-07T11:41:40Z</dcterms:created>
  <dcterms:modified xsi:type="dcterms:W3CDTF">2025-04-15T12:57:07Z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