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5"/>
  </p:sldMasterIdLst>
  <p:notesMasterIdLst>
    <p:notesMasterId r:id="rId36"/>
  </p:notesMasterIdLst>
  <p:sldIdLst>
    <p:sldId id="297" r:id="rId6"/>
    <p:sldId id="332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5" r:id="rId32"/>
    <p:sldId id="336" r:id="rId33"/>
    <p:sldId id="337" r:id="rId34"/>
    <p:sldId id="338" r:id="rId3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93" d="100"/>
          <a:sy n="93" d="100"/>
        </p:scale>
        <p:origin x="15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13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13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14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14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15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15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16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16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17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17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18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18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19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19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20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20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21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21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22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22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23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23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24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24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25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25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26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26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27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27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28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28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29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29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30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30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5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5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6</a:t>
            </a:fld>
            <a:endParaRPr lang="en-US" altLang="en-US" dirty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6</a:t>
            </a:fld>
            <a:endParaRPr lang="en-GB" altLang="en-US" sz="1300" dirty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40380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820E-78B6-3383-2CF2-5221DF80E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871D8-87CB-D392-9FEE-781F960BF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2C1DF-DF52-523B-73B4-489FB3C2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78C3-21E6-4954-9E68-893CB8EFACEA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04E5B-8DC7-19AF-E9BC-977203FC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F3A1B-B493-3EDB-62E8-5028B168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496" y="6225224"/>
            <a:ext cx="338504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42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93EB-FE0B-C71D-359D-020202AB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51CF5-BDA8-F06B-DDED-78D2B79CA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D122-3F5A-8EF6-CD4A-4010B0E8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C5BB2-E614-487C-9818-3B6B61BA150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7F7B4-B3D8-9D96-5609-747CDA83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01F86-8172-E22B-BAC4-89B6A476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3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12D9B-2519-2370-9618-5A78F1460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FA782-8FAC-9BF4-3851-96B499B5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5723-94EA-4607-CD56-8E156697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1BB3-C61D-4721-8599-F91F3E467D1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C165-2CB5-44B8-D4EA-C35F2D07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3AE40-C3D4-80C5-F262-98A62D94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168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2561-6632-0763-5EF6-4DF53D7A0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38F9B-93A4-3734-32DF-8E5A84C02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78EF3-DF40-3358-3F3F-0FDB3FF2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EEF3-EA43-4883-BAB2-935BB1C0E53A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6E7D-3C86-7A80-EC89-32E3B17D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B720D-4684-C478-B752-9D673398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6DC1684-6803-8898-51BD-261664D8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27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0B12A-901C-2892-A93F-2E4D4EFD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E06C-35E9-7ADD-BAAD-09CE8DE8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C03EB-43A3-E600-0BF2-701BF6FD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AAB-603B-446F-AD71-00511090E096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D00BC-0290-17B2-774D-42CE2DE6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3932-7BE6-2B6D-55B4-9F9BA2629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0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C1E4-0A85-251F-06DA-1B175450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9C2B3-6ADB-DAB6-0AFC-C0E9A4569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26D38-BA60-461A-9FBA-84FA8D13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2233-E3B7-443D-986E-652862664A8F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B0B0-A4D4-F1EA-53B3-654C514D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7797C-283E-D5AC-FCEE-A85DECCC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6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FC91-7F4B-97D4-6386-E9C78DD9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A9DA-FBDD-4A7F-0324-567F307B0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5FBEE-C1B9-8970-9527-53E565441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BDE79-987C-BB10-65B5-A215C893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D0E0-D488-4988-9340-92C96D775E3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2360F-7C31-C1B7-41AA-D20577C7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AD67-0F17-142F-5DD6-D3D87DE3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14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8F4D-38F9-48D6-7A32-D93A9E57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D81E-0F85-E305-FC65-3ACB8851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28691-7062-5603-3B52-59EDC9EFE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8348A-8B7D-0DA0-7890-15E9BD589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8EE2A0-EB6C-59E3-6937-FD8C453F7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0D67F-F00D-1EFD-AA0F-083FF921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9F6E-DC57-4522-BF59-226B5F521AFD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FBCD6-7A10-7155-294A-664C9761A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3C319-53F9-6482-686B-AA37651D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8E74-A7B4-63C6-910F-0EB7C167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E7FF2-8167-C0E0-2E3C-BCF21530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AD22-C4BD-40D4-ABC5-18B5A00FE2D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87C8F-2D72-74F0-2A49-B5446A17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8303B-1F2C-EE01-CA8A-CE8AD349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4E3D2-3FC9-45CA-5405-3756935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2479-D7BF-4913-91D5-FDA7D48DF72D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6315-3FC6-B82C-3B52-3C48BB7E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A60F-675A-20B3-2B6F-0A43122B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2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2E61-A3EF-9E42-0B1F-FEEB39FC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DAE6-A658-B199-5AF3-07528456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195-9281-E99A-EBB0-798D3CCE3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8ABA-53B3-DCBD-4767-D8ADAC88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B059-20D1-4EBB-9B5B-D53FD2BE1DC1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DA508-8A5D-A6B9-3D5A-C4E7D909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382A1-DB76-57DB-1065-889E0851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7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B7A7-7422-58BE-BBA5-188FAC2D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95EEB-20B8-D72B-50B2-C9D4F44E2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12144-859E-A31E-3325-FC6AABD73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FB938-8E4B-F29A-5825-82330C84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0362-6C08-4E49-8F38-7E02ABDD1966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957EF-F853-C20E-5333-FF125287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23E03-EF2D-7F36-0BCD-8F1C0801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5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F8EBBF6-E734-C19D-48AE-D7437B22DB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88" b="28007"/>
          <a:stretch/>
        </p:blipFill>
        <p:spPr bwMode="auto">
          <a:xfrm>
            <a:off x="6910783" y="58232"/>
            <a:ext cx="1673513" cy="6228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D7F2B-3871-6F65-BEE1-3FB72F8CF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6998B-C3FA-CDCD-5C13-9EB605FA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5691C-22D7-D18F-C35C-A0983DB8B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788B-0906-4055-8366-A34533D28C4A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05BF-829A-67B6-F27A-A9FEAAEC7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4527-AC69-5C02-EE70-DE73742E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05496" y="6201094"/>
            <a:ext cx="338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C0A7CB-1C7B-1860-E93C-3D6ECC6327D5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5615C3-E9AC-AFF6-D2A8-43F0F90C7521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info@pmg.engineering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www.pmg.engineering</a:t>
            </a:r>
            <a:endParaRPr lang="en-US" sz="1108" b="0" i="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693B3D-8AA7-3B98-9C5A-B741BF785C89}"/>
              </a:ext>
            </a:extLst>
          </p:cNvPr>
          <p:cNvSpPr/>
          <p:nvPr userDrawn="1"/>
        </p:nvSpPr>
        <p:spPr>
          <a:xfrm>
            <a:off x="0" y="656621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Build World-Class Food Factories</a:t>
            </a:r>
          </a:p>
        </p:txBody>
      </p:sp>
    </p:spTree>
    <p:extLst>
      <p:ext uri="{BB962C8B-B14F-4D97-AF65-F5344CB8AC3E}">
        <p14:creationId xmlns:p14="http://schemas.microsoft.com/office/powerpoint/2010/main" val="201802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hf hdr="0" ftr="0" dt="0"/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924800" cy="685799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en-US" sz="4000" b="1" dirty="0"/>
              <a:t>Refrigeration Design</a:t>
            </a:r>
          </a:p>
        </p:txBody>
      </p:sp>
      <p:sp>
        <p:nvSpPr>
          <p:cNvPr id="4" name="AutoShape 2" descr="http://www.cool-info.co.uk/brines_steam/secondary_refrigerants/images/secondary_system01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www.cool-info.co.uk/brines_steam/secondary_refrigerants/images/secondary_system01.gif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31"/>
          <a:stretch/>
        </p:blipFill>
        <p:spPr bwMode="auto">
          <a:xfrm>
            <a:off x="2127250" y="1943099"/>
            <a:ext cx="4953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592E4-0F3B-6605-AB71-17323ECB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71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Compressor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Centrifugal Compressor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It is dynamic compression device that on a continuous basis exchange angular momentum between a rotating mechanical element and steadily flowing fluid.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It is a single stage or multistage.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Reciprocating Compressor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It is positive displacement machine. Cooling capacity of reciprocating compressor are controlled by;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Cycling on/off with or without multiple compressor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Using cylinder unloaders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Using hot gas bypass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DA3112-F0EA-6467-D922-637021F3F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2" y="329993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Compressor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Cycling the compressor on/off is a cost effective and energy efficient particularly when multiple compressor are used. 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Unloaders are energy efficient and cost-efficient control strategy.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Hot gas bypass allows the machine to run at very low and no cooling loads without cycling the compressor.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52C40B-C2BF-EA8D-EE7C-43A2049C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Chiller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It is a machine that removes heat from a liquid via a vapor compression or absorption refrigeration cycle. Then it can be circulated through heat exchanger.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It is a mechanical device used to facilitate heat exchange from water to a refrigerant in closed loop system. The refrigerant is then pumped to a location where the waste heat is transferred to the atmosphere.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In air conditioning chilled water is often used to cool a building air and equipment, especially in situation where many individual room must be control separately such as a hotel. A chillers lowers the water temperature to between 40</a:t>
            </a:r>
            <a:r>
              <a:rPr lang="en-US" baseline="30000" dirty="0">
                <a:latin typeface="+mn-lt"/>
              </a:rPr>
              <a:t>0</a:t>
            </a:r>
            <a:r>
              <a:rPr lang="en-US" dirty="0">
                <a:latin typeface="+mn-lt"/>
              </a:rPr>
              <a:t>F to 45</a:t>
            </a:r>
            <a:r>
              <a:rPr lang="en-US" baseline="30000" dirty="0">
                <a:latin typeface="+mn-lt"/>
              </a:rPr>
              <a:t>0</a:t>
            </a:r>
            <a:r>
              <a:rPr lang="en-US" dirty="0">
                <a:latin typeface="+mn-lt"/>
              </a:rPr>
              <a:t>F before the water is pumped to the location to be cooled.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824306-C052-00CF-9888-9F23A05EE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Chiller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Compressor are the driving force in a vapor compression chiller and act as a pump for the refrigerant. Compressed refrigerant gas is sent from the compressor to a condenser unit that rejects the heat energy from the refrigerant to cooling water or air outside the system.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There are three different type of chillers. They are respectively;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Air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Water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Evaporative condensed chiller 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There are four subcategories in each of the above categories for industrial chillers. They are respectively,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C20E3E-7A55-C360-64F1-07DFFFE44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Chiller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Reciprocating chiller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Centrifugal chiller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Screw driven chiller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Absorption chiller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Reciprocating Chiller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Gas is compressed inside these types of chillers with pistons. There are multiple pistons that continue to compress the gas to heat it.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difference is that the hot gas is used inside the system, not simply exhausted out of a tailpipe. The demand is matched by the adjustable intake and exhaust valves that can be opened to allow the piston to simply idle.  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Idling the piston when demand for chilled water helps manage capacity.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This system is very flexible and can cope with the specific demands from load on the system.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24C955-C4DE-A186-BAFB-A6332E1B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Reciprocating Chiller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Centrifugal Chiller</a:t>
            </a:r>
          </a:p>
          <a:p>
            <a:pPr marL="742950" lvl="2" indent="-285750" algn="just">
              <a:spcAft>
                <a:spcPct val="15000"/>
              </a:spcAft>
              <a:buSzPct val="105000"/>
              <a:buFont typeface="Calibri" panose="020F0502020204030204" pitchFamily="34" charset="0"/>
              <a:buChar char="‒"/>
            </a:pPr>
            <a:r>
              <a:rPr lang="en-US" dirty="0">
                <a:latin typeface="+mn-lt"/>
              </a:rPr>
              <a:t>It has very high cooling capacity in compact design.</a:t>
            </a:r>
          </a:p>
          <a:p>
            <a:pPr marL="742950" lvl="2" indent="-285750" algn="just">
              <a:spcAft>
                <a:spcPct val="15000"/>
              </a:spcAft>
              <a:buSzPct val="105000"/>
              <a:buFont typeface="Calibri" panose="020F0502020204030204" pitchFamily="34" charset="0"/>
              <a:buChar char="‒"/>
            </a:pPr>
            <a:r>
              <a:rPr lang="en-US" dirty="0">
                <a:latin typeface="+mn-lt"/>
              </a:rPr>
              <a:t>They operate via an impeller, much like a water pump. The impeller compresses the refrigerant. </a:t>
            </a:r>
          </a:p>
          <a:p>
            <a:pPr marL="742950" lvl="2" indent="-285750" algn="just">
              <a:spcAft>
                <a:spcPct val="15000"/>
              </a:spcAft>
              <a:buSzPct val="105000"/>
              <a:buFont typeface="Calibri" panose="020F0502020204030204" pitchFamily="34" charset="0"/>
              <a:buChar char="‒"/>
            </a:pPr>
            <a:r>
              <a:rPr lang="en-US" dirty="0">
                <a:latin typeface="+mn-lt"/>
              </a:rPr>
              <a:t>These chillers can be outfitted with both variable speed drives and inlet vanes which are used to regulate the control of the chilled water capacity. </a:t>
            </a:r>
          </a:p>
          <a:p>
            <a:pPr marL="742950" lvl="2" indent="-285750" algn="just">
              <a:spcAft>
                <a:spcPct val="15000"/>
              </a:spcAft>
              <a:buSzPct val="105000"/>
              <a:buFont typeface="Calibri" panose="020F0502020204030204" pitchFamily="34" charset="0"/>
              <a:buChar char="‒"/>
            </a:pPr>
            <a:r>
              <a:rPr lang="en-US" dirty="0">
                <a:latin typeface="+mn-lt"/>
              </a:rPr>
              <a:t>These are high capacity and can handle 150 tons and up.</a:t>
            </a:r>
          </a:p>
          <a:p>
            <a:pPr algn="just"/>
            <a:endParaRPr lang="en-US" sz="1100" dirty="0"/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D36546-C37B-FD15-82F1-7770BD41F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Chiller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Absorption Chiller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These chillers typically use two liquids, one to cool and one to absorb.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absorbent liquid is usually ammonia or lithium bromide, and the coolant is usually water.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two liquids are separated and recombined during the absorption cycle.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Due to the low-pressure conditions in the chiller water can change phase easily.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Water and the absorption liquid also perform well in chillers because of their natural properties of affinity.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refrigeration cycle starts with the heating of the combined liquids.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This boils the water out of the absorption liquid at a high pressure. 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6DD88F-B28E-2F6E-6CD4-FCAA8D3A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4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Absorption Chiller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next step is sending the refrigerant water vapor past a condenser coil where the heat is rejected, and the water vapor is phased into a high-pressure liquid.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Then the high-pressure liquid is passed along to the lower pressure evaporator where adiabatic flash evaporation returns the water to a gas.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This absorbs the heat from the water that needs to be chilled.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last step is the concentrated absorption liquid is sent back to be recombined with the lower pressure water vapors coming from the evaporator.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6C4425-F05A-F9CB-DA38-3E738D19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Hydronic Distribution System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There are two types of hydronic distribution system. They are respectively;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Constant flow chilled water system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Variable flow chilled water system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Constant flow system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These system can be used as per application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Single chiller serving a single cooling load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Single chiller with multiple cooling loads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Multiple parallel chillers with multiple cooling loads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Multiple series chillers with multiple loads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55587-8602-3145-E0F1-E7C53EF98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Single Chiller serving single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90500" lvl="1" indent="-1905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CC67"/>
              </a:clrFrom>
              <a:clrTo>
                <a:srgbClr val="FFCC6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62363"/>
            <a:ext cx="6400800" cy="4326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F88AFB-B380-015C-BD0C-D9C66929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1EC6CA7-4177-E0A7-E8DD-6C36BBA00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4">
            <a:extLst>
              <a:ext uri="{FF2B5EF4-FFF2-40B4-BE49-F238E27FC236}">
                <a16:creationId xmlns:a16="http://schemas.microsoft.com/office/drawing/2014/main" id="{CFE456BC-B5F6-53A3-400E-B01EAA0FA7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43369" y="206231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Rectangle 65">
            <a:extLst>
              <a:ext uri="{FF2B5EF4-FFF2-40B4-BE49-F238E27FC236}">
                <a16:creationId xmlns:a16="http://schemas.microsoft.com/office/drawing/2014/main" id="{8FB5E8DF-76B9-D9E6-825E-298959CD20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036844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Introduction  </a:t>
            </a: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CF1A204C-341E-1D15-1FFD-01E17DEEBA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485055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36C08432-A16F-D282-72DC-B131619BB9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442583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Selection of Compressor and Chiller </a:t>
            </a:r>
          </a:p>
        </p:txBody>
      </p:sp>
      <p:pic>
        <p:nvPicPr>
          <p:cNvPr id="23" name="Picture 85">
            <a:extLst>
              <a:ext uri="{FF2B5EF4-FFF2-40B4-BE49-F238E27FC236}">
                <a16:creationId xmlns:a16="http://schemas.microsoft.com/office/drawing/2014/main" id="{0AECDB16-1DEC-A58A-9813-39F760345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07001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6">
            <a:extLst>
              <a:ext uri="{FF2B5EF4-FFF2-40B4-BE49-F238E27FC236}">
                <a16:creationId xmlns:a16="http://schemas.microsoft.com/office/drawing/2014/main" id="{723DED4C-4F4B-B443-C228-8BF5BE6CF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442584"/>
            <a:ext cx="253878" cy="12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87">
            <a:extLst>
              <a:ext uri="{FF2B5EF4-FFF2-40B4-BE49-F238E27FC236}">
                <a16:creationId xmlns:a16="http://schemas.microsoft.com/office/drawing/2014/main" id="{D85D9CEA-416E-442D-B5CE-A5FE1187B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82395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ectangle 76">
            <a:extLst>
              <a:ext uri="{FF2B5EF4-FFF2-40B4-BE49-F238E27FC236}">
                <a16:creationId xmlns:a16="http://schemas.microsoft.com/office/drawing/2014/main" id="{39BCEF07-A67D-AA40-AB0B-93FBF894E5C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3659798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6" name="Rectangle 77">
            <a:extLst>
              <a:ext uri="{FF2B5EF4-FFF2-40B4-BE49-F238E27FC236}">
                <a16:creationId xmlns:a16="http://schemas.microsoft.com/office/drawing/2014/main" id="{96327E6F-A2EB-985C-B4D2-101A8C55F8ED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3659798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/>
              <a:t>About PMG Engineering</a:t>
            </a:r>
          </a:p>
        </p:txBody>
      </p:sp>
      <p:pic>
        <p:nvPicPr>
          <p:cNvPr id="37" name="Picture 89">
            <a:extLst>
              <a:ext uri="{FF2B5EF4-FFF2-40B4-BE49-F238E27FC236}">
                <a16:creationId xmlns:a16="http://schemas.microsoft.com/office/drawing/2014/main" id="{3EC2178B-F18C-9BE4-D563-AE2D07663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437077" y="346966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85">
            <a:extLst>
              <a:ext uri="{FF2B5EF4-FFF2-40B4-BE49-F238E27FC236}">
                <a16:creationId xmlns:a16="http://schemas.microsoft.com/office/drawing/2014/main" id="{E9340D9C-3AC5-F367-F951-BE51FE5E3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56413" y="168702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ectangle 65">
            <a:extLst>
              <a:ext uri="{FF2B5EF4-FFF2-40B4-BE49-F238E27FC236}">
                <a16:creationId xmlns:a16="http://schemas.microsoft.com/office/drawing/2014/main" id="{DD667080-EE32-99B8-8CE6-E9AF9726AF1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056821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3</a:t>
            </a:r>
          </a:p>
        </p:txBody>
      </p:sp>
      <p:sp>
        <p:nvSpPr>
          <p:cNvPr id="45" name="Rectangle 65">
            <a:extLst>
              <a:ext uri="{FF2B5EF4-FFF2-40B4-BE49-F238E27FC236}">
                <a16:creationId xmlns:a16="http://schemas.microsoft.com/office/drawing/2014/main" id="{74F7CB04-28DB-2338-037E-78D0F829F3E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442584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9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E4E059-F076-FB65-4430-3840D50D01C6}"/>
              </a:ext>
            </a:extLst>
          </p:cNvPr>
          <p:cNvSpPr txBox="1">
            <a:spLocks noChangeArrowheads="1"/>
          </p:cNvSpPr>
          <p:nvPr/>
        </p:nvSpPr>
        <p:spPr>
          <a:xfrm>
            <a:off x="650258" y="1051572"/>
            <a:ext cx="7897913" cy="6826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noProof="1"/>
              <a:t>CONTENTS  </a:t>
            </a:r>
          </a:p>
        </p:txBody>
      </p:sp>
      <p:sp>
        <p:nvSpPr>
          <p:cNvPr id="56" name="Rectangle 65">
            <a:extLst>
              <a:ext uri="{FF2B5EF4-FFF2-40B4-BE49-F238E27FC236}">
                <a16:creationId xmlns:a16="http://schemas.microsoft.com/office/drawing/2014/main" id="{0217DA12-138F-270A-9D85-F7078392C5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3660897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algn="ctr">
              <a:spcAft>
                <a:spcPct val="20000"/>
              </a:spcAft>
            </a:pPr>
            <a:r>
              <a:rPr lang="en-US" altLang="en-US" sz="1200" noProof="1"/>
              <a:t>#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544E15-4DC3-7125-B9B3-B89FB77C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77">
            <a:extLst>
              <a:ext uri="{FF2B5EF4-FFF2-40B4-BE49-F238E27FC236}">
                <a16:creationId xmlns:a16="http://schemas.microsoft.com/office/drawing/2014/main" id="{F4F0E5AC-E8FD-991F-04B4-425BD4E7D7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3254060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Controls and Instrumentation   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BBDBE04D-A02A-6A4B-D35C-1EC83049D5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848322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Hydronic Distribution System  </a:t>
            </a:r>
          </a:p>
        </p:txBody>
      </p:sp>
      <p:sp>
        <p:nvSpPr>
          <p:cNvPr id="10" name="Rectangle 76">
            <a:extLst>
              <a:ext uri="{FF2B5EF4-FFF2-40B4-BE49-F238E27FC236}">
                <a16:creationId xmlns:a16="http://schemas.microsoft.com/office/drawing/2014/main" id="{1F7D1D76-FA06-85CC-D8E2-6645E6C8F59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3251105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1" name="Rectangle 76">
            <a:extLst>
              <a:ext uri="{FF2B5EF4-FFF2-40B4-BE49-F238E27FC236}">
                <a16:creationId xmlns:a16="http://schemas.microsoft.com/office/drawing/2014/main" id="{F09483CF-0760-A054-B5D4-2E29BF48499F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1062" y="2869988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6" name="Rectangle 65">
            <a:extLst>
              <a:ext uri="{FF2B5EF4-FFF2-40B4-BE49-F238E27FC236}">
                <a16:creationId xmlns:a16="http://schemas.microsoft.com/office/drawing/2014/main" id="{51E870EF-160B-62B3-FDA3-B12E042A2D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3247523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29</a:t>
            </a:r>
          </a:p>
        </p:txBody>
      </p:sp>
      <p:sp>
        <p:nvSpPr>
          <p:cNvPr id="17" name="Rectangle 65">
            <a:extLst>
              <a:ext uri="{FF2B5EF4-FFF2-40B4-BE49-F238E27FC236}">
                <a16:creationId xmlns:a16="http://schemas.microsoft.com/office/drawing/2014/main" id="{F3D92F99-405A-9DC7-10A0-0F530E1933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832406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18</a:t>
            </a:r>
          </a:p>
        </p:txBody>
      </p:sp>
    </p:spTree>
    <p:extLst>
      <p:ext uri="{BB962C8B-B14F-4D97-AF65-F5344CB8AC3E}">
        <p14:creationId xmlns:p14="http://schemas.microsoft.com/office/powerpoint/2010/main" val="2945503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Single Chiller serving single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 simplest design strategy is to eliminate the traditional three-way control valve at the coil and to use a constant-volume pump to circulate water between the evaporator and the coil.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Control is provided by resetting the temperature of the chilled water leaving the chiller.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Constant water flow provides reliable heat transfer at both the evaporator and the cooling coil.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When dehumidification is required at low loads, the temperature of the air leaving the coil can be set to achieve the necessary dew point temperature.</a:t>
            </a:r>
          </a:p>
          <a:p>
            <a:pPr>
              <a:buSzPct val="105000"/>
            </a:pPr>
            <a:endParaRPr lang="en-US" dirty="0">
              <a:latin typeface="+mn-lt"/>
            </a:endParaRP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2CC092-1CA7-CB57-7B69-4C7D840CE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892B0A6-FCB1-B398-5540-E0E512DB8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Single Chiller serving single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Chillers must have a sufficient volume of water in the piping system to prevent unstable temperature swings and this may be an issue with single-chiller, single-coil systems.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Often a small storage tank is required if the chiller is closely coupled to the coil.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8DD4F4-006A-41C5-80F3-AEFF9854E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Single Chiller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90500" lvl="1" indent="-1905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1952624"/>
            <a:ext cx="6324600" cy="429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26CC8D-65FB-2D16-25E0-221672BAB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Single Chiller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Such kind of system is used when pumping head is less.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In these system three-way valves are used at the cooling coils to modulate the load at each air handler.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An energy-saving control strategy is to reset the chiller’s leaving water temperature to satisfy the coil requiring the coldest temperature.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68C1E0-2570-2296-09F2-A624A561E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Multiple Parrallel Chillers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90500" lvl="1" indent="-1905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CD67"/>
              </a:clrFrom>
              <a:clrTo>
                <a:srgbClr val="FFCD6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981200"/>
            <a:ext cx="6324599" cy="410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B1AD21-14F6-5091-F24B-4201D06D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Multiple Parrallel Chillers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Constant-flow systems can be piped with multiple chillers in a parallel configuration. Since, staging with constant-flow systems can be dictated by flow rather than load, these systems should be limited to coils that are serving loads with the similar part-load characteristics.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When the system operates near full load performance is satisfactory as all chillers and pumps are operating.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568699-8277-C54B-D4F7-B0713047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Multiple Series Chillers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90500" lvl="1" indent="-1905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2057400"/>
            <a:ext cx="6766402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68C4CB-894D-0D32-CCE6-71C1681CE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Multiple Series Chillers With Multiple Cooling Load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In this configuration, the entire flow passes through each machine. This method is effective for systems designed with a high delta-T (15 to 20°F).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During off-peak periods, the lag machine (second in series) is turned off and the lead machine (first in series) continues to deliver chilled water at the correct temperature.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Although this system works well, chilled water pump energy savings are not realized during periods of low load.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This is partially offset by the lower flows required with high delta-T designs. Series chillers also become very cumbersome when the plant has more than two chillers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F9502D-A903-2AFB-A13C-7A9E45C7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Hydronic Distribution System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Variable Flow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Variable flow has many advantages in large chilled water systems with multiple chillers and multiple loads or coils. 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Significant pumping energy can be saved because the plant can effectively modulate during periods of low load.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C82726-A565-A397-EB1E-85925EAF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Control And Intrumentation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Variable Flow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For the smooth operation of chilled water plant there are some controls and instrumentation required to perform various operation. They are respectively;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Sensor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Control Valve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Controllers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Sensor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Sensor are used in chilled water plant for a variety of measurements,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Temperature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Humidity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Liquid Flow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Electric Current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Electric Power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Gas Flow</a:t>
            </a:r>
          </a:p>
          <a:p>
            <a:pPr marL="457200" lvl="1" indent="0">
              <a:spcBef>
                <a:spcPct val="0"/>
              </a:spcBef>
              <a:spcAft>
                <a:spcPct val="15000"/>
              </a:spcAft>
              <a:buSzPct val="105000"/>
              <a:buNone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00D8E4-BC5B-AEA3-24EE-39AB58A5A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Definition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While designing a refrigeration plant, following are the basic parameters should play very important role in design. They are respectively;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Capacity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Primary Refrigerant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Saturated Condensing Temperature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Evaporative type ammonia condenser unit capacity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Cooling Tower Capacity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Condensing Temperature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Chilled Water Outlet Temperature </a:t>
            </a:r>
          </a:p>
          <a:p>
            <a:pPr marL="457200" lvl="1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DAE0C5-7487-5A8F-22D8-05FF5235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Control And Intrumentation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000" b="1" noProof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Control Valve</a:t>
            </a:r>
          </a:p>
          <a:p>
            <a:pPr marL="285750" lvl="1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Valve selection is based on , operation and process requirement. Mostly respective of valve are used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 Ball Valve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 Butterfly Valve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 Globe Valve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 Two and Three-way valve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DCEAF1-5D9A-ADB0-B2CE-BF4DCD1D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Capacity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While calculating the capacity of refrigeration plant, we required some parameters. 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They are respectively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Flow Rate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Inlet Temperature of chilled water 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Outlet temperature of chilled water</a:t>
            </a:r>
          </a:p>
          <a:p>
            <a:pPr lvl="1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Let's Consider an example ,</a:t>
            </a:r>
          </a:p>
          <a:p>
            <a:pPr lvl="2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Flow rate =6 </a:t>
            </a:r>
            <a:r>
              <a:rPr lang="en-US" dirty="0"/>
              <a:t>m</a:t>
            </a:r>
            <a:r>
              <a:rPr lang="en-US" baseline="30000" dirty="0"/>
              <a:t>3</a:t>
            </a:r>
            <a:r>
              <a:rPr lang="en-US" dirty="0"/>
              <a:t>/hr =100LPM = 6 KLPH</a:t>
            </a:r>
            <a:endParaRPr lang="en-US" dirty="0">
              <a:latin typeface="+mn-lt"/>
            </a:endParaRPr>
          </a:p>
          <a:p>
            <a:pPr lvl="2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Inlet Temperature to chiller = 30 </a:t>
            </a:r>
            <a:r>
              <a:rPr lang="en-US" baseline="30000" dirty="0">
                <a:latin typeface="+mn-lt"/>
              </a:rPr>
              <a:t>0</a:t>
            </a:r>
            <a:r>
              <a:rPr lang="en-US" dirty="0">
                <a:latin typeface="+mn-lt"/>
              </a:rPr>
              <a:t>C</a:t>
            </a:r>
          </a:p>
          <a:p>
            <a:pPr lvl="2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Outlet  Temperature to chiller = 9 </a:t>
            </a:r>
            <a:r>
              <a:rPr lang="en-US" baseline="30000" dirty="0">
                <a:latin typeface="+mn-lt"/>
              </a:rPr>
              <a:t>0</a:t>
            </a:r>
            <a:r>
              <a:rPr lang="en-US" dirty="0">
                <a:latin typeface="+mn-lt"/>
              </a:rPr>
              <a:t>C</a:t>
            </a:r>
          </a:p>
          <a:p>
            <a:pPr marL="457200" lvl="1" indent="0"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744C5A-A6B3-AAAE-9208-C11962DC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Capacity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Total Kcal = Flow x Specific Heat x Weight x Difference Temperature </a:t>
            </a:r>
          </a:p>
          <a:p>
            <a:pPr marL="0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                  = 6000 x 1 x 1 x 21</a:t>
            </a:r>
          </a:p>
          <a:p>
            <a:pPr marL="0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                  = 126000 Kcal/Hr</a:t>
            </a:r>
          </a:p>
          <a:p>
            <a:pPr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latin typeface="+mn-lt"/>
              </a:rPr>
              <a:t>         Add  10 % Transfer loss and compressor efficiency</a:t>
            </a:r>
          </a:p>
          <a:p>
            <a:pPr marL="0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                       Total =138600 Kcal/hr</a:t>
            </a:r>
          </a:p>
          <a:p>
            <a:pPr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latin typeface="+mn-lt"/>
              </a:rPr>
              <a:t>1Tr=3025 Kcal/hr at an evaporation temperature of +15 </a:t>
            </a:r>
            <a:r>
              <a:rPr lang="en-US" baseline="30000" dirty="0">
                <a:latin typeface="+mn-lt"/>
              </a:rPr>
              <a:t>0</a:t>
            </a:r>
            <a:r>
              <a:rPr lang="en-US" dirty="0">
                <a:latin typeface="+mn-lt"/>
              </a:rPr>
              <a:t>C</a:t>
            </a:r>
          </a:p>
          <a:p>
            <a:pPr marL="1693862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= 138600/3025</a:t>
            </a:r>
          </a:p>
          <a:p>
            <a:pPr marL="1693862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= 45.82 Tr </a:t>
            </a:r>
          </a:p>
          <a:p>
            <a:pPr marL="0" indent="0"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marL="0" indent="0">
              <a:spcBef>
                <a:spcPct val="0"/>
              </a:spcBef>
              <a:spcAft>
                <a:spcPct val="15000"/>
              </a:spcAft>
              <a:buNone/>
            </a:pPr>
            <a:r>
              <a:rPr lang="en-US" dirty="0">
                <a:latin typeface="+mn-lt"/>
              </a:rPr>
              <a:t>                                                                 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4122CC-1105-59EF-4543-ED40818E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Evaporative Condenser Unit Capacity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In this both air and water used to extract heat from the condensing refrigerant.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They combine the features of a cooling tower and water-cooled condenser in a single unit. Required air flow rate is 350-500 m3/hr per TR of refrigeration capacity.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In these condenser the water is sprayed from top part on a bank of tubes carrying the refrigerant and air is induced upwards. There is a thin water film around the condenser tube from which evaporative cooling take place.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Heat transfer coefficient evaporative cooling is very large. Therefore, refrigeration system can be operated at low condensing temperature.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Water spray countercurrent to the airflow acts as cooling tower. The role of air is primarily to increase the rate of evaporation of water.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631E3C-A3EE-4DB8-6674-4372C22A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Cooling Tower Capacity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Cooling capacity is the measure of cooling system ability to remove heat. 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Unit of cooling tower capacity is Ton. Which describes the amount of water at a given temperature that can be frozen in given amount of time.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Q = m x Cp x </a:t>
            </a:r>
            <a:r>
              <a:rPr lang="el-GR" dirty="0">
                <a:latin typeface="+mn-lt"/>
              </a:rPr>
              <a:t>Δ</a:t>
            </a:r>
            <a:r>
              <a:rPr lang="en-US" dirty="0">
                <a:latin typeface="+mn-lt"/>
              </a:rPr>
              <a:t>t    </a:t>
            </a:r>
          </a:p>
          <a:p>
            <a:pPr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Where,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latin typeface="+mn-lt"/>
              </a:rPr>
              <a:t>Q is the cooling capacity in KW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latin typeface="+mn-lt"/>
              </a:rPr>
              <a:t>M = mass rate kg/s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latin typeface="+mn-lt"/>
              </a:rPr>
              <a:t>Cp = Specific heat capacity KJ / KG sec</a:t>
            </a:r>
          </a:p>
          <a:p>
            <a:pPr lvl="1">
              <a:spcBef>
                <a:spcPct val="0"/>
              </a:spcBef>
              <a:spcAft>
                <a:spcPct val="15000"/>
              </a:spcAft>
            </a:pPr>
            <a:r>
              <a:rPr lang="el-GR" dirty="0">
                <a:latin typeface="+mn-lt"/>
              </a:rPr>
              <a:t>Δ</a:t>
            </a:r>
            <a:r>
              <a:rPr lang="en-US" dirty="0">
                <a:latin typeface="+mn-lt"/>
              </a:rPr>
              <a:t>t= temperature change</a:t>
            </a:r>
          </a:p>
          <a:p>
            <a:pPr marL="457200" lvl="1" indent="0">
              <a:spcBef>
                <a:spcPct val="0"/>
              </a:spcBef>
              <a:spcAft>
                <a:spcPct val="15000"/>
              </a:spcAft>
              <a:buNone/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6C6032-9D7F-9D57-36DE-7D901E995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Introduction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Condensing Temprature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Condensing temperature is the temperature at which a cooling medium changes phases from a gas to liquid.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When these phase change occur, cooling medium condenses. </a:t>
            </a:r>
          </a:p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 temperature at which cooling medium condenses is dependent on the type of coolant and the condensing pressure.</a:t>
            </a:r>
          </a:p>
          <a:p>
            <a:pPr lvl="1" algn="just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SzPct val="105000"/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A45A3E-5730-AFC1-8009-99A6FF85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sz="4000" b="1" u="sng" noProof="1"/>
              <a:t>Selection Of Compressor &amp; Chiller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7" y="5120176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/>
          <p:cNvSpPr>
            <a:spLocks noChangeArrowheads="1"/>
          </p:cNvSpPr>
          <p:nvPr/>
        </p:nvSpPr>
        <p:spPr bwMode="gray">
          <a:xfrm>
            <a:off x="325438" y="1418224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800" b="1" noProof="1">
                <a:solidFill>
                  <a:srgbClr val="FFFFFF"/>
                </a:solidFill>
                <a:latin typeface="+mj-lt"/>
              </a:rPr>
              <a:t>Compressor   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5438" y="1788716"/>
            <a:ext cx="8515350" cy="4688284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 numCol="1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There are four basic type of compressor used in chilled water plant. They are respectively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Rotary Compressor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Centrifugal  Compressor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Reciprocating Compressor</a:t>
            </a:r>
          </a:p>
          <a:p>
            <a:pPr marL="285750" lvl="1" algn="just">
              <a:spcBef>
                <a:spcPct val="0"/>
              </a:spcBef>
              <a:spcAft>
                <a:spcPct val="15000"/>
              </a:spcAft>
              <a:buSzPct val="105000"/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Rotary Compressor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  <a:buSzPct val="105000"/>
            </a:pPr>
            <a:r>
              <a:rPr lang="en-US" dirty="0">
                <a:latin typeface="+mn-lt"/>
              </a:rPr>
              <a:t>They are basically divided into two types, single screw and Twin screw. The single screw consist of single cylindrical main rotors that work that works with a pair of gate rotors. While the twin screw is the common designation for double helical rotary screw compressor. </a:t>
            </a: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  <a:p>
            <a:pPr lvl="1" algn="just">
              <a:spcBef>
                <a:spcPct val="0"/>
              </a:spcBef>
              <a:spcAft>
                <a:spcPct val="15000"/>
              </a:spcAft>
            </a:pPr>
            <a:endParaRPr lang="en-US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EF0F97-3CFA-21FF-CCF0-2DA27A7C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289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ES-501_BG-001</Template>
  <TotalTime>13171</TotalTime>
  <Words>2034</Words>
  <Application>Microsoft Office PowerPoint</Application>
  <PresentationFormat>On-screen Show (4:3)</PresentationFormat>
  <Paragraphs>350</Paragraphs>
  <Slides>30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1_Office Theme</vt:lpstr>
      <vt:lpstr>Refrigeration Design</vt:lpstr>
      <vt:lpstr>PowerPoint Presentation</vt:lpstr>
      <vt:lpstr>Introduction</vt:lpstr>
      <vt:lpstr>Introduction</vt:lpstr>
      <vt:lpstr>Introduction</vt:lpstr>
      <vt:lpstr>Introduction</vt:lpstr>
      <vt:lpstr>Introduction</vt:lpstr>
      <vt:lpstr>Introduction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Selection of Compressor &amp; Chiller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Hydronic Distribution System</vt:lpstr>
      <vt:lpstr>Control And Intrumentation</vt:lpstr>
      <vt:lpstr>Control And Intrumentation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1104</cp:revision>
  <cp:lastPrinted>2014-11-21T06:58:07Z</cp:lastPrinted>
  <dcterms:created xsi:type="dcterms:W3CDTF">2014-04-07T11:41:40Z</dcterms:created>
  <dcterms:modified xsi:type="dcterms:W3CDTF">2025-04-15T12:58:39Z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