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24"/>
  </p:notesMasterIdLst>
  <p:sldIdLst>
    <p:sldId id="297" r:id="rId6"/>
    <p:sldId id="332" r:id="rId7"/>
    <p:sldId id="307" r:id="rId8"/>
    <p:sldId id="308" r:id="rId9"/>
    <p:sldId id="309" r:id="rId10"/>
    <p:sldId id="310" r:id="rId11"/>
    <p:sldId id="312" r:id="rId12"/>
    <p:sldId id="313" r:id="rId13"/>
    <p:sldId id="314" r:id="rId14"/>
    <p:sldId id="315" r:id="rId15"/>
    <p:sldId id="316" r:id="rId16"/>
    <p:sldId id="317" r:id="rId17"/>
    <p:sldId id="318" r:id="rId18"/>
    <p:sldId id="319" r:id="rId19"/>
    <p:sldId id="320" r:id="rId20"/>
    <p:sldId id="321" r:id="rId21"/>
    <p:sldId id="322" r:id="rId22"/>
    <p:sldId id="323" r:id="rId2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93" d="100"/>
          <a:sy n="93" d="100"/>
        </p:scale>
        <p:origin x="156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C1CCD885-0117-4ED0-9801-EA79FDA0EDB7}"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0859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D1C973C6-5E26-4E4E-A365-FCFC5DC06988}"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17012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C4D232E4-106C-48C1-B1CB-83C574F5AB42}"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06099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4001B614-4371-4C5E-A205-7B4E25AD40AE}"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405873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C69728EF-9070-41C6-8EE4-4D6E5FF4B894}"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256889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9D20E672-1941-444B-B3F4-A0AB97D92E7D}"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1400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4938DA0F-88AE-4DE7-A08C-5D065D80DE0C}"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168434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4275F5B5-2697-435E-B41C-D53AA75B7AB2}"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165278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5CDF475D-C4E8-4A70-8381-F4A78935641B}"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82769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12FA4BCA-0DA8-43A9-84F5-864AB4454BDC}"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905406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EB67E004-C4CF-4EC0-9A94-7A7272F9827F}"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7869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864CADE6-0AA0-4E43-8F3B-2016D1E0001E}"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36918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13BDF2B-D0C3-4B9A-AF9D-01869C7E23D5}"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196638481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708025"/>
          </a:xfrm>
          <a:solidFill>
            <a:schemeClr val="accent1">
              <a:lumMod val="60000"/>
              <a:lumOff val="40000"/>
            </a:schemeClr>
          </a:solidFill>
        </p:spPr>
        <p:txBody>
          <a:bodyPr>
            <a:normAutofit/>
          </a:bodyPr>
          <a:lstStyle/>
          <a:p>
            <a:r>
              <a:rPr lang="en-US" sz="4000" b="1" dirty="0"/>
              <a:t>Plant Safety</a:t>
            </a:r>
          </a:p>
        </p:txBody>
      </p:sp>
      <p:pic>
        <p:nvPicPr>
          <p:cNvPr id="3" name="Picture 2"/>
          <p:cNvPicPr>
            <a:picLocks noChangeAspect="1"/>
          </p:cNvPicPr>
          <p:nvPr/>
        </p:nvPicPr>
        <p:blipFill>
          <a:blip r:embed="rId2" cstate="print"/>
          <a:stretch>
            <a:fillRect/>
          </a:stretch>
        </p:blipFill>
        <p:spPr>
          <a:xfrm>
            <a:off x="685800" y="2057400"/>
            <a:ext cx="7772400" cy="4098786"/>
          </a:xfrm>
          <a:prstGeom prst="rect">
            <a:avLst/>
          </a:prstGeom>
        </p:spPr>
      </p:pic>
      <p:sp>
        <p:nvSpPr>
          <p:cNvPr id="4" name="Slide Number Placeholder 3">
            <a:extLst>
              <a:ext uri="{FF2B5EF4-FFF2-40B4-BE49-F238E27FC236}">
                <a16:creationId xmlns:a16="http://schemas.microsoft.com/office/drawing/2014/main" id="{4125F0AC-C133-555A-757C-FFEF7B25EBF8}"/>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Accident Prevention &amp; Safe Operation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Gas Sensor</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When ammonia is used as refrigerant gas sensor must be installed in the machinery room and every cold room. The working of the sensor must be monitored at the control panel of machinery room.</a:t>
            </a:r>
          </a:p>
          <a:p>
            <a:pPr>
              <a:spcBef>
                <a:spcPct val="0"/>
              </a:spcBef>
              <a:spcAft>
                <a:spcPct val="15000"/>
              </a:spcAft>
              <a:buSzPct val="105000"/>
            </a:pPr>
            <a:r>
              <a:rPr lang="en-US" dirty="0">
                <a:latin typeface="+mn-lt"/>
              </a:rPr>
              <a:t>Room geometry, air flow and most probable leak position must be considered when placing the gas sensor. No unmonitored packets should remain.</a:t>
            </a:r>
          </a:p>
          <a:p>
            <a:pPr>
              <a:spcBef>
                <a:spcPct val="0"/>
              </a:spcBef>
              <a:spcAft>
                <a:spcPct val="15000"/>
              </a:spcAft>
              <a:buSzPct val="105000"/>
            </a:pPr>
            <a:r>
              <a:rPr lang="en-US" dirty="0">
                <a:latin typeface="+mn-lt"/>
              </a:rPr>
              <a:t>Gas sensor should also be installed next to the end of any relief line. In this way the message that relief valve has opened will be available immediately. </a:t>
            </a:r>
          </a:p>
          <a:p>
            <a:pPr>
              <a:spcBef>
                <a:spcPct val="0"/>
              </a:spcBef>
              <a:spcAft>
                <a:spcPct val="15000"/>
              </a:spcAft>
              <a:buSzPct val="105000"/>
            </a:pPr>
            <a:r>
              <a:rPr lang="en-US" dirty="0">
                <a:latin typeface="+mn-lt"/>
              </a:rPr>
              <a:t>Gas sensor can be integrated in the control system of the refrigeration plant to limit consequences of an ammonia leak.</a:t>
            </a:r>
          </a:p>
        </p:txBody>
      </p:sp>
      <p:sp>
        <p:nvSpPr>
          <p:cNvPr id="2" name="Slide Number Placeholder 1">
            <a:extLst>
              <a:ext uri="{FF2B5EF4-FFF2-40B4-BE49-F238E27FC236}">
                <a16:creationId xmlns:a16="http://schemas.microsoft.com/office/drawing/2014/main" id="{29AD13D6-36FA-0E75-22E1-88D132C5B89C}"/>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ln>
            <a:solidFill>
              <a:schemeClr val="bg1"/>
            </a:solidFill>
          </a:ln>
        </p:spPr>
        <p:txBody>
          <a:bodyPr>
            <a:normAutofit/>
          </a:bodyPr>
          <a:lstStyle/>
          <a:p>
            <a:pPr algn="ctr" eaLnBrk="1" hangingPunct="1"/>
            <a:r>
              <a:rPr lang="en-US" altLang="en-US" sz="4000" b="1" u="sng" noProof="1"/>
              <a:t>Accident Prevention &amp; Safe Operation </a:t>
            </a: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Pressure Relief Valve</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Pressure Relief Valve </a:t>
            </a:r>
          </a:p>
          <a:p>
            <a:pPr lvl="1" algn="just">
              <a:spcBef>
                <a:spcPct val="0"/>
              </a:spcBef>
              <a:spcAft>
                <a:spcPct val="15000"/>
              </a:spcAft>
              <a:buSzPct val="105000"/>
            </a:pPr>
            <a:r>
              <a:rPr lang="en-US" dirty="0">
                <a:latin typeface="+mn-lt"/>
              </a:rPr>
              <a:t>Pressurized part of refrigeration system must be protected with pressure relief valve to prevent the system pressure from exceeding the maximum operating pressure. </a:t>
            </a:r>
          </a:p>
          <a:p>
            <a:pPr lvl="1" algn="just">
              <a:spcBef>
                <a:spcPct val="0"/>
              </a:spcBef>
              <a:spcAft>
                <a:spcPct val="15000"/>
              </a:spcAft>
              <a:buSzPct val="105000"/>
            </a:pPr>
            <a:r>
              <a:rPr lang="en-US" dirty="0">
                <a:latin typeface="+mn-lt"/>
              </a:rPr>
              <a:t>It is sufficient to place the end of a relief pipe high enough above the roof and as far as possible, away from the air intake.</a:t>
            </a:r>
          </a:p>
          <a:p>
            <a:pPr lvl="1" algn="just">
              <a:spcBef>
                <a:spcPct val="0"/>
              </a:spcBef>
              <a:spcAft>
                <a:spcPct val="15000"/>
              </a:spcAft>
              <a:buSzPct val="105000"/>
            </a:pPr>
            <a:r>
              <a:rPr lang="en-US" dirty="0">
                <a:latin typeface="+mn-lt"/>
              </a:rPr>
              <a:t>The opening of a relief valve should stop compressor and pump and close isolation valve. Then the amount of ammonia released into the atmosphere is as small as possible.</a:t>
            </a:r>
          </a:p>
        </p:txBody>
      </p:sp>
      <p:sp>
        <p:nvSpPr>
          <p:cNvPr id="2" name="Slide Number Placeholder 1">
            <a:extLst>
              <a:ext uri="{FF2B5EF4-FFF2-40B4-BE49-F238E27FC236}">
                <a16:creationId xmlns:a16="http://schemas.microsoft.com/office/drawing/2014/main" id="{1D38B1DD-06F6-B469-0533-CE550C298A0A}"/>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Accident Prevention &amp; Safe Operation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Ventilation Installation</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Ventilation Installation</a:t>
            </a:r>
          </a:p>
          <a:p>
            <a:pPr lvl="1" algn="just">
              <a:spcBef>
                <a:spcPct val="0"/>
              </a:spcBef>
              <a:spcAft>
                <a:spcPct val="15000"/>
              </a:spcAft>
              <a:buSzPct val="105000"/>
            </a:pPr>
            <a:r>
              <a:rPr lang="en-US" dirty="0">
                <a:latin typeface="+mn-lt"/>
              </a:rPr>
              <a:t>An appropriate ventilation of the rooms of the refrigeration system can be used to prevent an ammonia release from spreading to the other room. It can also prevent the formation of flammable ammonia air mixtures in the room where the release occur. The machinery room and other room with ammonia piping must be designed in such way that the gas spread to the other rooms can be prevented .</a:t>
            </a:r>
          </a:p>
          <a:p>
            <a:pPr lvl="1" algn="just">
              <a:spcBef>
                <a:spcPct val="0"/>
              </a:spcBef>
              <a:spcAft>
                <a:spcPct val="15000"/>
              </a:spcAft>
              <a:buSzPct val="105000"/>
            </a:pPr>
            <a:r>
              <a:rPr lang="en-US" dirty="0">
                <a:latin typeface="+mn-lt"/>
              </a:rPr>
              <a:t>The formation of flammable mixture is prevented with emergency ventilation.</a:t>
            </a:r>
          </a:p>
          <a:p>
            <a:pPr lvl="1" algn="just">
              <a:spcBef>
                <a:spcPct val="0"/>
              </a:spcBef>
              <a:spcAft>
                <a:spcPct val="15000"/>
              </a:spcAft>
              <a:buSzPct val="105000"/>
            </a:pPr>
            <a:r>
              <a:rPr lang="en-US" dirty="0">
                <a:latin typeface="+mn-lt"/>
              </a:rPr>
              <a:t>The latter is accomplished by an independent fan or by increasing the air exchange rate of the ventilation installation.   </a:t>
            </a:r>
          </a:p>
        </p:txBody>
      </p:sp>
      <p:sp>
        <p:nvSpPr>
          <p:cNvPr id="2" name="Slide Number Placeholder 1">
            <a:extLst>
              <a:ext uri="{FF2B5EF4-FFF2-40B4-BE49-F238E27FC236}">
                <a16:creationId xmlns:a16="http://schemas.microsoft.com/office/drawing/2014/main" id="{D356021B-8ADD-20EF-5E98-8F521C904D7A}"/>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Emergency Instruction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000" b="1" noProof="1">
              <a:latin typeface="+mn-lt"/>
            </a:endParaRP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One of the most important factors in the accident prevention of refrigeration system is the training of operating and maintenance personnel. An essential part of the implementation of an internal emergency plan is the training of the entire personnel for emergencies.</a:t>
            </a:r>
          </a:p>
          <a:p>
            <a:pPr>
              <a:spcBef>
                <a:spcPct val="0"/>
              </a:spcBef>
              <a:spcAft>
                <a:spcPct val="15000"/>
              </a:spcAft>
              <a:buSzPct val="105000"/>
            </a:pPr>
            <a:r>
              <a:rPr lang="en-US" dirty="0">
                <a:latin typeface="+mn-lt"/>
              </a:rPr>
              <a:t>Depending on the duties of the person the training may consist of the following items,</a:t>
            </a:r>
          </a:p>
          <a:p>
            <a:pPr lvl="1">
              <a:spcBef>
                <a:spcPct val="0"/>
              </a:spcBef>
              <a:spcAft>
                <a:spcPct val="15000"/>
              </a:spcAft>
              <a:buSzPct val="105000"/>
            </a:pPr>
            <a:r>
              <a:rPr lang="en-US" dirty="0">
                <a:latin typeface="+mn-lt"/>
              </a:rPr>
              <a:t>Behavior and impact of leaking ammonia.</a:t>
            </a:r>
          </a:p>
          <a:p>
            <a:pPr lvl="1">
              <a:spcBef>
                <a:spcPct val="0"/>
              </a:spcBef>
              <a:spcAft>
                <a:spcPct val="15000"/>
              </a:spcAft>
              <a:buSzPct val="105000"/>
            </a:pPr>
            <a:r>
              <a:rPr lang="en-US" dirty="0">
                <a:latin typeface="+mn-lt"/>
              </a:rPr>
              <a:t>Positioning and action of gas sensor.</a:t>
            </a:r>
          </a:p>
          <a:p>
            <a:pPr lvl="1">
              <a:spcBef>
                <a:spcPct val="0"/>
              </a:spcBef>
              <a:spcAft>
                <a:spcPct val="15000"/>
              </a:spcAft>
              <a:buSzPct val="105000"/>
            </a:pPr>
            <a:r>
              <a:rPr lang="en-US" dirty="0">
                <a:latin typeface="+mn-lt"/>
              </a:rPr>
              <a:t>Fire hazards and the function of fire alarm system.</a:t>
            </a:r>
          </a:p>
          <a:p>
            <a:pPr lvl="1">
              <a:spcBef>
                <a:spcPct val="0"/>
              </a:spcBef>
              <a:spcAft>
                <a:spcPct val="15000"/>
              </a:spcAft>
              <a:buSzPct val="105000"/>
            </a:pPr>
            <a:r>
              <a:rPr lang="en-US" dirty="0">
                <a:latin typeface="+mn-lt"/>
              </a:rPr>
              <a:t>Detection of leak making an emergency call and raising the alarm system.  </a:t>
            </a:r>
          </a:p>
        </p:txBody>
      </p:sp>
      <p:sp>
        <p:nvSpPr>
          <p:cNvPr id="2" name="Slide Number Placeholder 1">
            <a:extLst>
              <a:ext uri="{FF2B5EF4-FFF2-40B4-BE49-F238E27FC236}">
                <a16:creationId xmlns:a16="http://schemas.microsoft.com/office/drawing/2014/main" id="{14427ADC-DEA2-9A37-519F-F9E84D8CDC4E}"/>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Emergency Instruction </a:t>
            </a: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Internal Emergency Plan</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The finish on the decree on the supervision of the handling and storing of hazardous chemicals provides the enterprises carrying on an extensive activity must draw up an internal emergency plan. It must contain following objective ;</a:t>
            </a:r>
          </a:p>
          <a:p>
            <a:pPr lvl="1" algn="just">
              <a:spcBef>
                <a:spcPct val="0"/>
              </a:spcBef>
              <a:spcAft>
                <a:spcPct val="15000"/>
              </a:spcAft>
              <a:buSzPct val="105000"/>
            </a:pPr>
            <a:r>
              <a:rPr lang="en-US" dirty="0">
                <a:latin typeface="+mn-lt"/>
              </a:rPr>
              <a:t>Containing and controlling incidents so as to minimize the effect and to limit damaged to man the environment and property.</a:t>
            </a:r>
          </a:p>
          <a:p>
            <a:pPr lvl="1" algn="just">
              <a:spcBef>
                <a:spcPct val="0"/>
              </a:spcBef>
              <a:spcAft>
                <a:spcPct val="15000"/>
              </a:spcAft>
              <a:buSzPct val="105000"/>
            </a:pPr>
            <a:r>
              <a:rPr lang="en-US" dirty="0">
                <a:latin typeface="+mn-lt"/>
              </a:rPr>
              <a:t>Implementing the measures necessary to protect man and the environment from the effect of major accidents.</a:t>
            </a:r>
          </a:p>
          <a:p>
            <a:pPr lvl="1" algn="just">
              <a:spcBef>
                <a:spcPct val="0"/>
              </a:spcBef>
              <a:spcAft>
                <a:spcPct val="15000"/>
              </a:spcAft>
              <a:buSzPct val="105000"/>
            </a:pPr>
            <a:r>
              <a:rPr lang="en-US" dirty="0">
                <a:latin typeface="+mn-lt"/>
              </a:rPr>
              <a:t>Providing for the restoration and clean up of the environment following major accidents.     </a:t>
            </a:r>
          </a:p>
        </p:txBody>
      </p:sp>
      <p:sp>
        <p:nvSpPr>
          <p:cNvPr id="2" name="Slide Number Placeholder 1">
            <a:extLst>
              <a:ext uri="{FF2B5EF4-FFF2-40B4-BE49-F238E27FC236}">
                <a16:creationId xmlns:a16="http://schemas.microsoft.com/office/drawing/2014/main" id="{B0EE3BBF-F98C-79BE-2C39-785F3E1A40FC}"/>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ln>
            <a:solidFill>
              <a:schemeClr val="bg1"/>
            </a:solidFill>
          </a:ln>
        </p:spPr>
        <p:txBody>
          <a:bodyPr>
            <a:normAutofit/>
          </a:bodyPr>
          <a:lstStyle/>
          <a:p>
            <a:pPr algn="ctr" eaLnBrk="1" hangingPunct="1"/>
            <a:r>
              <a:rPr lang="en-US" altLang="en-US" sz="4000" b="1" u="sng" noProof="1"/>
              <a:t>Emergency Instruction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Internal Emergency Plan</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The internal emergency plan must present among others the following items associated with refrigeration system and ammonia release;</a:t>
            </a:r>
          </a:p>
          <a:p>
            <a:pPr lvl="1" algn="just">
              <a:spcBef>
                <a:spcPct val="0"/>
              </a:spcBef>
              <a:spcAft>
                <a:spcPct val="15000"/>
              </a:spcAft>
              <a:buSzPct val="105000"/>
            </a:pPr>
            <a:r>
              <a:rPr lang="en-US" dirty="0">
                <a:latin typeface="+mn-lt"/>
              </a:rPr>
              <a:t>Assembly areas incase of an ammonia release.</a:t>
            </a:r>
          </a:p>
          <a:p>
            <a:pPr lvl="1" algn="just">
              <a:spcBef>
                <a:spcPct val="0"/>
              </a:spcBef>
              <a:spcAft>
                <a:spcPct val="15000"/>
              </a:spcAft>
              <a:buSzPct val="105000"/>
            </a:pPr>
            <a:r>
              <a:rPr lang="en-US" dirty="0">
                <a:latin typeface="+mn-lt"/>
              </a:rPr>
              <a:t>The emergency access roads of the fire brigade.</a:t>
            </a:r>
          </a:p>
          <a:p>
            <a:pPr lvl="1" algn="just">
              <a:spcBef>
                <a:spcPct val="0"/>
              </a:spcBef>
              <a:spcAft>
                <a:spcPct val="15000"/>
              </a:spcAft>
              <a:buSzPct val="105000"/>
            </a:pPr>
            <a:r>
              <a:rPr lang="en-US" dirty="0">
                <a:latin typeface="+mn-lt"/>
              </a:rPr>
              <a:t>Internal emergency organization.</a:t>
            </a:r>
          </a:p>
          <a:p>
            <a:pPr lvl="1" algn="just">
              <a:spcBef>
                <a:spcPct val="0"/>
              </a:spcBef>
              <a:spcAft>
                <a:spcPct val="15000"/>
              </a:spcAft>
              <a:buSzPct val="105000"/>
            </a:pPr>
            <a:r>
              <a:rPr lang="en-US" dirty="0">
                <a:latin typeface="+mn-lt"/>
              </a:rPr>
              <a:t>Gas detectors and action to be taken when they alarm.</a:t>
            </a:r>
          </a:p>
          <a:p>
            <a:pPr lvl="1" algn="just">
              <a:spcBef>
                <a:spcPct val="0"/>
              </a:spcBef>
              <a:spcAft>
                <a:spcPct val="15000"/>
              </a:spcAft>
              <a:buSzPct val="105000"/>
            </a:pPr>
            <a:r>
              <a:rPr lang="en-US" dirty="0">
                <a:latin typeface="+mn-lt"/>
              </a:rPr>
              <a:t>Instruction on how to detect gas releases and to make an emergency call.</a:t>
            </a:r>
          </a:p>
          <a:p>
            <a:pPr lvl="1" algn="just">
              <a:spcBef>
                <a:spcPct val="0"/>
              </a:spcBef>
              <a:spcAft>
                <a:spcPct val="15000"/>
              </a:spcAft>
              <a:buSzPct val="105000"/>
            </a:pPr>
            <a:r>
              <a:rPr lang="en-US" dirty="0">
                <a:latin typeface="+mn-lt"/>
              </a:rPr>
              <a:t>Instruction on how to raise the alarm.</a:t>
            </a:r>
          </a:p>
          <a:p>
            <a:pPr lvl="1" algn="just">
              <a:spcBef>
                <a:spcPct val="0"/>
              </a:spcBef>
              <a:spcAft>
                <a:spcPct val="15000"/>
              </a:spcAft>
              <a:buSzPct val="105000"/>
            </a:pPr>
            <a:r>
              <a:rPr lang="en-US" dirty="0">
                <a:latin typeface="+mn-lt"/>
              </a:rPr>
              <a:t>Informing of an emergency.</a:t>
            </a:r>
          </a:p>
          <a:p>
            <a:pPr lvl="1" algn="just">
              <a:spcBef>
                <a:spcPct val="0"/>
              </a:spcBef>
              <a:spcAft>
                <a:spcPct val="15000"/>
              </a:spcAft>
              <a:buSzPct val="105000"/>
            </a:pPr>
            <a:r>
              <a:rPr lang="en-US" dirty="0">
                <a:latin typeface="+mn-lt"/>
              </a:rPr>
              <a:t>Personal training and exercises for the action in incidents and emergency. </a:t>
            </a:r>
          </a:p>
        </p:txBody>
      </p:sp>
      <p:sp>
        <p:nvSpPr>
          <p:cNvPr id="2" name="Slide Number Placeholder 1">
            <a:extLst>
              <a:ext uri="{FF2B5EF4-FFF2-40B4-BE49-F238E27FC236}">
                <a16:creationId xmlns:a16="http://schemas.microsoft.com/office/drawing/2014/main" id="{62981134-CF67-D878-3E48-64B124EF435C}"/>
              </a:ext>
            </a:extLst>
          </p:cNvPr>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Emergency Instruction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Ammonia Leaks </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Liquid ammonia is transported and stored at ambient temperature in tanks under pressure. In very large storage tanks ammonia is stored as refrigerated liquid at the boiling point of - 33 </a:t>
            </a:r>
            <a:r>
              <a:rPr lang="en-US" baseline="30000" dirty="0">
                <a:latin typeface="+mn-lt"/>
              </a:rPr>
              <a:t>0</a:t>
            </a:r>
            <a:r>
              <a:rPr lang="en-US" dirty="0">
                <a:latin typeface="+mn-lt"/>
              </a:rPr>
              <a:t>c.</a:t>
            </a:r>
          </a:p>
          <a:p>
            <a:pPr algn="just">
              <a:spcBef>
                <a:spcPct val="0"/>
              </a:spcBef>
              <a:spcAft>
                <a:spcPct val="15000"/>
              </a:spcAft>
              <a:buSzPct val="105000"/>
            </a:pPr>
            <a:r>
              <a:rPr lang="en-US" dirty="0">
                <a:latin typeface="+mn-lt"/>
              </a:rPr>
              <a:t>Different types of ammonia leaks in refrigerating system;</a:t>
            </a:r>
          </a:p>
          <a:p>
            <a:pPr lvl="1" algn="just">
              <a:spcBef>
                <a:spcPct val="0"/>
              </a:spcBef>
              <a:spcAft>
                <a:spcPct val="15000"/>
              </a:spcAft>
              <a:buSzPct val="105000"/>
            </a:pPr>
            <a:r>
              <a:rPr lang="en-US" dirty="0">
                <a:latin typeface="+mn-lt"/>
              </a:rPr>
              <a:t>Minor leaks from valves and flanges.</a:t>
            </a:r>
          </a:p>
          <a:p>
            <a:pPr lvl="1" algn="just">
              <a:spcBef>
                <a:spcPct val="0"/>
              </a:spcBef>
              <a:spcAft>
                <a:spcPct val="15000"/>
              </a:spcAft>
              <a:buSzPct val="105000"/>
            </a:pPr>
            <a:r>
              <a:rPr lang="en-US" dirty="0">
                <a:latin typeface="+mn-lt"/>
              </a:rPr>
              <a:t>Pipe connecting to the compressor with the evaporator.</a:t>
            </a:r>
          </a:p>
          <a:p>
            <a:pPr lvl="1" algn="just">
              <a:spcBef>
                <a:spcPct val="0"/>
              </a:spcBef>
              <a:spcAft>
                <a:spcPct val="15000"/>
              </a:spcAft>
              <a:buSzPct val="105000"/>
            </a:pPr>
            <a:r>
              <a:rPr lang="en-US" dirty="0">
                <a:latin typeface="+mn-lt"/>
              </a:rPr>
              <a:t>Liquid leak from the pipe connecting the condenser with the medium pressure tank.</a:t>
            </a:r>
          </a:p>
          <a:p>
            <a:pPr lvl="1" algn="just">
              <a:spcBef>
                <a:spcPct val="0"/>
              </a:spcBef>
              <a:spcAft>
                <a:spcPct val="15000"/>
              </a:spcAft>
              <a:buSzPct val="105000"/>
            </a:pPr>
            <a:r>
              <a:rPr lang="en-US" dirty="0">
                <a:latin typeface="+mn-lt"/>
              </a:rPr>
              <a:t>Liquid leak from the from the pipe connecting the evaporator with the low-pressure compressor.  </a:t>
            </a:r>
          </a:p>
          <a:p>
            <a:pPr algn="just">
              <a:spcBef>
                <a:spcPct val="0"/>
              </a:spcBef>
              <a:spcAft>
                <a:spcPct val="15000"/>
              </a:spcAft>
            </a:pPr>
            <a:endParaRPr lang="en-US" dirty="0">
              <a:latin typeface="+mn-lt"/>
            </a:endParaRPr>
          </a:p>
        </p:txBody>
      </p:sp>
      <p:sp>
        <p:nvSpPr>
          <p:cNvPr id="2" name="Slide Number Placeholder 1">
            <a:extLst>
              <a:ext uri="{FF2B5EF4-FFF2-40B4-BE49-F238E27FC236}">
                <a16:creationId xmlns:a16="http://schemas.microsoft.com/office/drawing/2014/main" id="{88C0B82B-4460-643A-286C-855011F5F40A}"/>
              </a:ext>
            </a:extLst>
          </p:cNvPr>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Checklist For Safety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Checklist for Safety</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Are all employees properly trained?</a:t>
            </a:r>
          </a:p>
          <a:p>
            <a:pPr>
              <a:spcBef>
                <a:spcPct val="0"/>
              </a:spcBef>
              <a:spcAft>
                <a:spcPct val="15000"/>
              </a:spcAft>
              <a:buSzPct val="105000"/>
            </a:pPr>
            <a:r>
              <a:rPr lang="en-US" dirty="0">
                <a:latin typeface="+mn-lt"/>
              </a:rPr>
              <a:t>Are all personnel assigned to work with anhydrous ammonia capable of working in a hazardous area?</a:t>
            </a:r>
          </a:p>
          <a:p>
            <a:pPr>
              <a:spcBef>
                <a:spcPct val="0"/>
              </a:spcBef>
              <a:spcAft>
                <a:spcPct val="15000"/>
              </a:spcAft>
              <a:buSzPct val="105000"/>
            </a:pPr>
            <a:r>
              <a:rPr lang="en-US" dirty="0">
                <a:latin typeface="+mn-lt"/>
              </a:rPr>
              <a:t>Are goggles used by all persons handling anhydrous ammonia?</a:t>
            </a:r>
          </a:p>
          <a:p>
            <a:pPr>
              <a:spcBef>
                <a:spcPct val="0"/>
              </a:spcBef>
              <a:spcAft>
                <a:spcPct val="15000"/>
              </a:spcAft>
              <a:buSzPct val="105000"/>
            </a:pPr>
            <a:r>
              <a:rPr lang="en-US" dirty="0">
                <a:latin typeface="+mn-lt"/>
              </a:rPr>
              <a:t>Is a safety water tank or an approved deluge shower available?</a:t>
            </a:r>
          </a:p>
          <a:p>
            <a:pPr>
              <a:spcBef>
                <a:spcPct val="0"/>
              </a:spcBef>
              <a:spcAft>
                <a:spcPct val="15000"/>
              </a:spcAft>
              <a:buSzPct val="105000"/>
            </a:pPr>
            <a:r>
              <a:rPr lang="en-US" dirty="0">
                <a:latin typeface="+mn-lt"/>
              </a:rPr>
              <a:t>Is a first aid water decal on the safety tank or shower?</a:t>
            </a:r>
          </a:p>
          <a:p>
            <a:pPr>
              <a:spcBef>
                <a:spcPct val="0"/>
              </a:spcBef>
              <a:spcAft>
                <a:spcPct val="15000"/>
              </a:spcAft>
              <a:buSzPct val="105000"/>
            </a:pPr>
            <a:r>
              <a:rPr lang="en-US" dirty="0">
                <a:latin typeface="+mn-lt"/>
              </a:rPr>
              <a:t>Are rain suits or slickers available?</a:t>
            </a:r>
          </a:p>
          <a:p>
            <a:pPr>
              <a:spcBef>
                <a:spcPct val="0"/>
              </a:spcBef>
              <a:spcAft>
                <a:spcPct val="15000"/>
              </a:spcAft>
              <a:buSzPct val="105000"/>
            </a:pPr>
            <a:r>
              <a:rPr lang="en-US" dirty="0">
                <a:latin typeface="+mn-lt"/>
              </a:rPr>
              <a:t>Are boots available?</a:t>
            </a:r>
          </a:p>
          <a:p>
            <a:pPr>
              <a:spcBef>
                <a:spcPct val="0"/>
              </a:spcBef>
              <a:spcAft>
                <a:spcPct val="15000"/>
              </a:spcAft>
              <a:buSzPct val="105000"/>
            </a:pPr>
            <a:r>
              <a:rPr lang="en-US" dirty="0">
                <a:latin typeface="+mn-lt"/>
              </a:rPr>
              <a:t>Are to full-face mask available?</a:t>
            </a:r>
          </a:p>
          <a:p>
            <a:pPr>
              <a:spcBef>
                <a:spcPct val="0"/>
              </a:spcBef>
              <a:spcAft>
                <a:spcPct val="15000"/>
              </a:spcAft>
              <a:buSzPct val="105000"/>
            </a:pPr>
            <a:r>
              <a:rPr lang="en-US" dirty="0">
                <a:latin typeface="+mn-lt"/>
              </a:rPr>
              <a:t>Are canisters current? </a:t>
            </a:r>
          </a:p>
        </p:txBody>
      </p:sp>
      <p:sp>
        <p:nvSpPr>
          <p:cNvPr id="2" name="Slide Number Placeholder 1">
            <a:extLst>
              <a:ext uri="{FF2B5EF4-FFF2-40B4-BE49-F238E27FC236}">
                <a16:creationId xmlns:a16="http://schemas.microsoft.com/office/drawing/2014/main" id="{11F8541E-5A52-4266-F349-54F2E9E865BD}"/>
              </a:ext>
            </a:extLst>
          </p:cNvPr>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CHECKLIST FOR SAFETY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FFC0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Checklist for Safety</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buFont typeface="Wingdings 2" panose="05020102010507070707" pitchFamily="18" charset="2"/>
              <a:buChar char="¡"/>
            </a:pPr>
            <a:r>
              <a:rPr lang="en-US" dirty="0">
                <a:latin typeface="+mn-lt"/>
              </a:rPr>
              <a:t>Are two self contained air mask available for emergencies?</a:t>
            </a:r>
          </a:p>
          <a:p>
            <a:pPr>
              <a:spcBef>
                <a:spcPct val="0"/>
              </a:spcBef>
              <a:spcAft>
                <a:spcPct val="15000"/>
              </a:spcAft>
              <a:buSzPct val="105000"/>
              <a:buFont typeface="Wingdings 2" panose="05020102010507070707" pitchFamily="18" charset="2"/>
              <a:buChar char="¡"/>
            </a:pPr>
            <a:r>
              <a:rPr lang="en-US" dirty="0">
                <a:latin typeface="+mn-lt"/>
              </a:rPr>
              <a:t>Are Safety belts and life lines are available?</a:t>
            </a:r>
          </a:p>
          <a:p>
            <a:pPr>
              <a:spcBef>
                <a:spcPct val="0"/>
              </a:spcBef>
              <a:spcAft>
                <a:spcPct val="15000"/>
              </a:spcAft>
              <a:buSzPct val="105000"/>
              <a:buFont typeface="Wingdings 2" panose="05020102010507070707" pitchFamily="18" charset="2"/>
              <a:buChar char="¡"/>
            </a:pPr>
            <a:r>
              <a:rPr lang="en-US" dirty="0">
                <a:latin typeface="+mn-lt"/>
              </a:rPr>
              <a:t>Are storage tanks approved for anhydrous ammonia?</a:t>
            </a:r>
          </a:p>
          <a:p>
            <a:pPr>
              <a:spcBef>
                <a:spcPct val="0"/>
              </a:spcBef>
              <a:spcAft>
                <a:spcPct val="15000"/>
              </a:spcAft>
              <a:buSzPct val="105000"/>
              <a:buFont typeface="Wingdings 2" panose="05020102010507070707" pitchFamily="18" charset="2"/>
              <a:buChar char="¡"/>
            </a:pPr>
            <a:r>
              <a:rPr lang="en-US" dirty="0">
                <a:latin typeface="+mn-lt"/>
              </a:rPr>
              <a:t>Are Fire extinguisher in good condition?</a:t>
            </a:r>
          </a:p>
          <a:p>
            <a:pPr>
              <a:spcBef>
                <a:spcPct val="0"/>
              </a:spcBef>
              <a:spcAft>
                <a:spcPct val="15000"/>
              </a:spcAft>
              <a:buSzPct val="105000"/>
              <a:buFont typeface="Wingdings 2" panose="05020102010507070707" pitchFamily="18" charset="2"/>
              <a:buChar char="¡"/>
            </a:pPr>
            <a:r>
              <a:rPr lang="en-US" dirty="0">
                <a:latin typeface="+mn-lt"/>
              </a:rPr>
              <a:t>Are the liquid and vapor valves properly identified?</a:t>
            </a:r>
          </a:p>
          <a:p>
            <a:pPr>
              <a:spcBef>
                <a:spcPct val="0"/>
              </a:spcBef>
              <a:spcAft>
                <a:spcPct val="15000"/>
              </a:spcAft>
              <a:buSzPct val="105000"/>
              <a:buFont typeface="Wingdings 2" panose="05020102010507070707" pitchFamily="18" charset="2"/>
              <a:buChar char="¡"/>
            </a:pPr>
            <a:r>
              <a:rPr lang="en-US" dirty="0">
                <a:latin typeface="+mn-lt"/>
              </a:rPr>
              <a:t>Are excess flow checks in all opening where required?</a:t>
            </a:r>
          </a:p>
          <a:p>
            <a:pPr>
              <a:spcBef>
                <a:spcPct val="0"/>
              </a:spcBef>
              <a:spcAft>
                <a:spcPct val="15000"/>
              </a:spcAft>
              <a:buSzPct val="105000"/>
              <a:buFont typeface="Wingdings 2" panose="05020102010507070707" pitchFamily="18" charset="2"/>
              <a:buChar char="¡"/>
            </a:pPr>
            <a:r>
              <a:rPr lang="en-US" dirty="0">
                <a:latin typeface="+mn-lt"/>
              </a:rPr>
              <a:t>Are excess flow checks in all opening where required?</a:t>
            </a:r>
          </a:p>
          <a:p>
            <a:pPr>
              <a:spcBef>
                <a:spcPct val="0"/>
              </a:spcBef>
              <a:spcAft>
                <a:spcPct val="15000"/>
              </a:spcAft>
              <a:buSzPct val="105000"/>
              <a:buFont typeface="Wingdings 2" panose="05020102010507070707" pitchFamily="18" charset="2"/>
              <a:buChar char="¡"/>
            </a:pPr>
            <a:r>
              <a:rPr lang="en-US" dirty="0">
                <a:latin typeface="+mn-lt"/>
              </a:rPr>
              <a:t>Are relief valve checked and replace regularly?</a:t>
            </a:r>
          </a:p>
          <a:p>
            <a:pPr>
              <a:spcBef>
                <a:spcPct val="0"/>
              </a:spcBef>
              <a:spcAft>
                <a:spcPct val="15000"/>
              </a:spcAft>
              <a:buSzPct val="105000"/>
              <a:buFont typeface="Wingdings 2" panose="05020102010507070707" pitchFamily="18" charset="2"/>
              <a:buChar char="¡"/>
            </a:pPr>
            <a:r>
              <a:rPr lang="en-US" dirty="0">
                <a:latin typeface="+mn-lt"/>
              </a:rPr>
              <a:t>Are all relief valve capped?</a:t>
            </a:r>
          </a:p>
          <a:p>
            <a:pPr>
              <a:spcBef>
                <a:spcPct val="0"/>
              </a:spcBef>
              <a:spcAft>
                <a:spcPct val="15000"/>
              </a:spcAft>
              <a:buSzPct val="105000"/>
              <a:buFont typeface="Wingdings 2" panose="05020102010507070707" pitchFamily="18" charset="2"/>
              <a:buChar char="¡"/>
            </a:pPr>
            <a:r>
              <a:rPr lang="en-US" dirty="0">
                <a:latin typeface="+mn-lt"/>
              </a:rPr>
              <a:t>Is all piping done with schedule 80? </a:t>
            </a:r>
          </a:p>
        </p:txBody>
      </p:sp>
      <p:sp>
        <p:nvSpPr>
          <p:cNvPr id="2" name="Slide Number Placeholder 1">
            <a:extLst>
              <a:ext uri="{FF2B5EF4-FFF2-40B4-BE49-F238E27FC236}">
                <a16:creationId xmlns:a16="http://schemas.microsoft.com/office/drawing/2014/main" id="{80114F7B-7C5A-D740-AD3E-0081F53B87E2}"/>
              </a:ext>
            </a:extLst>
          </p:cNvPr>
          <p:cNvSpPr>
            <a:spLocks noGrp="1"/>
          </p:cNvSpPr>
          <p:nvPr>
            <p:ph type="sldNum" sz="quarter" idx="12"/>
          </p:nvPr>
        </p:nvSpPr>
        <p:spPr/>
        <p:txBody>
          <a:bodyPr/>
          <a:lstStyle/>
          <a:p>
            <a:fld id="{48F63A3B-78C7-47BE-AE5E-E10140E04643}" type="slidenum">
              <a:rPr lang="en-US" smtClean="0"/>
              <a:t>18</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Typical Incidents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Accident Prevention and Safe Operation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ctr">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Checklist For Safety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Emergency Instruction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4752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17</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13</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Typical Incidents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000" b="1" noProof="1">
              <a:latin typeface="+mn-lt"/>
            </a:endParaRP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Incidents During Operation </a:t>
            </a:r>
          </a:p>
          <a:p>
            <a:pPr lvl="1" algn="just">
              <a:spcBef>
                <a:spcPct val="0"/>
              </a:spcBef>
              <a:spcAft>
                <a:spcPct val="15000"/>
              </a:spcAft>
              <a:buSzPct val="105000"/>
            </a:pPr>
            <a:r>
              <a:rPr lang="en-US" dirty="0">
                <a:latin typeface="+mn-lt"/>
              </a:rPr>
              <a:t>The most common cause for an ammonia release during the operation of a refrigerating system  is the opening of pressure relief valve due to some failure.</a:t>
            </a:r>
          </a:p>
          <a:p>
            <a:pPr lvl="1" algn="just">
              <a:spcBef>
                <a:spcPct val="0"/>
              </a:spcBef>
              <a:spcAft>
                <a:spcPct val="15000"/>
              </a:spcAft>
              <a:buSzPct val="105000"/>
            </a:pPr>
            <a:r>
              <a:rPr lang="en-US" dirty="0">
                <a:latin typeface="+mn-lt"/>
              </a:rPr>
              <a:t>The Set Pressure of pressure relief valve had decreased below that of compressor stop. The relief valve opened releasing ammonia into the atmosphere through the relief line. The gas entered the compressor room through the air intake.</a:t>
            </a:r>
          </a:p>
          <a:p>
            <a:pPr lvl="1" algn="just">
              <a:spcBef>
                <a:spcPct val="0"/>
              </a:spcBef>
              <a:spcAft>
                <a:spcPct val="15000"/>
              </a:spcAft>
              <a:buSzPct val="105000"/>
            </a:pPr>
            <a:r>
              <a:rPr lang="en-US" dirty="0">
                <a:latin typeface="+mn-lt"/>
              </a:rPr>
              <a:t>The Overheating protection  of condensate pump tripped. The  reduction of condensation power increased condenser pressure. Because the pressure switch did not operate, Compressor pressure rose &amp; Pressure relief valve  opened.  </a:t>
            </a:r>
          </a:p>
        </p:txBody>
      </p:sp>
      <p:sp>
        <p:nvSpPr>
          <p:cNvPr id="2" name="Slide Number Placeholder 1">
            <a:extLst>
              <a:ext uri="{FF2B5EF4-FFF2-40B4-BE49-F238E27FC236}">
                <a16:creationId xmlns:a16="http://schemas.microsoft.com/office/drawing/2014/main" id="{74594E20-5E99-069A-91B9-65E689CC4417}"/>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Typical Incidents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Typical Incidents</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Incidents During Repair And Maintenance </a:t>
            </a:r>
          </a:p>
          <a:p>
            <a:pPr lvl="1" algn="just">
              <a:spcBef>
                <a:spcPct val="0"/>
              </a:spcBef>
              <a:spcAft>
                <a:spcPct val="15000"/>
              </a:spcAft>
              <a:buSzPct val="105000"/>
            </a:pPr>
            <a:r>
              <a:rPr lang="en-US" dirty="0">
                <a:latin typeface="+mn-lt"/>
              </a:rPr>
              <a:t>A cold room evaporator was defrosted with hot water. Due to the temperature rise the pressure in the isolated part of the refrigeration system exceeded relief valve set pressure. Ammonia was release into the machinery room through a hole in the relief line. </a:t>
            </a:r>
          </a:p>
          <a:p>
            <a:pPr lvl="1" algn="just">
              <a:spcBef>
                <a:spcPct val="0"/>
              </a:spcBef>
              <a:spcAft>
                <a:spcPct val="15000"/>
              </a:spcAft>
              <a:buSzPct val="105000"/>
            </a:pPr>
            <a:r>
              <a:rPr lang="en-US" dirty="0">
                <a:latin typeface="+mn-lt"/>
              </a:rPr>
              <a:t>A refrigerating system was defrosted with hot gas circulation and partially melted ice was removed by tapping it with fork spanner</a:t>
            </a:r>
            <a:r>
              <a:rPr lang="en-US">
                <a:latin typeface="+mn-lt"/>
              </a:rPr>
              <a:t>. </a:t>
            </a:r>
          </a:p>
          <a:p>
            <a:pPr lvl="1" algn="just">
              <a:spcBef>
                <a:spcPct val="0"/>
              </a:spcBef>
              <a:spcAft>
                <a:spcPct val="15000"/>
              </a:spcAft>
              <a:buSzPct val="105000"/>
            </a:pPr>
            <a:r>
              <a:rPr lang="en-US">
                <a:latin typeface="+mn-lt"/>
              </a:rPr>
              <a:t>A </a:t>
            </a:r>
            <a:r>
              <a:rPr lang="en-US" dirty="0">
                <a:latin typeface="+mn-lt"/>
              </a:rPr>
              <a:t>coolant pipe ruptured when heat by the spanner and an ammonia leak resulted. Due to panicking the compressor were not stopped immediately and an ammonia released.</a:t>
            </a:r>
          </a:p>
        </p:txBody>
      </p:sp>
      <p:sp>
        <p:nvSpPr>
          <p:cNvPr id="2" name="Slide Number Placeholder 1">
            <a:extLst>
              <a:ext uri="{FF2B5EF4-FFF2-40B4-BE49-F238E27FC236}">
                <a16:creationId xmlns:a16="http://schemas.microsoft.com/office/drawing/2014/main" id="{45E9FA39-374E-5EFA-3EDE-DDF0F1A913A5}"/>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Typical Incidents </a:t>
            </a: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000" b="1" noProof="1">
              <a:latin typeface="+mn-lt"/>
            </a:endParaRP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Incidents Due to the installation errors and external Factors </a:t>
            </a:r>
          </a:p>
          <a:p>
            <a:pPr lvl="1">
              <a:spcBef>
                <a:spcPct val="0"/>
              </a:spcBef>
              <a:spcAft>
                <a:spcPct val="15000"/>
              </a:spcAft>
              <a:buSzPct val="105000"/>
            </a:pPr>
            <a:r>
              <a:rPr lang="en-US" dirty="0">
                <a:latin typeface="+mn-lt"/>
              </a:rPr>
              <a:t>Ammonia was leaking from the gasket of a feed valve. The aluminum gasket had been damaged due to over tightening.</a:t>
            </a:r>
          </a:p>
          <a:p>
            <a:pPr lvl="1">
              <a:spcBef>
                <a:spcPct val="0"/>
              </a:spcBef>
              <a:spcAft>
                <a:spcPct val="15000"/>
              </a:spcAft>
              <a:buSzPct val="105000"/>
            </a:pPr>
            <a:r>
              <a:rPr lang="en-US" dirty="0">
                <a:latin typeface="+mn-lt"/>
              </a:rPr>
              <a:t>Ammonia was leaking from the slit between a pump flange and gasket. The flange had been just installed but its tightening had not been checked operation temperature.</a:t>
            </a:r>
          </a:p>
          <a:p>
            <a:pPr lvl="1">
              <a:spcBef>
                <a:spcPct val="0"/>
              </a:spcBef>
              <a:spcAft>
                <a:spcPct val="15000"/>
              </a:spcAft>
              <a:buSzPct val="105000"/>
            </a:pPr>
            <a:r>
              <a:rPr lang="en-US" dirty="0">
                <a:latin typeface="+mn-lt"/>
              </a:rPr>
              <a:t>A compressor gasket had been installed erroneously and had broken.</a:t>
            </a:r>
          </a:p>
          <a:p>
            <a:pPr lvl="1">
              <a:spcBef>
                <a:spcPct val="0"/>
              </a:spcBef>
              <a:spcAft>
                <a:spcPct val="15000"/>
              </a:spcAft>
              <a:buSzPct val="105000"/>
            </a:pPr>
            <a:r>
              <a:rPr lang="en-US" dirty="0">
                <a:latin typeface="+mn-lt"/>
              </a:rPr>
              <a:t>An ammonia pipe was leaking due to external corrosion at the lead through between cold room and upper room piping.</a:t>
            </a:r>
          </a:p>
        </p:txBody>
      </p:sp>
      <p:sp>
        <p:nvSpPr>
          <p:cNvPr id="2" name="Slide Number Placeholder 1">
            <a:extLst>
              <a:ext uri="{FF2B5EF4-FFF2-40B4-BE49-F238E27FC236}">
                <a16:creationId xmlns:a16="http://schemas.microsoft.com/office/drawing/2014/main" id="{6B6A8725-1CC7-E166-0596-B09B30064C0D}"/>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000" b="1" noProof="1">
              <a:latin typeface="+mn-lt"/>
            </a:endParaRP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Fire And Explosion Incidents </a:t>
            </a:r>
          </a:p>
          <a:p>
            <a:pPr lvl="1">
              <a:spcBef>
                <a:spcPct val="0"/>
              </a:spcBef>
              <a:spcAft>
                <a:spcPct val="15000"/>
              </a:spcAft>
              <a:buSzPct val="105000"/>
            </a:pPr>
            <a:r>
              <a:rPr lang="en-US" dirty="0">
                <a:latin typeface="+mn-lt"/>
              </a:rPr>
              <a:t>A valve at the evaporator in cold storage was leaking. Although the evaporator had been isolated, ammonia concentration in the insufficiently ventilated room kept rising.</a:t>
            </a:r>
          </a:p>
          <a:p>
            <a:pPr lvl="1">
              <a:spcBef>
                <a:spcPct val="0"/>
              </a:spcBef>
              <a:spcAft>
                <a:spcPct val="15000"/>
              </a:spcAft>
              <a:buSzPct val="105000"/>
            </a:pPr>
            <a:r>
              <a:rPr lang="en-US" dirty="0">
                <a:latin typeface="+mn-lt"/>
              </a:rPr>
              <a:t>Ammonia leaked either from the pipe section next to the leaking valve or the isolation was not properly done. The employees tried to reduce the ammonia concentration by spraying carbon dioxide from 23 kg cylinder. These method had been used for small leaks.   </a:t>
            </a:r>
          </a:p>
          <a:p>
            <a:pPr lvl="1" algn="just">
              <a:spcBef>
                <a:spcPct val="0"/>
              </a:spcBef>
              <a:spcAft>
                <a:spcPct val="15000"/>
              </a:spcAft>
              <a:buSzPct val="105000"/>
            </a:pPr>
            <a:r>
              <a:rPr lang="en-US" dirty="0">
                <a:latin typeface="+mn-lt"/>
              </a:rPr>
              <a:t>An engineer heard a noise and saw a vapor cloud in the machinery room. He shut the main liquid valve and notified the fire department.</a:t>
            </a:r>
          </a:p>
          <a:p>
            <a:pPr lvl="1" algn="just">
              <a:spcBef>
                <a:spcPct val="0"/>
              </a:spcBef>
              <a:spcAft>
                <a:spcPct val="15000"/>
              </a:spcAft>
              <a:buSzPct val="105000"/>
            </a:pPr>
            <a:r>
              <a:rPr lang="en-US" dirty="0">
                <a:latin typeface="+mn-lt"/>
              </a:rPr>
              <a:t>At fired incidents where refrigerating system had been involved ammonia did not ignite but the fire often damaged ammonia piping causing release.</a:t>
            </a:r>
          </a:p>
          <a:p>
            <a:pPr marL="457200" lvl="1" indent="0">
              <a:spcBef>
                <a:spcPct val="0"/>
              </a:spcBef>
              <a:spcAft>
                <a:spcPct val="15000"/>
              </a:spcAft>
              <a:buSzPct val="105000"/>
              <a:buNone/>
            </a:pPr>
            <a:r>
              <a:rPr lang="en-US" dirty="0">
                <a:latin typeface="+mn-lt"/>
              </a:rPr>
              <a:t> </a:t>
            </a:r>
          </a:p>
        </p:txBody>
      </p:sp>
      <p:sp>
        <p:nvSpPr>
          <p:cNvPr id="2" name="Slide Number Placeholder 1">
            <a:extLst>
              <a:ext uri="{FF2B5EF4-FFF2-40B4-BE49-F238E27FC236}">
                <a16:creationId xmlns:a16="http://schemas.microsoft.com/office/drawing/2014/main" id="{716097B9-BE75-83D8-75D2-53DE1F9A0575}"/>
              </a:ext>
            </a:extLst>
          </p:cNvPr>
          <p:cNvSpPr>
            <a:spLocks noGrp="1"/>
          </p:cNvSpPr>
          <p:nvPr>
            <p:ph type="sldNum" sz="quarter" idx="12"/>
          </p:nvPr>
        </p:nvSpPr>
        <p:spPr/>
        <p:txBody>
          <a:bodyPr/>
          <a:lstStyle/>
          <a:p>
            <a:fld id="{48F63A3B-78C7-47BE-AE5E-E10140E04643}" type="slidenum">
              <a:rPr lang="en-US" smtClean="0"/>
              <a:t>6</a:t>
            </a:fld>
            <a:endParaRPr lang="en-US" dirty="0"/>
          </a:p>
        </p:txBody>
      </p:sp>
      <p:sp>
        <p:nvSpPr>
          <p:cNvPr id="5" name="Rectangle 2">
            <a:extLst>
              <a:ext uri="{FF2B5EF4-FFF2-40B4-BE49-F238E27FC236}">
                <a16:creationId xmlns:a16="http://schemas.microsoft.com/office/drawing/2014/main" id="{8D689F65-8EC5-5F97-F31E-A484DD9FA3C0}"/>
              </a:ext>
            </a:extLst>
          </p:cNvPr>
          <p:cNvSpPr>
            <a:spLocks noGrp="1" noChangeArrowheads="1"/>
          </p:cNvSpPr>
          <p:nvPr>
            <p:ph type="title"/>
          </p:nvPr>
        </p:nvSpPr>
        <p:spPr>
          <a:xfrm>
            <a:off x="628650" y="365126"/>
            <a:ext cx="7886700" cy="1325563"/>
          </a:xfrm>
        </p:spPr>
        <p:txBody>
          <a:bodyPr>
            <a:normAutofit/>
          </a:bodyPr>
          <a:lstStyle/>
          <a:p>
            <a:pPr algn="ctr" eaLnBrk="1" hangingPunct="1"/>
            <a:r>
              <a:rPr lang="en-US" altLang="en-US" sz="4000" b="1" u="sng" noProof="1"/>
              <a:t>Typical Incidents </a:t>
            </a:r>
          </a:p>
        </p:txBody>
      </p:sp>
    </p:spTree>
    <p:extLst>
      <p:ext uri="{BB962C8B-B14F-4D97-AF65-F5344CB8AC3E}">
        <p14:creationId xmlns:p14="http://schemas.microsoft.com/office/powerpoint/2010/main" val="325517289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Accident Prevention &amp; Safe Operation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Accident Prevention &amp; Safe Operation</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Operator Guidance And Instruction</a:t>
            </a:r>
          </a:p>
          <a:p>
            <a:pPr lvl="1">
              <a:spcBef>
                <a:spcPct val="0"/>
              </a:spcBef>
              <a:spcAft>
                <a:spcPct val="15000"/>
              </a:spcAft>
              <a:buSzPct val="105000"/>
            </a:pPr>
            <a:r>
              <a:rPr lang="en-US" dirty="0">
                <a:latin typeface="+mn-lt"/>
              </a:rPr>
              <a:t>According to the standard SFS-EN 378 the supplier or installer of new refrigerating system or unit system must give the necessary training to the operating staff .</a:t>
            </a:r>
          </a:p>
          <a:p>
            <a:pPr lvl="1">
              <a:spcBef>
                <a:spcPct val="0"/>
              </a:spcBef>
              <a:spcAft>
                <a:spcPct val="15000"/>
              </a:spcAft>
              <a:buSzPct val="105000"/>
            </a:pPr>
            <a:r>
              <a:rPr lang="en-US" dirty="0">
                <a:latin typeface="+mn-lt"/>
              </a:rPr>
              <a:t>The training must cover all the equipment of the refrigerating system or unit system as well as their functioning.</a:t>
            </a:r>
          </a:p>
          <a:p>
            <a:pPr lvl="1">
              <a:spcBef>
                <a:spcPct val="0"/>
              </a:spcBef>
              <a:spcAft>
                <a:spcPct val="15000"/>
              </a:spcAft>
              <a:buSzPct val="105000"/>
            </a:pPr>
            <a:r>
              <a:rPr lang="en-US" dirty="0">
                <a:latin typeface="+mn-lt"/>
              </a:rPr>
              <a:t>Training must emphasis the compliance with the operation instruction. The operating staff should be present when the equipment is assembled, evacuated, filled with the refrigerant and tested. </a:t>
            </a:r>
          </a:p>
          <a:p>
            <a:pPr lvl="1">
              <a:spcBef>
                <a:spcPct val="0"/>
              </a:spcBef>
              <a:spcAft>
                <a:spcPct val="15000"/>
              </a:spcAft>
              <a:buSzPct val="105000"/>
            </a:pPr>
            <a:r>
              <a:rPr lang="en-US" dirty="0">
                <a:latin typeface="+mn-lt"/>
              </a:rPr>
              <a:t>Operating instruction should be properly display.</a:t>
            </a:r>
          </a:p>
          <a:p>
            <a:pPr marL="457200" lvl="1" indent="0">
              <a:spcBef>
                <a:spcPct val="0"/>
              </a:spcBef>
              <a:spcAft>
                <a:spcPct val="15000"/>
              </a:spcAft>
              <a:buNone/>
            </a:pPr>
            <a:endParaRPr lang="en-US" dirty="0">
              <a:latin typeface="+mn-lt"/>
            </a:endParaRPr>
          </a:p>
        </p:txBody>
      </p:sp>
      <p:sp>
        <p:nvSpPr>
          <p:cNvPr id="2" name="Slide Number Placeholder 1">
            <a:extLst>
              <a:ext uri="{FF2B5EF4-FFF2-40B4-BE49-F238E27FC236}">
                <a16:creationId xmlns:a16="http://schemas.microsoft.com/office/drawing/2014/main" id="{F65F5C75-F5F3-B81B-F12E-8D52BC8D1E8D}"/>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Accident Prevention &amp; Safe Operation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Operating Instruction</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The Name, addressed &amp; phone number of supplier or installer.</a:t>
            </a:r>
          </a:p>
          <a:p>
            <a:pPr>
              <a:spcBef>
                <a:spcPct val="0"/>
              </a:spcBef>
              <a:spcAft>
                <a:spcPct val="15000"/>
              </a:spcAft>
              <a:buSzPct val="105000"/>
            </a:pPr>
            <a:r>
              <a:rPr lang="en-US" dirty="0">
                <a:latin typeface="+mn-lt"/>
              </a:rPr>
              <a:t>The Name, addressed &amp; phone number of maintenance company.</a:t>
            </a:r>
          </a:p>
          <a:p>
            <a:pPr>
              <a:spcBef>
                <a:spcPct val="0"/>
              </a:spcBef>
              <a:spcAft>
                <a:spcPct val="15000"/>
              </a:spcAft>
              <a:buSzPct val="105000"/>
            </a:pPr>
            <a:r>
              <a:rPr lang="en-US" dirty="0">
                <a:latin typeface="+mn-lt"/>
              </a:rPr>
              <a:t>The refrigerant name and fill amount for normal operation.</a:t>
            </a:r>
          </a:p>
          <a:p>
            <a:pPr>
              <a:spcBef>
                <a:spcPct val="0"/>
              </a:spcBef>
              <a:spcAft>
                <a:spcPct val="15000"/>
              </a:spcAft>
              <a:buSzPct val="105000"/>
            </a:pPr>
            <a:r>
              <a:rPr lang="en-US" dirty="0">
                <a:latin typeface="+mn-lt"/>
              </a:rPr>
              <a:t>The used of the system.</a:t>
            </a:r>
          </a:p>
          <a:p>
            <a:pPr>
              <a:spcBef>
                <a:spcPct val="0"/>
              </a:spcBef>
              <a:spcAft>
                <a:spcPct val="15000"/>
              </a:spcAft>
              <a:buSzPct val="105000"/>
            </a:pPr>
            <a:r>
              <a:rPr lang="en-US" dirty="0">
                <a:latin typeface="+mn-lt"/>
              </a:rPr>
              <a:t>The description of equipment.</a:t>
            </a:r>
          </a:p>
          <a:p>
            <a:pPr>
              <a:spcBef>
                <a:spcPct val="0"/>
              </a:spcBef>
              <a:spcAft>
                <a:spcPct val="15000"/>
              </a:spcAft>
              <a:buSzPct val="105000"/>
            </a:pPr>
            <a:r>
              <a:rPr lang="en-US" dirty="0">
                <a:latin typeface="+mn-lt"/>
              </a:rPr>
              <a:t>The Part list , Process and Instrumentation diagram and electrical diagram.</a:t>
            </a:r>
          </a:p>
          <a:p>
            <a:pPr>
              <a:spcBef>
                <a:spcPct val="0"/>
              </a:spcBef>
              <a:spcAft>
                <a:spcPct val="15000"/>
              </a:spcAft>
              <a:buSzPct val="105000"/>
            </a:pPr>
            <a:r>
              <a:rPr lang="en-US" dirty="0">
                <a:latin typeface="+mn-lt"/>
              </a:rPr>
              <a:t>Short instruction for the starting and stopping of the system .</a:t>
            </a:r>
          </a:p>
          <a:p>
            <a:pPr>
              <a:spcBef>
                <a:spcPct val="0"/>
              </a:spcBef>
              <a:spcAft>
                <a:spcPct val="15000"/>
              </a:spcAft>
              <a:buSzPct val="105000"/>
            </a:pPr>
            <a:r>
              <a:rPr lang="en-US" dirty="0">
                <a:latin typeface="+mn-lt"/>
              </a:rPr>
              <a:t>The highest operating pressure .</a:t>
            </a:r>
          </a:p>
          <a:p>
            <a:pPr>
              <a:spcBef>
                <a:spcPct val="0"/>
              </a:spcBef>
              <a:spcAft>
                <a:spcPct val="15000"/>
              </a:spcAft>
              <a:buSzPct val="105000"/>
            </a:pPr>
            <a:r>
              <a:rPr lang="en-US" dirty="0">
                <a:latin typeface="+mn-lt"/>
              </a:rPr>
              <a:t>Instruction for the filling and draining of the refrigerant.</a:t>
            </a:r>
          </a:p>
          <a:p>
            <a:pPr>
              <a:spcBef>
                <a:spcPct val="0"/>
              </a:spcBef>
              <a:spcAft>
                <a:spcPct val="15000"/>
              </a:spcAft>
              <a:buSzPct val="105000"/>
            </a:pPr>
            <a:r>
              <a:rPr lang="en-US" dirty="0">
                <a:latin typeface="+mn-lt"/>
              </a:rPr>
              <a:t>Instruction on the handling and related risk of the refrigerant.</a:t>
            </a:r>
          </a:p>
        </p:txBody>
      </p:sp>
      <p:sp>
        <p:nvSpPr>
          <p:cNvPr id="2" name="Slide Number Placeholder 1">
            <a:extLst>
              <a:ext uri="{FF2B5EF4-FFF2-40B4-BE49-F238E27FC236}">
                <a16:creationId xmlns:a16="http://schemas.microsoft.com/office/drawing/2014/main" id="{BDE9857A-2610-21AC-459F-FD1FC8E6A7BD}"/>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Accident Prevention &amp; Safe Operation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Isolation Valve</a:t>
            </a:r>
          </a:p>
        </p:txBody>
      </p:sp>
      <p:sp>
        <p:nvSpPr>
          <p:cNvPr id="23" name="Rectangle 5"/>
          <p:cNvSpPr>
            <a:spLocks noChangeArrowheads="1"/>
          </p:cNvSpPr>
          <p:nvPr/>
        </p:nvSpPr>
        <p:spPr bwMode="gray">
          <a:xfrm>
            <a:off x="325438" y="1788716"/>
            <a:ext cx="8515350" cy="47644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spcAft>
                <a:spcPct val="15000"/>
              </a:spcAft>
              <a:buSzPct val="105000"/>
            </a:pPr>
            <a:r>
              <a:rPr lang="en-US" dirty="0">
                <a:latin typeface="+mn-lt"/>
              </a:rPr>
              <a:t>Isolation Valve</a:t>
            </a:r>
          </a:p>
          <a:p>
            <a:pPr lvl="1" algn="just">
              <a:spcBef>
                <a:spcPct val="0"/>
              </a:spcBef>
              <a:spcAft>
                <a:spcPct val="15000"/>
              </a:spcAft>
              <a:buSzPct val="105000"/>
            </a:pPr>
            <a:r>
              <a:rPr lang="en-US" dirty="0">
                <a:latin typeface="+mn-lt"/>
              </a:rPr>
              <a:t>The standard SFS-EN 378 contains direction for the proper realization of isolation valve. To reduce hazard situation and refrigerant leaks it must be possible to isolate the equipment individually or in groups with manual or automatic isolation valve. </a:t>
            </a:r>
          </a:p>
          <a:p>
            <a:pPr lvl="1" algn="just">
              <a:spcBef>
                <a:spcPct val="0"/>
              </a:spcBef>
              <a:spcAft>
                <a:spcPct val="15000"/>
              </a:spcAft>
              <a:buSzPct val="105000"/>
            </a:pPr>
            <a:r>
              <a:rPr lang="en-US" dirty="0">
                <a:latin typeface="+mn-lt"/>
              </a:rPr>
              <a:t>Isolation valve that are used continuously must have fixed hand wheel.</a:t>
            </a:r>
          </a:p>
          <a:p>
            <a:pPr lvl="1" algn="just">
              <a:spcBef>
                <a:spcPct val="0"/>
              </a:spcBef>
              <a:spcAft>
                <a:spcPct val="15000"/>
              </a:spcAft>
              <a:buSzPct val="105000"/>
            </a:pPr>
            <a:r>
              <a:rPr lang="en-US" dirty="0">
                <a:latin typeface="+mn-lt"/>
              </a:rPr>
              <a:t>Branches of the ammonia mains should have an isolation valve which can be used to isolate part of the system from the main.</a:t>
            </a:r>
          </a:p>
          <a:p>
            <a:pPr lvl="1" algn="just">
              <a:spcBef>
                <a:spcPct val="0"/>
              </a:spcBef>
              <a:spcAft>
                <a:spcPct val="15000"/>
              </a:spcAft>
              <a:buSzPct val="105000"/>
            </a:pPr>
            <a:r>
              <a:rPr lang="en-US" dirty="0">
                <a:latin typeface="+mn-lt"/>
              </a:rPr>
              <a:t>Location of ammonia pipes and isolation valve must be marked clearly so that even a person unfamiliar with the system can find them.   </a:t>
            </a:r>
          </a:p>
        </p:txBody>
      </p:sp>
      <p:sp>
        <p:nvSpPr>
          <p:cNvPr id="2" name="Slide Number Placeholder 1">
            <a:extLst>
              <a:ext uri="{FF2B5EF4-FFF2-40B4-BE49-F238E27FC236}">
                <a16:creationId xmlns:a16="http://schemas.microsoft.com/office/drawing/2014/main" id="{6F1136BF-2EDB-0619-4438-35A7B5676002}"/>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ES-501_BG-001</Template>
  <TotalTime>14010</TotalTime>
  <Words>1707</Words>
  <Application>Microsoft Office PowerPoint</Application>
  <PresentationFormat>On-screen Show (4:3)</PresentationFormat>
  <Paragraphs>190</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 2</vt:lpstr>
      <vt:lpstr>1_Office Theme</vt:lpstr>
      <vt:lpstr>Plant Safety</vt:lpstr>
      <vt:lpstr>PowerPoint Presentation</vt:lpstr>
      <vt:lpstr>Typical Incidents </vt:lpstr>
      <vt:lpstr>Typical Incidents </vt:lpstr>
      <vt:lpstr>Typical Incidents </vt:lpstr>
      <vt:lpstr>Typical Incidents </vt:lpstr>
      <vt:lpstr>Accident Prevention &amp; Safe Operation </vt:lpstr>
      <vt:lpstr>Accident Prevention &amp; Safe Operation </vt:lpstr>
      <vt:lpstr>Accident Prevention &amp; Safe Operation </vt:lpstr>
      <vt:lpstr>Accident Prevention &amp; Safe Operation </vt:lpstr>
      <vt:lpstr>Accident Prevention &amp; Safe Operation </vt:lpstr>
      <vt:lpstr>Accident Prevention &amp; Safe Operation </vt:lpstr>
      <vt:lpstr>Emergency Instruction </vt:lpstr>
      <vt:lpstr>Emergency Instruction </vt:lpstr>
      <vt:lpstr>Emergency Instruction </vt:lpstr>
      <vt:lpstr>Emergency Instruction </vt:lpstr>
      <vt:lpstr>Checklist For Safety </vt:lpstr>
      <vt:lpstr>CHECKLIST FOR SAFETY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1112</cp:revision>
  <cp:lastPrinted>2014-11-21T06:58:07Z</cp:lastPrinted>
  <dcterms:created xsi:type="dcterms:W3CDTF">2014-04-07T11:41:40Z</dcterms:created>
  <dcterms:modified xsi:type="dcterms:W3CDTF">2025-04-15T12:58:44Z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