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17"/>
  </p:notesMasterIdLst>
  <p:sldIdLst>
    <p:sldId id="316" r:id="rId6"/>
    <p:sldId id="329" r:id="rId7"/>
    <p:sldId id="293" r:id="rId8"/>
    <p:sldId id="312" r:id="rId9"/>
    <p:sldId id="318" r:id="rId10"/>
    <p:sldId id="313" r:id="rId11"/>
    <p:sldId id="308" r:id="rId12"/>
    <p:sldId id="317" r:id="rId13"/>
    <p:sldId id="314" r:id="rId14"/>
    <p:sldId id="315" r:id="rId15"/>
    <p:sldId id="311" r:id="rId16"/>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69184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3359815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dirty="0"/>
          </a:p>
        </p:txBody>
      </p:sp>
    </p:spTree>
    <p:extLst>
      <p:ext uri="{BB962C8B-B14F-4D97-AF65-F5344CB8AC3E}">
        <p14:creationId xmlns:p14="http://schemas.microsoft.com/office/powerpoint/2010/main" val="283979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938823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9388236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779716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10</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10</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229628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11</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11</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177777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53B87B96-779F-4F0E-BA1B-5018BDF87CE7}"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49720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D7946E14-7895-4028-8DCC-D394BB8619D8}"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72109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06651334-1BA8-4B2D-9130-ACB2483E65F2}"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60627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48504581-C192-4754-BC77-21AAB05DDA1C}"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3203683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B9BC1373-013A-4278-8DCE-6BAA9C873BF2}"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1116244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783BCDDF-313F-4836-BB63-E363A062AF80}"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47951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749CA2EB-AC55-4F71-82FE-C03E8788918C}"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79150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BD948196-31ED-4243-9701-6D53C46BA542}"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057960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75EC7A67-A764-47FC-8FD0-485076C9962E}"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26578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F508AB10-B0DA-4F69-81D5-76BE85B8390D}"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2769181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1D15C0D4-F8C8-4909-9B3A-1622CAFE38CB}"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89114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347164B3-71B0-4D61-96C3-639C53322E67}"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88654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F997937-4495-4047-9333-FF67731331C0}"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
        <p:nvSpPr>
          <p:cNvPr id="10" name="Rectangle 9">
            <a:extLst>
              <a:ext uri="{FF2B5EF4-FFF2-40B4-BE49-F238E27FC236}">
                <a16:creationId xmlns:a16="http://schemas.microsoft.com/office/drawing/2014/main" id="{B1693B3D-8AA7-3B98-9C5A-B741BF785C89}"/>
              </a:ext>
            </a:extLst>
          </p:cNvPr>
          <p:cNvSpPr/>
          <p:nvPr userDrawn="1"/>
        </p:nvSpPr>
        <p:spPr>
          <a:xfrm>
            <a:off x="0" y="656621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Build World-Class Food Factories</a:t>
            </a:r>
          </a:p>
        </p:txBody>
      </p:sp>
    </p:spTree>
    <p:extLst>
      <p:ext uri="{BB962C8B-B14F-4D97-AF65-F5344CB8AC3E}">
        <p14:creationId xmlns:p14="http://schemas.microsoft.com/office/powerpoint/2010/main" val="353649454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86100"/>
            <a:ext cx="7772400" cy="685800"/>
          </a:xfrm>
          <a:solidFill>
            <a:schemeClr val="accent1">
              <a:lumMod val="60000"/>
              <a:lumOff val="40000"/>
            </a:schemeClr>
          </a:solidFill>
        </p:spPr>
        <p:txBody>
          <a:bodyPr anchor="ctr">
            <a:normAutofit/>
          </a:bodyPr>
          <a:lstStyle/>
          <a:p>
            <a:r>
              <a:rPr lang="en-US" sz="4000" b="1" u="sng" dirty="0"/>
              <a:t>Steam </a:t>
            </a:r>
          </a:p>
        </p:txBody>
      </p:sp>
      <p:sp>
        <p:nvSpPr>
          <p:cNvPr id="3" name="Slide Number Placeholder 2">
            <a:extLst>
              <a:ext uri="{FF2B5EF4-FFF2-40B4-BE49-F238E27FC236}">
                <a16:creationId xmlns:a16="http://schemas.microsoft.com/office/drawing/2014/main" id="{03B8D5CC-FACA-ADD1-0232-E7E0FFE0CBBD}"/>
              </a:ext>
            </a:extLst>
          </p:cNvPr>
          <p:cNvSpPr>
            <a:spLocks noGrp="1"/>
          </p:cNvSpPr>
          <p:nvPr>
            <p:ph type="sldNum" sz="quarter" idx="12"/>
          </p:nvPr>
        </p:nvSpPr>
        <p:spPr/>
        <p:txBody>
          <a:bodyPr/>
          <a:lstStyle/>
          <a:p>
            <a:fld id="{48F63A3B-78C7-47BE-AE5E-E10140E04643}" type="slidenum">
              <a:rPr lang="en-US" smtClean="0"/>
              <a:t>1</a:t>
            </a:fld>
            <a:endParaRPr lang="en-US" dirty="0"/>
          </a:p>
        </p:txBody>
      </p:sp>
    </p:spTree>
    <p:extLst>
      <p:ext uri="{BB962C8B-B14F-4D97-AF65-F5344CB8AC3E}">
        <p14:creationId xmlns:p14="http://schemas.microsoft.com/office/powerpoint/2010/main" val="4026719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Types of Steam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en-US" sz="2800" b="1" dirty="0">
                <a:solidFill>
                  <a:schemeClr val="bg1"/>
                </a:solidFill>
                <a:latin typeface="+mj-lt"/>
              </a:rPr>
              <a:t>Superheated  Steam </a:t>
            </a:r>
            <a:r>
              <a:rPr lang="en-US" sz="2800" b="1" noProof="1">
                <a:solidFill>
                  <a:schemeClr val="bg1"/>
                </a:solidFill>
                <a:latin typeface="+mj-lt"/>
              </a:rPr>
              <a:t>  </a:t>
            </a:r>
          </a:p>
        </p:txBody>
      </p:sp>
      <p:sp>
        <p:nvSpPr>
          <p:cNvPr id="23" name="Rectangle 5"/>
          <p:cNvSpPr>
            <a:spLocks noChangeArrowheads="1"/>
          </p:cNvSpPr>
          <p:nvPr/>
        </p:nvSpPr>
        <p:spPr bwMode="gray">
          <a:xfrm>
            <a:off x="327546" y="1788716"/>
            <a:ext cx="8513242"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Superheated steam is created by further heating wet or saturated steam beyond the saturated    steam point. </a:t>
            </a:r>
          </a:p>
          <a:p>
            <a:pPr algn="just">
              <a:spcAft>
                <a:spcPct val="40000"/>
              </a:spcAft>
              <a:buSzPct val="105000"/>
            </a:pPr>
            <a:r>
              <a:rPr lang="en-US" dirty="0">
                <a:latin typeface="+mn-lt"/>
              </a:rPr>
              <a:t>That has a higher temperature and lower density than saturated steam at the same pressure.</a:t>
            </a:r>
          </a:p>
          <a:p>
            <a:pPr algn="just">
              <a:spcAft>
                <a:spcPct val="40000"/>
              </a:spcAft>
              <a:buSzPct val="105000"/>
            </a:pPr>
            <a:r>
              <a:rPr lang="en-US" dirty="0">
                <a:latin typeface="+mn-lt"/>
              </a:rPr>
              <a:t>Superheated steam is mainly used in propulsion/drive applications such as turbines, and is not typically used for heat transfer applications.</a:t>
            </a:r>
          </a:p>
        </p:txBody>
      </p:sp>
      <p:sp>
        <p:nvSpPr>
          <p:cNvPr id="2" name="Slide Number Placeholder 1">
            <a:extLst>
              <a:ext uri="{FF2B5EF4-FFF2-40B4-BE49-F238E27FC236}">
                <a16:creationId xmlns:a16="http://schemas.microsoft.com/office/drawing/2014/main" id="{E94A744A-814D-4CF6-50C2-53ABCED820AA}"/>
              </a:ext>
            </a:extLst>
          </p:cNvPr>
          <p:cNvSpPr>
            <a:spLocks noGrp="1"/>
          </p:cNvSpPr>
          <p:nvPr>
            <p:ph type="sldNum" sz="quarter" idx="12"/>
          </p:nvPr>
        </p:nvSpPr>
        <p:spPr/>
        <p:txBody>
          <a:bodyPr/>
          <a:lstStyle/>
          <a:p>
            <a:fld id="{48F63A3B-78C7-47BE-AE5E-E10140E04643}" type="slidenum">
              <a:rPr lang="en-US" smtClean="0"/>
              <a:t>10</a:t>
            </a:fld>
            <a:endParaRPr lang="en-US" dirty="0"/>
          </a:p>
        </p:txBody>
      </p:sp>
    </p:spTree>
    <p:extLst>
      <p:ext uri="{BB962C8B-B14F-4D97-AF65-F5344CB8AC3E}">
        <p14:creationId xmlns:p14="http://schemas.microsoft.com/office/powerpoint/2010/main" val="343747786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ln>
            <a:solidFill>
              <a:schemeClr val="bg1"/>
            </a:solidFill>
          </a:ln>
        </p:spPr>
        <p:txBody>
          <a:bodyPr>
            <a:normAutofit/>
          </a:bodyPr>
          <a:lstStyle/>
          <a:p>
            <a:pPr algn="ctr" eaLnBrk="1" hangingPunct="1"/>
            <a:r>
              <a:rPr lang="en-US" altLang="en-US" sz="4000" b="1" u="sng" noProof="1"/>
              <a:t>Uses of Steam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None/>
            </a:pPr>
            <a:r>
              <a:rPr lang="en-US" sz="2800" b="1" dirty="0">
                <a:solidFill>
                  <a:schemeClr val="bg1"/>
                </a:solidFill>
                <a:latin typeface="+mj-lt"/>
              </a:rPr>
              <a:t>Uses of Steam</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Steam is used in a wide range of industries. Common applications for steam are for example, steam heated processes in plants and factories and steam driven turbines in electric power plants, but the uses of steam in industry extend far beyond this.</a:t>
            </a:r>
          </a:p>
          <a:p>
            <a:pPr algn="just">
              <a:spcAft>
                <a:spcPct val="40000"/>
              </a:spcAft>
              <a:buSzPct val="105000"/>
            </a:pPr>
            <a:r>
              <a:rPr lang="en-US" dirty="0">
                <a:latin typeface="+mn-lt"/>
              </a:rPr>
              <a:t>Steam application are following here-</a:t>
            </a:r>
          </a:p>
          <a:p>
            <a:pPr lvl="1" algn="just">
              <a:spcAft>
                <a:spcPct val="40000"/>
              </a:spcAft>
            </a:pPr>
            <a:r>
              <a:rPr lang="en-US" dirty="0">
                <a:latin typeface="+mn-lt"/>
              </a:rPr>
              <a:t>Humidification &amp; Dehumidification</a:t>
            </a:r>
          </a:p>
          <a:p>
            <a:pPr lvl="1" algn="just">
              <a:spcAft>
                <a:spcPct val="40000"/>
              </a:spcAft>
            </a:pPr>
            <a:r>
              <a:rPr lang="en-US" dirty="0">
                <a:latin typeface="+mn-lt"/>
              </a:rPr>
              <a:t>Process Heating</a:t>
            </a:r>
          </a:p>
          <a:p>
            <a:pPr lvl="1" algn="just">
              <a:spcAft>
                <a:spcPct val="40000"/>
              </a:spcAft>
            </a:pPr>
            <a:r>
              <a:rPr lang="en-US" dirty="0">
                <a:latin typeface="+mn-lt"/>
              </a:rPr>
              <a:t>Refrigeration</a:t>
            </a:r>
          </a:p>
          <a:p>
            <a:pPr lvl="1" algn="just">
              <a:spcAft>
                <a:spcPct val="40000"/>
              </a:spcAft>
            </a:pPr>
            <a:r>
              <a:rPr lang="en-US" dirty="0">
                <a:latin typeface="+mn-lt"/>
              </a:rPr>
              <a:t>Power</a:t>
            </a:r>
          </a:p>
          <a:p>
            <a:pPr lvl="1" algn="just">
              <a:spcAft>
                <a:spcPct val="40000"/>
              </a:spcAft>
            </a:pPr>
            <a:r>
              <a:rPr lang="en-US" dirty="0">
                <a:latin typeface="+mn-lt"/>
              </a:rPr>
              <a:t>Powder plants</a:t>
            </a:r>
          </a:p>
          <a:p>
            <a:pPr lvl="1" algn="just">
              <a:spcAft>
                <a:spcPct val="40000"/>
              </a:spcAft>
            </a:pPr>
            <a:r>
              <a:rPr lang="en-US" dirty="0">
                <a:latin typeface="+mn-lt"/>
              </a:rPr>
              <a:t>Sanitization </a:t>
            </a:r>
          </a:p>
          <a:p>
            <a:pPr lvl="1" algn="just">
              <a:spcAft>
                <a:spcPct val="40000"/>
              </a:spcAft>
            </a:pPr>
            <a:endParaRPr lang="en-US" dirty="0">
              <a:latin typeface="+mn-lt"/>
            </a:endParaRPr>
          </a:p>
          <a:p>
            <a:pPr algn="just">
              <a:spcAft>
                <a:spcPct val="40000"/>
              </a:spcAft>
            </a:pPr>
            <a:endParaRPr lang="en-US" noProof="1">
              <a:latin typeface="+mn-lt"/>
            </a:endParaRPr>
          </a:p>
        </p:txBody>
      </p:sp>
      <p:sp>
        <p:nvSpPr>
          <p:cNvPr id="2" name="Slide Number Placeholder 1">
            <a:extLst>
              <a:ext uri="{FF2B5EF4-FFF2-40B4-BE49-F238E27FC236}">
                <a16:creationId xmlns:a16="http://schemas.microsoft.com/office/drawing/2014/main" id="{B3A07039-53AD-F2A3-3ECF-60EB608E0A72}"/>
              </a:ext>
            </a:extLst>
          </p:cNvPr>
          <p:cNvSpPr>
            <a:spLocks noGrp="1"/>
          </p:cNvSpPr>
          <p:nvPr>
            <p:ph type="sldNum" sz="quarter" idx="12"/>
          </p:nvPr>
        </p:nvSpPr>
        <p:spPr/>
        <p:txBody>
          <a:bodyPr/>
          <a:lstStyle/>
          <a:p>
            <a:fld id="{48F63A3B-78C7-47BE-AE5E-E10140E04643}" type="slidenum">
              <a:rPr lang="en-US" smtClean="0"/>
              <a:t>11</a:t>
            </a:fld>
            <a:endParaRPr lang="en-US" dirty="0"/>
          </a:p>
        </p:txBody>
      </p:sp>
    </p:spTree>
    <p:extLst>
      <p:ext uri="{BB962C8B-B14F-4D97-AF65-F5344CB8AC3E}">
        <p14:creationId xmlns:p14="http://schemas.microsoft.com/office/powerpoint/2010/main" val="153327888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Introduction  </a:t>
            </a: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Formation of Steam </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4</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893342"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Uses of Steam </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8322"/>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eaLnBrk="1" hangingPunct="1">
              <a:spcAft>
                <a:spcPct val="20000"/>
              </a:spcAft>
            </a:pPr>
            <a:r>
              <a:rPr lang="en-US" altLang="en-US" noProof="1">
                <a:latin typeface="+mn-lt"/>
              </a:rPr>
              <a:t>Types of Steam </a:t>
            </a: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61062" y="286998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893342" y="3219018"/>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11</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7</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Introduction</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Steam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Steam is the gaseous phase of water. </a:t>
            </a:r>
          </a:p>
          <a:p>
            <a:pPr algn="just">
              <a:spcAft>
                <a:spcPct val="40000"/>
              </a:spcAft>
              <a:buSzPct val="105000"/>
            </a:pPr>
            <a:r>
              <a:rPr lang="en-US" dirty="0">
                <a:latin typeface="+mn-lt"/>
              </a:rPr>
              <a:t>Steam is generated in boiler at required pressure.</a:t>
            </a:r>
          </a:p>
          <a:p>
            <a:pPr algn="just">
              <a:buSzPct val="105000"/>
            </a:pPr>
            <a:r>
              <a:rPr lang="en-US" dirty="0">
                <a:latin typeface="+mn-lt"/>
              </a:rPr>
              <a:t>Steam is created by heating a boiler via burning coal and other fuels, but it is also possible to create steam with solar energy.</a:t>
            </a:r>
          </a:p>
          <a:p>
            <a:pPr algn="just">
              <a:spcAft>
                <a:spcPct val="40000"/>
              </a:spcAft>
              <a:buSzPct val="105000"/>
            </a:pPr>
            <a:r>
              <a:rPr lang="en-US" dirty="0">
                <a:latin typeface="+mn-lt"/>
              </a:rPr>
              <a:t>Steam may be obtained starting form ice or straight away from the water by adding the heat to it.</a:t>
            </a:r>
          </a:p>
          <a:p>
            <a:pPr algn="just">
              <a:buSzPct val="105000"/>
            </a:pPr>
            <a:r>
              <a:rPr lang="en-US" dirty="0">
                <a:latin typeface="+mn-lt"/>
              </a:rPr>
              <a:t>It requires 100 calories of heat to raise one gram of water from the freezing point (0°C) to the boiling point.</a:t>
            </a:r>
          </a:p>
          <a:p>
            <a:pPr algn="just">
              <a:spcAft>
                <a:spcPct val="40000"/>
              </a:spcAft>
              <a:buSzPct val="105000"/>
            </a:pPr>
            <a:endParaRPr lang="en-US" dirty="0">
              <a:latin typeface="+mn-lt"/>
            </a:endParaRPr>
          </a:p>
          <a:p>
            <a:pPr algn="just">
              <a:spcAft>
                <a:spcPct val="40000"/>
              </a:spcAft>
            </a:pPr>
            <a:endParaRPr lang="en-US" noProof="1">
              <a:latin typeface="+mn-lt"/>
            </a:endParaRPr>
          </a:p>
        </p:txBody>
      </p:sp>
      <p:sp>
        <p:nvSpPr>
          <p:cNvPr id="2" name="Slide Number Placeholder 1">
            <a:extLst>
              <a:ext uri="{FF2B5EF4-FFF2-40B4-BE49-F238E27FC236}">
                <a16:creationId xmlns:a16="http://schemas.microsoft.com/office/drawing/2014/main" id="{46BF627C-4BBA-01F2-BA06-25C771C75EE7}"/>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210557402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Formation  Of Steam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Steam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During the first stage of heating, the temperature of water will begin to rise until the water boils at a temperature known as saturation temperature which depends upon the pressure in the cylinder. </a:t>
            </a:r>
          </a:p>
          <a:p>
            <a:pPr algn="just">
              <a:spcAft>
                <a:spcPct val="40000"/>
              </a:spcAft>
              <a:buSzPct val="105000"/>
            </a:pPr>
            <a:r>
              <a:rPr lang="en-US" dirty="0">
                <a:latin typeface="+mn-lt"/>
              </a:rPr>
              <a:t>After the boiling temperature is reached, steam begins to be formed during which time the temperature remains constant. Until the point is reached at which all water is converted into steam, Formation of steam at constant pressure, the contents of mixture will be steam and water known as wet steam. </a:t>
            </a:r>
          </a:p>
          <a:p>
            <a:pPr algn="just">
              <a:spcAft>
                <a:spcPct val="40000"/>
              </a:spcAft>
              <a:buSzPct val="105000"/>
            </a:pPr>
            <a:r>
              <a:rPr lang="en-US" dirty="0">
                <a:latin typeface="+mn-lt"/>
              </a:rPr>
              <a:t>When all the water including those particles of water held in suspension will be evaporated, the steam is said to be dry and is known as dry saturated steam. </a:t>
            </a:r>
          </a:p>
          <a:p>
            <a:pPr algn="just">
              <a:spcAft>
                <a:spcPct val="40000"/>
              </a:spcAft>
              <a:buSzPct val="105000"/>
            </a:pPr>
            <a:r>
              <a:rPr lang="en-US" dirty="0">
                <a:latin typeface="+mn-lt"/>
              </a:rPr>
              <a:t>As heating continues further, the temperature of steam begin to rise again, and steam is now known as superheated steam and behaves more or less as a perfect gas.</a:t>
            </a:r>
          </a:p>
          <a:p>
            <a:pPr algn="just">
              <a:spcAft>
                <a:spcPct val="40000"/>
              </a:spcAft>
            </a:pPr>
            <a:endParaRPr lang="en-US" dirty="0">
              <a:latin typeface="+mn-lt"/>
            </a:endParaRPr>
          </a:p>
          <a:p>
            <a:pPr algn="just">
              <a:spcAft>
                <a:spcPct val="40000"/>
              </a:spcAft>
            </a:pPr>
            <a:endParaRPr lang="en-US" noProof="1">
              <a:latin typeface="+mn-lt"/>
            </a:endParaRPr>
          </a:p>
        </p:txBody>
      </p:sp>
      <p:sp>
        <p:nvSpPr>
          <p:cNvPr id="2" name="Slide Number Placeholder 1">
            <a:extLst>
              <a:ext uri="{FF2B5EF4-FFF2-40B4-BE49-F238E27FC236}">
                <a16:creationId xmlns:a16="http://schemas.microsoft.com/office/drawing/2014/main" id="{59EE6E5A-4B54-7170-962A-C162FC816D80}"/>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387901529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Formation  Of Steam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Steam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Pressure – Volume Diagram </a:t>
            </a:r>
          </a:p>
          <a:p>
            <a:pPr algn="just">
              <a:spcAft>
                <a:spcPct val="40000"/>
              </a:spcAft>
            </a:pPr>
            <a:endParaRPr lang="en-US" noProof="1">
              <a:latin typeface="+mn-lt"/>
            </a:endParaRPr>
          </a:p>
        </p:txBody>
      </p:sp>
      <p:sp>
        <p:nvSpPr>
          <p:cNvPr id="2" name="Slide Number Placeholder 1">
            <a:extLst>
              <a:ext uri="{FF2B5EF4-FFF2-40B4-BE49-F238E27FC236}">
                <a16:creationId xmlns:a16="http://schemas.microsoft.com/office/drawing/2014/main" id="{9332B1D4-3FCC-5AB4-C5E1-663407950CA3}"/>
              </a:ext>
            </a:extLst>
          </p:cNvPr>
          <p:cNvSpPr>
            <a:spLocks noGrp="1"/>
          </p:cNvSpPr>
          <p:nvPr>
            <p:ph type="sldNum" sz="quarter" idx="12"/>
          </p:nvPr>
        </p:nvSpPr>
        <p:spPr/>
        <p:txBody>
          <a:bodyPr/>
          <a:lstStyle/>
          <a:p>
            <a:fld id="{48F63A3B-78C7-47BE-AE5E-E10140E04643}" type="slidenum">
              <a:rPr lang="en-US" smtClean="0"/>
              <a:t>5</a:t>
            </a:fld>
            <a:endParaRPr lang="en-US" dirty="0"/>
          </a:p>
        </p:txBody>
      </p:sp>
      <p:pic>
        <p:nvPicPr>
          <p:cNvPr id="1026" name="Picture 2">
            <a:extLst>
              <a:ext uri="{FF2B5EF4-FFF2-40B4-BE49-F238E27FC236}">
                <a16:creationId xmlns:a16="http://schemas.microsoft.com/office/drawing/2014/main" id="{8490EE11-CB4A-8CFA-AC1A-2F07E489C151}"/>
              </a:ext>
            </a:extLst>
          </p:cNvPr>
          <p:cNvPicPr>
            <a:picLocks noChangeAspect="1" noChangeArrowheads="1"/>
          </p:cNvPicPr>
          <p:nvPr/>
        </p:nvPicPr>
        <p:blipFill rotWithShape="1">
          <a:blip r:embed="rId3">
            <a:extLst>
              <a:ext uri="{BEBA8EAE-BF5A-486C-A8C5-ECC9F3942E4B}">
                <a14:imgProps xmlns:a14="http://schemas.microsoft.com/office/drawing/2010/main">
                  <a14:imgLayer r:embed="rId4">
                    <a14:imgEffect>
                      <a14:backgroundRemoval t="1795" b="81026" l="49938" r="98758">
                        <a14:foregroundMark x1="49565" y1="2821" x2="67329" y2="2821"/>
                        <a14:foregroundMark x1="67329" y1="2821" x2="88944" y2="8974"/>
                        <a14:foregroundMark x1="88944" y1="8974" x2="96894" y2="15641"/>
                        <a14:foregroundMark x1="96894" y1="15641" x2="99503" y2="28462"/>
                        <a14:foregroundMark x1="99503" y1="28462" x2="96025" y2="78205"/>
                        <a14:foregroundMark x1="60434" y1="79806" x2="50435" y2="80256"/>
                        <a14:foregroundMark x1="96025" y1="78205" x2="81120" y2="78876"/>
                        <a14:foregroundMark x1="50435" y1="80256" x2="49938" y2="1795"/>
                        <a14:foregroundMark x1="51801" y1="5641" x2="66087" y2="7179"/>
                        <a14:foregroundMark x1="66087" y1="7179" x2="66584" y2="19487"/>
                        <a14:foregroundMark x1="66584" y1="19487" x2="73789" y2="38205"/>
                        <a14:foregroundMark x1="73789" y1="38205" x2="65093" y2="43077"/>
                        <a14:foregroundMark x1="65093" y1="43077" x2="59627" y2="36923"/>
                        <a14:foregroundMark x1="87702" y1="23333" x2="94037" y2="23077"/>
                        <a14:foregroundMark x1="94037" y1="23077" x2="85466" y2="27436"/>
                        <a14:foregroundMark x1="79130" y1="30000" x2="81118" y2="44615"/>
                        <a14:foregroundMark x1="81118" y1="44615" x2="90807" y2="26410"/>
                        <a14:foregroundMark x1="65342" y1="31795" x2="66460" y2="45641"/>
                        <a14:foregroundMark x1="66460" y1="45641" x2="72174" y2="37436"/>
                        <a14:foregroundMark x1="63106" y1="36154" x2="65714" y2="36923"/>
                        <a14:foregroundMark x1="56522" y1="38718" x2="56398" y2="45385"/>
                        <a14:foregroundMark x1="56149" y1="35897" x2="66460" y2="27179"/>
                        <a14:foregroundMark x1="55280" y1="41538" x2="56273" y2="30256"/>
                        <a14:foregroundMark x1="56273" y1="30256" x2="62236" y2="24872"/>
                        <a14:foregroundMark x1="62236" y1="24872" x2="60870" y2="24103"/>
                        <a14:foregroundMark x1="74286" y1="15897" x2="82236" y2="41538"/>
                        <a14:foregroundMark x1="82236" y1="41538" x2="78509" y2="38718"/>
                        <a14:foregroundMark x1="86832" y1="35385" x2="82609" y2="47949"/>
                        <a14:foregroundMark x1="82609" y1="47949" x2="71925" y2="40513"/>
                        <a14:foregroundMark x1="87329" y1="35897" x2="78385" y2="54359"/>
                        <a14:foregroundMark x1="78385" y1="54359" x2="72174" y2="49231"/>
                        <a14:foregroundMark x1="91180" y1="57179" x2="80373" y2="60000"/>
                        <a14:foregroundMark x1="80373" y1="60000" x2="74161" y2="52308"/>
                        <a14:foregroundMark x1="82609" y1="51282" x2="77391" y2="72308"/>
                        <a14:foregroundMark x1="77391" y1="72308" x2="68447" y2="65385"/>
                        <a14:foregroundMark x1="76646" y1="56667" x2="76894" y2="69231"/>
                        <a14:foregroundMark x1="76894" y1="69231" x2="70062" y2="65897"/>
                        <a14:foregroundMark x1="73913" y1="65128" x2="61863" y2="52564"/>
                        <a14:foregroundMark x1="76398" y1="45641" x2="68323" y2="50000"/>
                        <a14:foregroundMark x1="71801" y1="37692" x2="71925" y2="36154"/>
                        <a14:foregroundMark x1="70435" y1="31026" x2="71801" y2="32051"/>
                        <a14:foregroundMark x1="72547" y1="28718" x2="72671" y2="28974"/>
                        <a14:foregroundMark x1="72298" y1="20256" x2="81242" y2="19231"/>
                        <a14:foregroundMark x1="81242" y1="19231" x2="81988" y2="20769"/>
                        <a14:foregroundMark x1="79130" y1="17436" x2="75776" y2="26923"/>
                        <a14:foregroundMark x1="82733" y1="18718" x2="67329" y2="31282"/>
                        <a14:foregroundMark x1="86832" y1="22051" x2="80000" y2="28718"/>
                        <a14:foregroundMark x1="78882" y1="25897" x2="79503" y2="27436"/>
                        <a14:foregroundMark x1="75031" y1="24359" x2="88571" y2="17692"/>
                        <a14:foregroundMark x1="90683" y1="7436" x2="72298" y2="14359"/>
                        <a14:foregroundMark x1="64099" y1="14615" x2="74161" y2="15128"/>
                        <a14:foregroundMark x1="72547" y1="15385" x2="78509" y2="14872"/>
                        <a14:foregroundMark x1="66832" y1="23077" x2="68571" y2="21538"/>
                        <a14:foregroundMark x1="55280" y1="28718" x2="62360" y2="27179"/>
                        <a14:foregroundMark x1="57391" y1="27436" x2="60248" y2="27179"/>
                        <a14:foregroundMark x1="57640" y1="22821" x2="58385" y2="22051"/>
                        <a14:foregroundMark x1="55652" y1="24359" x2="57391" y2="22051"/>
                        <a14:foregroundMark x1="55652" y1="23333" x2="56894" y2="21795"/>
                        <a14:foregroundMark x1="56149" y1="18205" x2="58758" y2="15128"/>
                        <a14:foregroundMark x1="59503" y1="11026" x2="64472" y2="16410"/>
                        <a14:foregroundMark x1="65342" y1="16154" x2="64472" y2="17692"/>
                        <a14:foregroundMark x1="62733" y1="14872" x2="62733" y2="14872"/>
                        <a14:foregroundMark x1="62236" y1="14872" x2="62236" y2="14872"/>
                        <a14:foregroundMark x1="53416" y1="18205" x2="53416" y2="19487"/>
                        <a14:foregroundMark x1="54658" y1="16154" x2="55280" y2="17179"/>
                        <a14:foregroundMark x1="56646" y1="13333" x2="56646" y2="13333"/>
                        <a14:foregroundMark x1="56398" y1="13590" x2="53416" y2="20000"/>
                        <a14:foregroundMark x1="53416" y1="24359" x2="54534" y2="42564"/>
                        <a14:foregroundMark x1="54534" y1="42564" x2="54161" y2="41026"/>
                        <a14:foregroundMark x1="52795" y1="35897" x2="52795" y2="35897"/>
                        <a14:foregroundMark x1="52795" y1="35385" x2="52795" y2="35385"/>
                        <a14:foregroundMark x1="53789" y1="40256" x2="56025" y2="45128"/>
                        <a14:foregroundMark x1="56025" y1="45128" x2="56025" y2="47949"/>
                        <a14:foregroundMark x1="55776" y1="49744" x2="56149" y2="50769"/>
                        <a14:foregroundMark x1="56398" y1="52821" x2="57391" y2="54872"/>
                        <a14:foregroundMark x1="58509" y1="53590" x2="58509" y2="53590"/>
                        <a14:foregroundMark x1="61491" y1="45641" x2="61615" y2="47179"/>
                        <a14:foregroundMark x1="61491" y1="46923" x2="61491" y2="46923"/>
                        <a14:foregroundMark x1="58509" y1="50000" x2="56646" y2="50256"/>
                        <a14:foregroundMark x1="56522" y1="49744" x2="56522" y2="49744"/>
                        <a14:foregroundMark x1="56025" y1="49487" x2="53043" y2="55128"/>
                        <a14:foregroundMark x1="52795" y1="55641" x2="52795" y2="55641"/>
                        <a14:foregroundMark x1="53416" y1="52564" x2="53416" y2="52564"/>
                        <a14:foregroundMark x1="53913" y1="52564" x2="54534" y2="57179"/>
                        <a14:foregroundMark x1="54534" y1="59231" x2="54534" y2="63333"/>
                        <a14:foregroundMark x1="53913" y1="61795" x2="53913" y2="61795"/>
                        <a14:foregroundMark x1="54161" y1="62308" x2="54907" y2="63846"/>
                        <a14:foregroundMark x1="54907" y1="64615" x2="55280" y2="66154"/>
                        <a14:foregroundMark x1="51801" y1="75385" x2="50807" y2="78974"/>
                        <a14:foregroundMark x1="49938" y1="81282" x2="49938" y2="81282"/>
                        <a14:foregroundMark x1="55280" y1="75385" x2="55776" y2="76667"/>
                        <a14:foregroundMark x1="55652" y1="75897" x2="55652" y2="75897"/>
                        <a14:foregroundMark x1="57267" y1="73846" x2="57267" y2="73846"/>
                        <a14:foregroundMark x1="57640" y1="73333" x2="58509" y2="73077"/>
                        <a14:foregroundMark x1="60621" y1="71538" x2="60621" y2="71538"/>
                        <a14:foregroundMark x1="62609" y1="70513" x2="63106" y2="70769"/>
                        <a14:foregroundMark x1="64596" y1="71538" x2="64596" y2="71538"/>
                        <a14:foregroundMark x1="64720" y1="70769" x2="64720" y2="70769"/>
                        <a14:foregroundMark x1="64472" y1="67436" x2="65466" y2="65897"/>
                        <a14:foregroundMark x1="54286" y1="70513" x2="56522" y2="67436"/>
                        <a14:foregroundMark x1="53043" y1="70513" x2="62484" y2="67949"/>
                        <a14:foregroundMark x1="62484" y1="67949" x2="66211" y2="62564"/>
                        <a14:foregroundMark x1="68323" y1="67692" x2="66584" y2="70769"/>
                        <a14:foregroundMark x1="61118" y1="75385" x2="67329" y2="74359"/>
                        <a14:foregroundMark x1="67329" y1="74359" x2="71553" y2="67949"/>
                        <a14:foregroundMark x1="75280" y1="73333" x2="92919" y2="66923"/>
                        <a14:foregroundMark x1="92919" y1="66923" x2="93416" y2="55128"/>
                        <a14:foregroundMark x1="93416" y1="55128" x2="93416" y2="55128"/>
                        <a14:foregroundMark x1="83478" y1="75128" x2="92050" y2="71538"/>
                        <a14:foregroundMark x1="92050" y1="71538" x2="97019" y2="56667"/>
                        <a14:foregroundMark x1="97019" y1="56667" x2="93416" y2="30256"/>
                        <a14:foregroundMark x1="92671" y1="52051" x2="92174" y2="40513"/>
                        <a14:foregroundMark x1="92174" y1="40513" x2="86335" y2="49231"/>
                        <a14:foregroundMark x1="86335" y1="49231" x2="85839" y2="47436"/>
                        <a14:foregroundMark x1="81118" y1="2564" x2="96894" y2="8205"/>
                        <a14:foregroundMark x1="96894" y1="8205" x2="98385" y2="35385"/>
                        <a14:foregroundMark x1="66957" y1="11538" x2="67329" y2="14872"/>
                        <a14:foregroundMark x1="61242" y1="53846" x2="61491" y2="46410"/>
                        <a14:foregroundMark x1="69193" y1="58462" x2="70807" y2="36923"/>
                        <a14:foregroundMark x1="70807" y1="36923" x2="71304" y2="49487"/>
                        <a14:foregroundMark x1="71304" y1="49487" x2="69317" y2="43077"/>
                        <a14:foregroundMark x1="70062" y1="40513" x2="70683" y2="38718"/>
                        <a14:foregroundMark x1="98509" y1="66154" x2="98385" y2="71795"/>
                        <a14:foregroundMark x1="98758" y1="75897" x2="98758" y2="75897"/>
                        <a14:foregroundMark x1="98509" y1="75897" x2="98509" y2="75897"/>
                        <a14:foregroundMark x1="98385" y1="77692" x2="98385" y2="77692"/>
                        <a14:foregroundMark x1="93540" y1="79487" x2="93540" y2="79487"/>
                        <a14:foregroundMark x1="94534" y1="79487" x2="94534" y2="79487"/>
                        <a14:foregroundMark x1="94534" y1="79487" x2="94534" y2="79487"/>
                        <a14:foregroundMark x1="95031" y1="79231" x2="95031" y2="79231"/>
                        <a14:foregroundMark x1="95031" y1="79231" x2="95031" y2="79231"/>
                        <a14:foregroundMark x1="95031" y1="79231" x2="95031" y2="79231"/>
                        <a14:foregroundMark x1="94534" y1="80513" x2="94534" y2="80513"/>
                        <a14:foregroundMark x1="95280" y1="80513" x2="95280" y2="80513"/>
                        <a14:foregroundMark x1="94907" y1="80513" x2="94907" y2="80513"/>
                        <a14:foregroundMark x1="94658" y1="80513" x2="94658" y2="80513"/>
                        <a14:foregroundMark x1="94286" y1="80513" x2="94286" y2="80513"/>
                        <a14:foregroundMark x1="93416" y1="80256" x2="93416" y2="80256"/>
                        <a14:foregroundMark x1="59503" y1="77179" x2="80745" y2="78462"/>
                        <a14:foregroundMark x1="61118" y1="77692" x2="61118" y2="77692"/>
                        <a14:foregroundMark x1="61988" y1="77692" x2="61988" y2="77692"/>
                        <a14:foregroundMark x1="62236" y1="77692" x2="62236" y2="77692"/>
                        <a14:foregroundMark x1="62360" y1="77692" x2="62360" y2="77692"/>
                        <a14:foregroundMark x1="63106" y1="77692" x2="63106" y2="77692"/>
                        <a14:foregroundMark x1="63478" y1="77692" x2="64099" y2="77436"/>
                        <a14:foregroundMark x1="67702" y1="48718" x2="67702" y2="48718"/>
                        <a14:foregroundMark x1="67578" y1="47436" x2="67578" y2="47436"/>
                        <a14:foregroundMark x1="67205" y1="47436" x2="67205" y2="47436"/>
                        <a14:foregroundMark x1="84224" y1="30000" x2="84224" y2="30000"/>
                        <a14:foregroundMark x1="82733" y1="33077" x2="82733" y2="33077"/>
                        <a14:foregroundMark x1="51925" y1="4872" x2="51925" y2="71026"/>
                        <a14:foregroundMark x1="51925" y1="71026" x2="51925" y2="46667"/>
                        <a14:foregroundMark x1="51925" y1="46667" x2="51801" y2="46410"/>
                        <a14:foregroundMark x1="54534" y1="27436" x2="57019" y2="37949"/>
                        <a14:foregroundMark x1="57019" y1="37949" x2="55776" y2="33846"/>
                        <a14:foregroundMark x1="55776" y1="32564" x2="56149" y2="36923"/>
                        <a14:foregroundMark x1="56398" y1="34103" x2="56398" y2="34103"/>
                        <a14:foregroundMark x1="57267" y1="28974" x2="58012" y2="31795"/>
                        <a14:foregroundMark x1="57764" y1="30000" x2="59130" y2="32821"/>
                        <a14:foregroundMark x1="58882" y1="28974" x2="59503" y2="29231"/>
                        <a14:foregroundMark x1="59627" y1="27949" x2="59627" y2="27949"/>
                        <a14:foregroundMark x1="56894" y1="33077" x2="56646" y2="33846"/>
                        <a14:backgroundMark x1="80095" y1="80533" x2="80621" y2="80513"/>
                        <a14:backgroundMark x1="68836" y1="81471" x2="64845" y2="81795"/>
                        <a14:backgroundMark x1="80621" y1="80513" x2="80087" y2="80556"/>
                        <a14:backgroundMark x1="64845" y1="81795" x2="64720" y2="82051"/>
                      </a14:backgroundRemoval>
                    </a14:imgEffect>
                    <a14:imgEffect>
                      <a14:sharpenSoften amount="25000"/>
                    </a14:imgEffect>
                    <a14:imgEffect>
                      <a14:brightnessContrast contrast="20000"/>
                    </a14:imgEffect>
                  </a14:imgLayer>
                </a14:imgProps>
              </a:ext>
              <a:ext uri="{28A0092B-C50C-407E-A947-70E740481C1C}">
                <a14:useLocalDpi xmlns:a14="http://schemas.microsoft.com/office/drawing/2010/main" val="0"/>
              </a:ext>
            </a:extLst>
          </a:blip>
          <a:srcRect l="49006" b="14020"/>
          <a:stretch/>
        </p:blipFill>
        <p:spPr bwMode="auto">
          <a:xfrm>
            <a:off x="2616993" y="2245843"/>
            <a:ext cx="3910013" cy="35453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901529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Formation of Steam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Steam </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Pressure – Temperature Diagram </a:t>
            </a:r>
          </a:p>
          <a:p>
            <a:pPr algn="just">
              <a:spcAft>
                <a:spcPct val="40000"/>
              </a:spcAft>
            </a:pPr>
            <a:endParaRPr lang="en-US" noProof="1">
              <a:latin typeface="+mn-lt"/>
            </a:endParaRPr>
          </a:p>
        </p:txBody>
      </p:sp>
      <p:pic>
        <p:nvPicPr>
          <p:cNvPr id="2" name="Picture 1"/>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407841" y="2200123"/>
            <a:ext cx="4328318" cy="3762969"/>
          </a:xfrm>
          <a:prstGeom prst="rect">
            <a:avLst/>
          </a:prstGeom>
        </p:spPr>
      </p:pic>
      <p:sp>
        <p:nvSpPr>
          <p:cNvPr id="3" name="Slide Number Placeholder 2">
            <a:extLst>
              <a:ext uri="{FF2B5EF4-FFF2-40B4-BE49-F238E27FC236}">
                <a16:creationId xmlns:a16="http://schemas.microsoft.com/office/drawing/2014/main" id="{87952B17-3E79-8093-A66D-8F09F39FD903}"/>
              </a:ext>
            </a:extLst>
          </p:cNvPr>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214071358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Types of Steam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en-US" sz="2800" b="1" dirty="0">
                <a:solidFill>
                  <a:schemeClr val="bg1"/>
                </a:solidFill>
                <a:latin typeface="+mj-lt"/>
              </a:rPr>
              <a:t>Classification </a:t>
            </a:r>
            <a:r>
              <a:rPr lang="en-US" sz="2800" b="1" noProof="1">
                <a:solidFill>
                  <a:schemeClr val="bg1"/>
                </a:solidFill>
                <a:latin typeface="+mj-lt"/>
              </a:rPr>
              <a:t>  </a:t>
            </a:r>
          </a:p>
        </p:txBody>
      </p:sp>
      <p:sp>
        <p:nvSpPr>
          <p:cNvPr id="23" name="Rectangle 5"/>
          <p:cNvSpPr>
            <a:spLocks noChangeArrowheads="1"/>
          </p:cNvSpPr>
          <p:nvPr/>
        </p:nvSpPr>
        <p:spPr bwMode="gray">
          <a:xfrm>
            <a:off x="327546" y="1788716"/>
            <a:ext cx="8513242"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n-lt"/>
              </a:rPr>
              <a:t>Steam types are following here </a:t>
            </a:r>
          </a:p>
          <a:p>
            <a:pPr lvl="1" algn="just">
              <a:spcAft>
                <a:spcPct val="40000"/>
              </a:spcAft>
            </a:pPr>
            <a:r>
              <a:rPr lang="en-US" dirty="0">
                <a:latin typeface="+mn-lt"/>
              </a:rPr>
              <a:t>Wet or Unsaturated  Steam </a:t>
            </a:r>
          </a:p>
          <a:p>
            <a:pPr lvl="1" algn="just">
              <a:spcAft>
                <a:spcPct val="40000"/>
              </a:spcAft>
            </a:pPr>
            <a:r>
              <a:rPr lang="en-US" dirty="0">
                <a:latin typeface="+mn-lt"/>
              </a:rPr>
              <a:t>Dry or Saturated Steam </a:t>
            </a:r>
          </a:p>
          <a:p>
            <a:pPr lvl="1" algn="just">
              <a:spcAft>
                <a:spcPct val="40000"/>
              </a:spcAft>
            </a:pPr>
            <a:r>
              <a:rPr lang="en-US" dirty="0">
                <a:latin typeface="+mn-lt"/>
              </a:rPr>
              <a:t>Super Heated Steam </a:t>
            </a:r>
          </a:p>
        </p:txBody>
      </p:sp>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962400" y="1981200"/>
            <a:ext cx="4648200" cy="4030294"/>
          </a:xfrm>
          <a:prstGeom prst="rect">
            <a:avLst/>
          </a:prstGeom>
        </p:spPr>
      </p:pic>
      <p:sp>
        <p:nvSpPr>
          <p:cNvPr id="2" name="Slide Number Placeholder 1">
            <a:extLst>
              <a:ext uri="{FF2B5EF4-FFF2-40B4-BE49-F238E27FC236}">
                <a16:creationId xmlns:a16="http://schemas.microsoft.com/office/drawing/2014/main" id="{C4D6AFB0-41D8-AFB8-7E74-CEBD972050F5}"/>
              </a:ext>
            </a:extLst>
          </p:cNvPr>
          <p:cNvSpPr>
            <a:spLocks noGrp="1"/>
          </p:cNvSpPr>
          <p:nvPr>
            <p:ph type="sldNum" sz="quarter" idx="12"/>
          </p:nvPr>
        </p:nvSpPr>
        <p:spPr/>
        <p:txBody>
          <a:bodyPr/>
          <a:lstStyle/>
          <a:p>
            <a:fld id="{48F63A3B-78C7-47BE-AE5E-E10140E04643}" type="slidenum">
              <a:rPr lang="en-US" smtClean="0"/>
              <a:t>7</a:t>
            </a:fld>
            <a:endParaRPr lang="en-US" dirty="0"/>
          </a:p>
        </p:txBody>
      </p:sp>
    </p:spTree>
    <p:extLst>
      <p:ext uri="{BB962C8B-B14F-4D97-AF65-F5344CB8AC3E}">
        <p14:creationId xmlns:p14="http://schemas.microsoft.com/office/powerpoint/2010/main" val="350341533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Types of Steam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en-US" sz="2800" b="1" dirty="0">
                <a:solidFill>
                  <a:schemeClr val="bg1"/>
                </a:solidFill>
                <a:latin typeface="+mj-lt"/>
              </a:rPr>
              <a:t>Wet Steam </a:t>
            </a:r>
            <a:r>
              <a:rPr lang="en-US" sz="2800" b="1" noProof="1">
                <a:solidFill>
                  <a:schemeClr val="bg1"/>
                </a:solidFill>
                <a:latin typeface="+mj-lt"/>
              </a:rPr>
              <a:t>  </a:t>
            </a:r>
          </a:p>
        </p:txBody>
      </p:sp>
      <p:sp>
        <p:nvSpPr>
          <p:cNvPr id="23" name="Rectangle 5"/>
          <p:cNvSpPr>
            <a:spLocks noChangeArrowheads="1"/>
          </p:cNvSpPr>
          <p:nvPr/>
        </p:nvSpPr>
        <p:spPr bwMode="gray">
          <a:xfrm>
            <a:off x="327546" y="1788716"/>
            <a:ext cx="8513242"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pPr>
            <a:r>
              <a:rPr lang="en-US" dirty="0">
                <a:latin typeface="+mj-lt"/>
              </a:rPr>
              <a:t>Wet steam is a mixture of steam and liquid water. It exists at a saturation temperature containing more than 5% water. It is said to be a two-phase mix: steam contains droplets of water that have not changed phase. </a:t>
            </a:r>
          </a:p>
          <a:p>
            <a:pPr algn="just">
              <a:spcAft>
                <a:spcPct val="40000"/>
              </a:spcAft>
              <a:buSzPct val="105000"/>
            </a:pPr>
            <a:r>
              <a:rPr lang="en-US" dirty="0">
                <a:latin typeface="+mj-lt"/>
              </a:rPr>
              <a:t>Wet steam lowers the heat transfer efficiency of steam, which results in an inefficient sterilization procedure.</a:t>
            </a:r>
          </a:p>
          <a:p>
            <a:pPr algn="just">
              <a:spcAft>
                <a:spcPct val="40000"/>
              </a:spcAft>
              <a:buSzPct val="105000"/>
            </a:pPr>
            <a:r>
              <a:rPr lang="en-US" dirty="0">
                <a:latin typeface="+mj-lt"/>
              </a:rPr>
              <a:t>Wet steam is also known as Unsaturated steam.</a:t>
            </a:r>
          </a:p>
        </p:txBody>
      </p:sp>
      <p:sp>
        <p:nvSpPr>
          <p:cNvPr id="2" name="Slide Number Placeholder 1">
            <a:extLst>
              <a:ext uri="{FF2B5EF4-FFF2-40B4-BE49-F238E27FC236}">
                <a16:creationId xmlns:a16="http://schemas.microsoft.com/office/drawing/2014/main" id="{18EDFD23-0C2D-5111-6440-20ADB4A88908}"/>
              </a:ext>
            </a:extLst>
          </p:cNvPr>
          <p:cNvSpPr>
            <a:spLocks noGrp="1"/>
          </p:cNvSpPr>
          <p:nvPr>
            <p:ph type="sldNum" sz="quarter" idx="12"/>
          </p:nvPr>
        </p:nvSpPr>
        <p:spPr/>
        <p:txBody>
          <a:bodyPr/>
          <a:lstStyle/>
          <a:p>
            <a:fld id="{48F63A3B-78C7-47BE-AE5E-E10140E04643}" type="slidenum">
              <a:rPr lang="en-US" smtClean="0"/>
              <a:t>8</a:t>
            </a:fld>
            <a:endParaRPr lang="en-US" dirty="0"/>
          </a:p>
        </p:txBody>
      </p:sp>
    </p:spTree>
    <p:extLst>
      <p:ext uri="{BB962C8B-B14F-4D97-AF65-F5344CB8AC3E}">
        <p14:creationId xmlns:p14="http://schemas.microsoft.com/office/powerpoint/2010/main" val="350341533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algn="ctr" eaLnBrk="1" hangingPunct="1"/>
            <a:r>
              <a:rPr lang="en-US" altLang="en-US" sz="4000" b="1" u="sng" noProof="1"/>
              <a:t>Types of Steam </a:t>
            </a:r>
          </a:p>
        </p:txBody>
      </p:sp>
      <p:sp>
        <p:nvSpPr>
          <p:cNvPr id="22" name="Rectangle 2"/>
          <p:cNvSpPr>
            <a:spLocks noChangeArrowheads="1"/>
          </p:cNvSpPr>
          <p:nvPr/>
        </p:nvSpPr>
        <p:spPr bwMode="gray">
          <a:xfrm>
            <a:off x="325438" y="1418224"/>
            <a:ext cx="8515350" cy="376238"/>
          </a:xfrm>
          <a:prstGeom prst="rect">
            <a:avLst/>
          </a:prstGeom>
          <a:solidFill>
            <a:srgbClr val="4472C4"/>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lvl="1" indent="0">
              <a:spcBef>
                <a:spcPct val="0"/>
              </a:spcBef>
              <a:buNone/>
            </a:pPr>
            <a:r>
              <a:rPr lang="en-US" sz="2800" b="1" dirty="0">
                <a:solidFill>
                  <a:schemeClr val="bg1"/>
                </a:solidFill>
                <a:latin typeface="+mj-lt"/>
              </a:rPr>
              <a:t>Dry or Saturated  Steam </a:t>
            </a:r>
            <a:r>
              <a:rPr lang="en-US" sz="2800" b="1" noProof="1">
                <a:solidFill>
                  <a:schemeClr val="bg1"/>
                </a:solidFill>
                <a:latin typeface="+mj-lt"/>
              </a:rPr>
              <a:t>  </a:t>
            </a:r>
          </a:p>
        </p:txBody>
      </p:sp>
      <p:sp>
        <p:nvSpPr>
          <p:cNvPr id="23" name="Rectangle 5"/>
          <p:cNvSpPr>
            <a:spLocks noChangeArrowheads="1"/>
          </p:cNvSpPr>
          <p:nvPr/>
        </p:nvSpPr>
        <p:spPr bwMode="gray">
          <a:xfrm>
            <a:off x="327546" y="1788716"/>
            <a:ext cx="8513242" cy="4307284"/>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SzPct val="105000"/>
            </a:pPr>
            <a:r>
              <a:rPr lang="en-US" dirty="0">
                <a:latin typeface="+mn-lt"/>
              </a:rPr>
              <a:t>Dry steam applies to steam when all its water molecules remain in the gaseous state. It's a transparent gas.</a:t>
            </a:r>
          </a:p>
          <a:p>
            <a:pPr algn="just">
              <a:buSzPct val="105000"/>
            </a:pPr>
            <a:r>
              <a:rPr lang="en-US" dirty="0">
                <a:latin typeface="+mn-lt"/>
              </a:rPr>
              <a:t>Dry steam contains not more than one half of one percent moisture. </a:t>
            </a:r>
          </a:p>
          <a:p>
            <a:pPr algn="just">
              <a:buSzPct val="105000"/>
            </a:pPr>
            <a:r>
              <a:rPr lang="en-US" dirty="0">
                <a:latin typeface="+mn-lt"/>
              </a:rPr>
              <a:t>In heating applications, dry steam is preferable, because it has a better energy exchange capacity and does not cause corrosion.</a:t>
            </a:r>
          </a:p>
          <a:p>
            <a:pPr algn="just">
              <a:buSzPct val="105000"/>
            </a:pPr>
            <a:r>
              <a:rPr lang="en-US" dirty="0">
                <a:latin typeface="+mn-lt"/>
              </a:rPr>
              <a:t>Dry  steam occurs at temperatures and pressures where steam (gas) and water (liquid) can coexist. In other words, it occurs when the rate of water vaporization is equal to the rate of condensation.</a:t>
            </a:r>
          </a:p>
          <a:p>
            <a:pPr algn="just">
              <a:buSzPct val="105000"/>
            </a:pPr>
            <a:r>
              <a:rPr lang="en-US" dirty="0">
                <a:latin typeface="+mn-lt"/>
              </a:rPr>
              <a:t>Saturated steam has many properties that make it an excellent heat source, particularly at temperatures of 100 °C and higher</a:t>
            </a:r>
          </a:p>
        </p:txBody>
      </p:sp>
      <p:sp>
        <p:nvSpPr>
          <p:cNvPr id="2" name="Slide Number Placeholder 1">
            <a:extLst>
              <a:ext uri="{FF2B5EF4-FFF2-40B4-BE49-F238E27FC236}">
                <a16:creationId xmlns:a16="http://schemas.microsoft.com/office/drawing/2014/main" id="{BF9E2C8C-0A31-A798-8C3A-B72932955C00}"/>
              </a:ext>
            </a:extLst>
          </p:cNvPr>
          <p:cNvSpPr>
            <a:spLocks noGrp="1"/>
          </p:cNvSpPr>
          <p:nvPr>
            <p:ph type="sldNum" sz="quarter" idx="12"/>
          </p:nvPr>
        </p:nvSpPr>
        <p:spPr/>
        <p:txBody>
          <a:bodyPr/>
          <a:lstStyle/>
          <a:p>
            <a:fld id="{48F63A3B-78C7-47BE-AE5E-E10140E04643}" type="slidenum">
              <a:rPr lang="en-US" smtClean="0"/>
              <a:t>9</a:t>
            </a:fld>
            <a:endParaRPr lang="en-US" dirty="0"/>
          </a:p>
        </p:txBody>
      </p:sp>
    </p:spTree>
    <p:extLst>
      <p:ext uri="{BB962C8B-B14F-4D97-AF65-F5344CB8AC3E}">
        <p14:creationId xmlns:p14="http://schemas.microsoft.com/office/powerpoint/2010/main" val="1804696885"/>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Props1.xml><?xml version="1.0" encoding="utf-8"?>
<ds:datastoreItem xmlns:ds="http://schemas.openxmlformats.org/officeDocument/2006/customXml" ds:itemID="{184455A5-5B1F-42D7-89F4-4C018F6FE882}">
  <ds:schemaRefs>
    <ds:schemaRef ds:uri="http://schemas.microsoft.com/sharepoint/v3/contenttype/forms"/>
  </ds:schemaRefs>
</ds:datastoreItem>
</file>

<file path=customXml/itemProps2.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4.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ES-501_BG-001</Template>
  <TotalTime>9738</TotalTime>
  <Words>673</Words>
  <Application>Microsoft Office PowerPoint</Application>
  <PresentationFormat>On-screen Show (4:3)</PresentationFormat>
  <Paragraphs>98</Paragraphs>
  <Slides>11</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1_Office Theme</vt:lpstr>
      <vt:lpstr>Steam </vt:lpstr>
      <vt:lpstr>PowerPoint Presentation</vt:lpstr>
      <vt:lpstr>Introduction</vt:lpstr>
      <vt:lpstr>Formation  Of Steam </vt:lpstr>
      <vt:lpstr>Formation  Of Steam </vt:lpstr>
      <vt:lpstr>Formation of Steam </vt:lpstr>
      <vt:lpstr>Types of Steam </vt:lpstr>
      <vt:lpstr>Types of Steam </vt:lpstr>
      <vt:lpstr>Types of Steam </vt:lpstr>
      <vt:lpstr>Types of Steam </vt:lpstr>
      <vt:lpstr>Uses of Steam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850</cp:revision>
  <cp:lastPrinted>2014-11-21T06:58:07Z</cp:lastPrinted>
  <dcterms:created xsi:type="dcterms:W3CDTF">2014-04-07T11:41:40Z</dcterms:created>
  <dcterms:modified xsi:type="dcterms:W3CDTF">2025-04-15T12:54:51Z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