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5"/>
  </p:sldMasterIdLst>
  <p:notesMasterIdLst>
    <p:notesMasterId r:id="rId15"/>
  </p:notesMasterIdLst>
  <p:sldIdLst>
    <p:sldId id="311" r:id="rId6"/>
    <p:sldId id="284" r:id="rId7"/>
    <p:sldId id="309" r:id="rId8"/>
    <p:sldId id="314" r:id="rId9"/>
    <p:sldId id="313" r:id="rId10"/>
    <p:sldId id="312" r:id="rId11"/>
    <p:sldId id="306" r:id="rId12"/>
    <p:sldId id="307" r:id="rId13"/>
    <p:sldId id="308" r:id="rId14"/>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FF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pPr/>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pPr/>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2</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2</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7168575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51607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0655504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51607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51607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422778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8639096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9</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9</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0381804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4/15/2025</a:t>
            </a:fld>
            <a:endParaRPr lang="en-US" dirty="0"/>
          </a:p>
        </p:txBody>
      </p:sp>
      <p:sp>
        <p:nvSpPr>
          <p:cNvPr id="10" name="Footer Placeholder 4">
            <a:extLst>
              <a:ext uri="{FF2B5EF4-FFF2-40B4-BE49-F238E27FC236}">
                <a16:creationId xmlns:a16="http://schemas.microsoft.com/office/drawing/2014/main"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86786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4/15/2025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1213618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4/15/2025</a:t>
            </a:fld>
            <a:endParaRPr lang="en-US" dirty="0"/>
          </a:p>
        </p:txBody>
      </p:sp>
      <p:sp>
        <p:nvSpPr>
          <p:cNvPr id="7" name="Footer Placeholder 4">
            <a:extLst>
              <a:ext uri="{FF2B5EF4-FFF2-40B4-BE49-F238E27FC236}">
                <a16:creationId xmlns:a16="http://schemas.microsoft.com/office/drawing/2014/main"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489114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4/15/2025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3560344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4/15/2025</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2643154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0"/>
            <a:ext cx="7772400" cy="2460625"/>
          </a:xfrm>
        </p:spPr>
        <p:txBody>
          <a:bodyPr>
            <a:noAutofit/>
          </a:bodyPr>
          <a:lstStyle/>
          <a:p>
            <a:r>
              <a:rPr lang="en-US" sz="7200" dirty="0">
                <a:ln w="31750">
                  <a:solidFill>
                    <a:srgbClr val="FFC000"/>
                  </a:solidFill>
                </a:ln>
                <a:latin typeface="Cooper Black" panose="0208090404030B020404" pitchFamily="18" charset="0"/>
              </a:rPr>
              <a:t>STEAM DISTRIBUTION </a:t>
            </a:r>
          </a:p>
        </p:txBody>
      </p:sp>
    </p:spTree>
    <p:extLst>
      <p:ext uri="{BB962C8B-B14F-4D97-AF65-F5344CB8AC3E}">
        <p14:creationId xmlns:p14="http://schemas.microsoft.com/office/powerpoint/2010/main" val="4026719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AGENDA </a:t>
            </a:r>
          </a:p>
        </p:txBody>
      </p:sp>
      <p:sp>
        <p:nvSpPr>
          <p:cNvPr id="4100" name="Rectangle 51"/>
          <p:cNvSpPr>
            <a:spLocks noChangeArrowheads="1"/>
          </p:cNvSpPr>
          <p:nvPr/>
        </p:nvSpPr>
        <p:spPr bwMode="gray">
          <a:xfrm>
            <a:off x="323850" y="1555750"/>
            <a:ext cx="733425" cy="735013"/>
          </a:xfrm>
          <a:prstGeom prst="rect">
            <a:avLst/>
          </a:prstGeom>
          <a:solidFill>
            <a:srgbClr val="00206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solidFill>
                  <a:schemeClr val="bg1"/>
                </a:solidFill>
                <a:latin typeface="+mn-lt"/>
              </a:rPr>
              <a:t>1</a:t>
            </a:r>
          </a:p>
        </p:txBody>
      </p:sp>
      <p:sp>
        <p:nvSpPr>
          <p:cNvPr id="4101" name="Rectangle 52"/>
          <p:cNvSpPr>
            <a:spLocks noChangeArrowheads="1"/>
          </p:cNvSpPr>
          <p:nvPr/>
        </p:nvSpPr>
        <p:spPr bwMode="gray">
          <a:xfrm>
            <a:off x="1201738" y="1555750"/>
            <a:ext cx="7618412" cy="73501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 Introduction    </a:t>
            </a:r>
          </a:p>
        </p:txBody>
      </p:sp>
      <p:sp>
        <p:nvSpPr>
          <p:cNvPr id="4102" name="Rectangle 53"/>
          <p:cNvSpPr>
            <a:spLocks noChangeArrowheads="1"/>
          </p:cNvSpPr>
          <p:nvPr/>
        </p:nvSpPr>
        <p:spPr bwMode="gray">
          <a:xfrm>
            <a:off x="323850" y="2436813"/>
            <a:ext cx="733425" cy="735012"/>
          </a:xfrm>
          <a:prstGeom prst="rect">
            <a:avLst/>
          </a:prstGeom>
          <a:solidFill>
            <a:srgbClr val="00206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solidFill>
                  <a:schemeClr val="bg1"/>
                </a:solidFill>
                <a:latin typeface="+mn-lt"/>
              </a:rPr>
              <a:t>2</a:t>
            </a:r>
          </a:p>
        </p:txBody>
      </p:sp>
      <p:sp>
        <p:nvSpPr>
          <p:cNvPr id="4103" name="Rectangle 54"/>
          <p:cNvSpPr>
            <a:spLocks noChangeArrowheads="1"/>
          </p:cNvSpPr>
          <p:nvPr/>
        </p:nvSpPr>
        <p:spPr bwMode="gray">
          <a:xfrm>
            <a:off x="1201738" y="2436813"/>
            <a:ext cx="7618412" cy="735012"/>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ct val="20000"/>
              </a:spcAft>
            </a:pPr>
            <a:r>
              <a:rPr lang="en-US" altLang="en-US" noProof="1">
                <a:latin typeface="+mn-lt"/>
              </a:rPr>
              <a:t>Process of Steam Generation  </a:t>
            </a:r>
          </a:p>
        </p:txBody>
      </p:sp>
      <p:sp>
        <p:nvSpPr>
          <p:cNvPr id="4104" name="Rectangle 55"/>
          <p:cNvSpPr>
            <a:spLocks noChangeArrowheads="1"/>
          </p:cNvSpPr>
          <p:nvPr/>
        </p:nvSpPr>
        <p:spPr bwMode="gray">
          <a:xfrm>
            <a:off x="323850" y="3314700"/>
            <a:ext cx="733425" cy="735013"/>
          </a:xfrm>
          <a:prstGeom prst="rect">
            <a:avLst/>
          </a:prstGeom>
          <a:solidFill>
            <a:srgbClr val="00206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solidFill>
                  <a:schemeClr val="bg1"/>
                </a:solidFill>
                <a:latin typeface="+mn-lt"/>
              </a:rPr>
              <a:t>3</a:t>
            </a:r>
          </a:p>
        </p:txBody>
      </p:sp>
      <p:sp>
        <p:nvSpPr>
          <p:cNvPr id="4105" name="Rectangle 56"/>
          <p:cNvSpPr>
            <a:spLocks noChangeArrowheads="1"/>
          </p:cNvSpPr>
          <p:nvPr/>
        </p:nvSpPr>
        <p:spPr bwMode="gray">
          <a:xfrm>
            <a:off x="1201738" y="3314700"/>
            <a:ext cx="7618412" cy="735013"/>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endParaRPr lang="en-US" altLang="en-US" noProof="1"/>
          </a:p>
          <a:p>
            <a:pPr>
              <a:spcAft>
                <a:spcPct val="20000"/>
              </a:spcAft>
            </a:pPr>
            <a:r>
              <a:rPr lang="en-US" altLang="en-US" noProof="1">
                <a:latin typeface="+mn-lt"/>
              </a:rPr>
              <a:t>Condensate Recovery Unit  </a:t>
            </a:r>
          </a:p>
          <a:p>
            <a:pPr>
              <a:spcAft>
                <a:spcPct val="20000"/>
              </a:spcAft>
            </a:pPr>
            <a:r>
              <a:rPr lang="en-US" altLang="en-US" noProof="1">
                <a:latin typeface="+mn-lt"/>
              </a:rPr>
              <a:t>  </a:t>
            </a:r>
          </a:p>
        </p:txBody>
      </p:sp>
      <p:sp>
        <p:nvSpPr>
          <p:cNvPr id="4106" name="Rectangle 57"/>
          <p:cNvSpPr>
            <a:spLocks noChangeArrowheads="1"/>
          </p:cNvSpPr>
          <p:nvPr/>
        </p:nvSpPr>
        <p:spPr bwMode="gray">
          <a:xfrm>
            <a:off x="323850" y="4192588"/>
            <a:ext cx="733425" cy="735012"/>
          </a:xfrm>
          <a:prstGeom prst="rect">
            <a:avLst/>
          </a:prstGeom>
          <a:solidFill>
            <a:srgbClr val="00206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solidFill>
                  <a:schemeClr val="bg1"/>
                </a:solidFill>
                <a:latin typeface="+mn-lt"/>
              </a:rPr>
              <a:t>4</a:t>
            </a:r>
          </a:p>
        </p:txBody>
      </p:sp>
      <p:sp>
        <p:nvSpPr>
          <p:cNvPr id="4107" name="Rectangle 58"/>
          <p:cNvSpPr>
            <a:spLocks noChangeArrowheads="1"/>
          </p:cNvSpPr>
          <p:nvPr/>
        </p:nvSpPr>
        <p:spPr bwMode="gray">
          <a:xfrm>
            <a:off x="1201738" y="4192588"/>
            <a:ext cx="7618412" cy="735012"/>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US" altLang="en-US" noProof="1">
                <a:latin typeface="+mn-lt"/>
              </a:rPr>
              <a:t>Equipment List in Steam Distribution</a:t>
            </a:r>
          </a:p>
        </p:txBody>
      </p:sp>
      <p:sp>
        <p:nvSpPr>
          <p:cNvPr id="18" name="Rectangle 57"/>
          <p:cNvSpPr>
            <a:spLocks noChangeArrowheads="1"/>
          </p:cNvSpPr>
          <p:nvPr/>
        </p:nvSpPr>
        <p:spPr bwMode="gray">
          <a:xfrm>
            <a:off x="323850" y="5099576"/>
            <a:ext cx="733425" cy="735012"/>
          </a:xfrm>
          <a:prstGeom prst="rect">
            <a:avLst/>
          </a:prstGeom>
          <a:solidFill>
            <a:srgbClr val="002060"/>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3200" b="1" noProof="1">
                <a:solidFill>
                  <a:schemeClr val="bg1"/>
                </a:solidFill>
                <a:latin typeface="+mn-lt"/>
              </a:rPr>
              <a:t>5</a:t>
            </a:r>
          </a:p>
        </p:txBody>
      </p:sp>
      <p:sp>
        <p:nvSpPr>
          <p:cNvPr id="19" name="Rectangle 58"/>
          <p:cNvSpPr>
            <a:spLocks noChangeArrowheads="1"/>
          </p:cNvSpPr>
          <p:nvPr/>
        </p:nvSpPr>
        <p:spPr bwMode="gray">
          <a:xfrm>
            <a:off x="1201737" y="5099576"/>
            <a:ext cx="7618412" cy="735012"/>
          </a:xfrm>
          <a:prstGeom prst="rect">
            <a:avLst/>
          </a:prstGeom>
          <a:gradFill rotWithShape="1">
            <a:gsLst>
              <a:gs pos="0">
                <a:srgbClr val="FFFFFF"/>
              </a:gs>
              <a:gs pos="100000">
                <a:srgbClr val="EAEAEA"/>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spcAft>
                <a:spcPct val="20000"/>
              </a:spcAft>
            </a:pPr>
            <a:r>
              <a:rPr lang="en-US" altLang="en-US" noProof="1">
                <a:latin typeface="+mn-lt"/>
              </a:rPr>
              <a:t>PRS</a:t>
            </a:r>
            <a:r>
              <a:rPr lang="en-US" altLang="en-US" noProof="1"/>
              <a:t> </a:t>
            </a:r>
          </a:p>
        </p:txBody>
      </p:sp>
    </p:spTree>
    <p:extLst>
      <p:ext uri="{BB962C8B-B14F-4D97-AF65-F5344CB8AC3E}">
        <p14:creationId xmlns:p14="http://schemas.microsoft.com/office/powerpoint/2010/main" val="278915726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CONDENSATE RECOVERY UNIT </a:t>
            </a:r>
          </a:p>
        </p:txBody>
      </p:sp>
      <p:sp>
        <p:nvSpPr>
          <p:cNvPr id="22" name="Rectangle 2"/>
          <p:cNvSpPr>
            <a:spLocks noChangeArrowheads="1"/>
          </p:cNvSpPr>
          <p:nvPr/>
        </p:nvSpPr>
        <p:spPr bwMode="gray">
          <a:xfrm>
            <a:off x="325438" y="1418224"/>
            <a:ext cx="8515350" cy="376238"/>
          </a:xfrm>
          <a:prstGeom prst="rect">
            <a:avLst/>
          </a:prstGeom>
          <a:solidFill>
            <a:srgbClr val="00206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solidFill>
                  <a:srgbClr val="FFFFFF"/>
                </a:solidFill>
                <a:latin typeface="+mn-lt"/>
              </a:rPr>
              <a:t>Steam Distribution</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SzPct val="105000"/>
              <a:buFont typeface="Wingdings 2" panose="05020102010507070707" pitchFamily="18" charset="2"/>
              <a:buChar char="¡"/>
            </a:pPr>
            <a:r>
              <a:rPr lang="en-US" dirty="0">
                <a:latin typeface="+mn-lt"/>
              </a:rPr>
              <a:t>The steam distribution system is the essential link between the steam generator and the steam user.</a:t>
            </a:r>
          </a:p>
          <a:p>
            <a:pPr>
              <a:spcAft>
                <a:spcPct val="40000"/>
              </a:spcAft>
              <a:buSzPct val="105000"/>
              <a:buFont typeface="Wingdings 2" panose="05020102010507070707" pitchFamily="18" charset="2"/>
              <a:buChar char="¡"/>
            </a:pPr>
            <a:r>
              <a:rPr lang="en-US" dirty="0">
                <a:latin typeface="+mn-lt"/>
              </a:rPr>
              <a:t>This Module will look at methods of carrying steam from a central source to the point of use. The central source might be a boiler house or the discharge from a co-generation plant.</a:t>
            </a:r>
          </a:p>
        </p:txBody>
      </p:sp>
    </p:spTree>
    <p:extLst>
      <p:ext uri="{BB962C8B-B14F-4D97-AF65-F5344CB8AC3E}">
        <p14:creationId xmlns:p14="http://schemas.microsoft.com/office/powerpoint/2010/main" val="130336354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CONDENSATE RECOVERY UNIT </a:t>
            </a:r>
          </a:p>
        </p:txBody>
      </p:sp>
      <p:sp>
        <p:nvSpPr>
          <p:cNvPr id="22" name="Rectangle 2"/>
          <p:cNvSpPr>
            <a:spLocks noChangeArrowheads="1"/>
          </p:cNvSpPr>
          <p:nvPr/>
        </p:nvSpPr>
        <p:spPr bwMode="gray">
          <a:xfrm>
            <a:off x="325438" y="1418224"/>
            <a:ext cx="8515350" cy="376238"/>
          </a:xfrm>
          <a:prstGeom prst="rect">
            <a:avLst/>
          </a:prstGeom>
          <a:solidFill>
            <a:srgbClr val="00206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solidFill>
                  <a:srgbClr val="FFFFFF"/>
                </a:solidFill>
                <a:latin typeface="+mn-lt"/>
              </a:rPr>
              <a:t>Steam Distribution</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marL="0" indent="0" algn="just">
              <a:spcAft>
                <a:spcPct val="40000"/>
              </a:spcAft>
              <a:buNone/>
            </a:pPr>
            <a:endParaRPr lang="en-US" dirty="0">
              <a:latin typeface="+mn-lt"/>
            </a:endParaRPr>
          </a:p>
        </p:txBody>
      </p:sp>
      <p:pic>
        <p:nvPicPr>
          <p:cNvPr id="1026" name="Picture 2" descr="Image result for steam distribution"/>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01838" y="1894492"/>
            <a:ext cx="5181600" cy="41452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270060"/>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STEAM DISTRIBUTION </a:t>
            </a:r>
          </a:p>
        </p:txBody>
      </p:sp>
      <p:sp>
        <p:nvSpPr>
          <p:cNvPr id="22" name="Rectangle 2"/>
          <p:cNvSpPr>
            <a:spLocks noChangeArrowheads="1"/>
          </p:cNvSpPr>
          <p:nvPr/>
        </p:nvSpPr>
        <p:spPr bwMode="gray">
          <a:xfrm>
            <a:off x="325438" y="1418224"/>
            <a:ext cx="8515350" cy="376238"/>
          </a:xfrm>
          <a:prstGeom prst="rect">
            <a:avLst/>
          </a:prstGeom>
          <a:solidFill>
            <a:srgbClr val="00206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solidFill>
                  <a:srgbClr val="FFFFFF"/>
                </a:solidFill>
                <a:latin typeface="+mn-lt"/>
              </a:rPr>
              <a:t>Steam</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buFont typeface="Wingdings 2" panose="05020102010507070707" pitchFamily="18" charset="2"/>
              <a:buChar char="¡"/>
            </a:pPr>
            <a:r>
              <a:rPr lang="en-US" dirty="0">
                <a:latin typeface="+mn-lt"/>
              </a:rPr>
              <a:t>During the first stage of heating, the temperature of water will begin to rise until the water boils at a temperature known as saturation temperature which depends upon the pressure in the cylinder. After the boiling temperature is reached, steam begins to be formed during which time the temperature remains constant. Until the point is reached at which all water is converted into steam, Formation of steam at constant pressure, the contents of mixture will be steam and water known as wet steam. When all the water including those particles of water held in suspension will be evaporated, the steam is said to be dry and is known as dry saturated steam. As heating continues further, the temperature of steam begins to rise again and steam is now known as superheated steam and behaves more or less as a perfect gas.</a:t>
            </a:r>
            <a:endParaRPr lang="en-US" dirty="0">
              <a:effectLst/>
              <a:latin typeface="+mn-lt"/>
            </a:endParaRPr>
          </a:p>
        </p:txBody>
      </p:sp>
    </p:spTree>
    <p:extLst>
      <p:ext uri="{BB962C8B-B14F-4D97-AF65-F5344CB8AC3E}">
        <p14:creationId xmlns:p14="http://schemas.microsoft.com/office/powerpoint/2010/main" val="1303363542"/>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CONDENSATE RECOVERY UNIT </a:t>
            </a:r>
          </a:p>
        </p:txBody>
      </p:sp>
      <p:sp>
        <p:nvSpPr>
          <p:cNvPr id="22" name="Rectangle 2"/>
          <p:cNvSpPr>
            <a:spLocks noChangeArrowheads="1"/>
          </p:cNvSpPr>
          <p:nvPr/>
        </p:nvSpPr>
        <p:spPr bwMode="gray">
          <a:xfrm>
            <a:off x="325438" y="1418224"/>
            <a:ext cx="8515350" cy="376238"/>
          </a:xfrm>
          <a:prstGeom prst="rect">
            <a:avLst/>
          </a:prstGeom>
          <a:solidFill>
            <a:srgbClr val="00206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solidFill>
                  <a:srgbClr val="FFFFFF"/>
                </a:solidFill>
                <a:latin typeface="+mn-lt"/>
              </a:rPr>
              <a:t>Condensate Recovery Unit</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buSzPct val="105000"/>
              <a:buFont typeface="Wingdings 2" panose="05020102010507070707" pitchFamily="18" charset="2"/>
              <a:buChar char="¡"/>
            </a:pPr>
            <a:r>
              <a:rPr lang="en-US" dirty="0">
                <a:latin typeface="+mn-lt"/>
              </a:rPr>
              <a:t>Condensate recovery is a process to reuse the water and sensible heat contained in the discharged condensate. Recovering condensate instead of throwing it away can lead to significant savings of energy, chemical treatment and make-up water.</a:t>
            </a:r>
            <a:endParaRPr lang="en-US" dirty="0">
              <a:effectLst/>
              <a:latin typeface="+mn-lt"/>
            </a:endParaRPr>
          </a:p>
        </p:txBody>
      </p:sp>
      <p:pic>
        <p:nvPicPr>
          <p:cNvPr id="2" name="Picture 1"/>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295400" y="2667000"/>
            <a:ext cx="6248400" cy="3195946"/>
          </a:xfrm>
          <a:prstGeom prst="rect">
            <a:avLst/>
          </a:prstGeom>
        </p:spPr>
      </p:pic>
    </p:spTree>
    <p:extLst>
      <p:ext uri="{BB962C8B-B14F-4D97-AF65-F5344CB8AC3E}">
        <p14:creationId xmlns:p14="http://schemas.microsoft.com/office/powerpoint/2010/main" val="130336354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EQUIPMENT LIST </a:t>
            </a:r>
          </a:p>
        </p:txBody>
      </p:sp>
      <p:sp>
        <p:nvSpPr>
          <p:cNvPr id="22" name="Rectangle 2"/>
          <p:cNvSpPr>
            <a:spLocks noChangeArrowheads="1"/>
          </p:cNvSpPr>
          <p:nvPr/>
        </p:nvSpPr>
        <p:spPr bwMode="gray">
          <a:xfrm>
            <a:off x="325438" y="1418224"/>
            <a:ext cx="8515350" cy="376238"/>
          </a:xfrm>
          <a:prstGeom prst="rect">
            <a:avLst/>
          </a:prstGeom>
          <a:solidFill>
            <a:srgbClr val="00206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solidFill>
                  <a:srgbClr val="FFFFFF"/>
                </a:solidFill>
                <a:latin typeface="+mn-lt"/>
              </a:rPr>
              <a:t>Equipment List</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SzPct val="105000"/>
              <a:buFont typeface="Wingdings 2" panose="05020102010507070707" pitchFamily="18" charset="2"/>
              <a:buChar char="¡"/>
            </a:pPr>
            <a:r>
              <a:rPr lang="en-US" noProof="1">
                <a:latin typeface="+mn-lt"/>
              </a:rPr>
              <a:t>Equipment list of steam distribution are following- </a:t>
            </a:r>
          </a:p>
          <a:p>
            <a:pPr lvl="1">
              <a:spcAft>
                <a:spcPct val="40000"/>
              </a:spcAft>
              <a:buFont typeface="Wingdings" panose="05000000000000000000" pitchFamily="2" charset="2"/>
              <a:buChar char="§"/>
            </a:pPr>
            <a:r>
              <a:rPr lang="en-US" noProof="1">
                <a:latin typeface="+mn-lt"/>
              </a:rPr>
              <a:t>Control valve- </a:t>
            </a:r>
            <a:r>
              <a:rPr lang="en-US" dirty="0">
                <a:latin typeface="+mn-lt"/>
              </a:rPr>
              <a:t>A control valve is a valve used to control fluid flow by varying the size of the flow passage as directed by a signal from a controller.</a:t>
            </a:r>
          </a:p>
          <a:p>
            <a:pPr lvl="1">
              <a:spcAft>
                <a:spcPct val="40000"/>
              </a:spcAft>
              <a:buFont typeface="Wingdings" panose="05000000000000000000" pitchFamily="2" charset="2"/>
              <a:buChar char="§"/>
            </a:pPr>
            <a:r>
              <a:rPr lang="en-US" noProof="1">
                <a:latin typeface="+mn-lt"/>
              </a:rPr>
              <a:t>PRS- This is use to convert high  pressure in to low pressure steam.  </a:t>
            </a:r>
          </a:p>
          <a:p>
            <a:pPr lvl="1">
              <a:spcAft>
                <a:spcPct val="40000"/>
              </a:spcAft>
              <a:buFont typeface="Wingdings" panose="05000000000000000000" pitchFamily="2" charset="2"/>
              <a:buChar char="§"/>
            </a:pPr>
            <a:r>
              <a:rPr lang="en-US" noProof="1">
                <a:latin typeface="+mn-lt"/>
              </a:rPr>
              <a:t>Pressure gauge- This is used to check the pressure in steam line.  </a:t>
            </a:r>
          </a:p>
          <a:p>
            <a:pPr lvl="1">
              <a:spcAft>
                <a:spcPct val="40000"/>
              </a:spcAft>
              <a:buFont typeface="Wingdings" panose="05000000000000000000" pitchFamily="2" charset="2"/>
              <a:buChar char="§"/>
            </a:pPr>
            <a:r>
              <a:rPr lang="en-US" noProof="1">
                <a:latin typeface="+mn-lt"/>
              </a:rPr>
              <a:t>Tempreature gauge- This is used to check the temperature in steam line.  </a:t>
            </a:r>
          </a:p>
          <a:p>
            <a:pPr lvl="1">
              <a:spcAft>
                <a:spcPct val="40000"/>
              </a:spcAft>
              <a:buFont typeface="Wingdings" panose="05000000000000000000" pitchFamily="2" charset="2"/>
              <a:buChar char="§"/>
            </a:pPr>
            <a:r>
              <a:rPr lang="en-US" noProof="1">
                <a:latin typeface="+mn-lt"/>
              </a:rPr>
              <a:t>Flow meter- This is used to indicate the flow in steam line.</a:t>
            </a:r>
          </a:p>
          <a:p>
            <a:pPr lvl="1">
              <a:spcAft>
                <a:spcPct val="40000"/>
              </a:spcAft>
              <a:buFont typeface="Wingdings" panose="05000000000000000000" pitchFamily="2" charset="2"/>
              <a:buChar char="§"/>
            </a:pPr>
            <a:r>
              <a:rPr lang="en-US" noProof="1">
                <a:latin typeface="+mn-lt"/>
              </a:rPr>
              <a:t>Air vent- To release unwanted air. </a:t>
            </a:r>
          </a:p>
        </p:txBody>
      </p:sp>
    </p:spTree>
    <p:extLst>
      <p:ext uri="{BB962C8B-B14F-4D97-AF65-F5344CB8AC3E}">
        <p14:creationId xmlns:p14="http://schemas.microsoft.com/office/powerpoint/2010/main" val="345294044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PRS</a:t>
            </a:r>
          </a:p>
        </p:txBody>
      </p:sp>
      <p:sp>
        <p:nvSpPr>
          <p:cNvPr id="22" name="Rectangle 2"/>
          <p:cNvSpPr>
            <a:spLocks noChangeArrowheads="1"/>
          </p:cNvSpPr>
          <p:nvPr/>
        </p:nvSpPr>
        <p:spPr bwMode="gray">
          <a:xfrm>
            <a:off x="325438" y="1418224"/>
            <a:ext cx="8515350" cy="376238"/>
          </a:xfrm>
          <a:prstGeom prst="rect">
            <a:avLst/>
          </a:prstGeom>
          <a:solidFill>
            <a:srgbClr val="00206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solidFill>
                  <a:srgbClr val="FFFFFF"/>
                </a:solidFill>
                <a:latin typeface="+mn-lt"/>
              </a:rPr>
              <a:t> PRS</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spcAft>
                <a:spcPct val="40000"/>
              </a:spcAft>
              <a:buSzPct val="105000"/>
              <a:buFont typeface="Wingdings 2" panose="05020102010507070707" pitchFamily="18" charset="2"/>
              <a:buChar char="¡"/>
            </a:pPr>
            <a:r>
              <a:rPr lang="en-US" noProof="1">
                <a:latin typeface="+mn-lt"/>
              </a:rPr>
              <a:t>PRS is stand on pressure relief station. Which convert a high pressure steam  to required low pressure of steam. It is combination of various equipment and each equipment have different function for redusing pressure. These part are following here -    </a:t>
            </a:r>
          </a:p>
        </p:txBody>
      </p:sp>
      <p:pic>
        <p:nvPicPr>
          <p:cNvPr id="6146" name="Picture 2" descr="Image result for pressure relief station pr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762000" y="2819400"/>
            <a:ext cx="7543799" cy="2514600"/>
          </a:xfrm>
          <a:prstGeom prst="rect">
            <a:avLst/>
          </a:prstGeom>
          <a:noFill/>
        </p:spPr>
      </p:pic>
    </p:spTree>
    <p:extLst>
      <p:ext uri="{BB962C8B-B14F-4D97-AF65-F5344CB8AC3E}">
        <p14:creationId xmlns:p14="http://schemas.microsoft.com/office/powerpoint/2010/main" val="334527388"/>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a:bodyPr>
          <a:lstStyle/>
          <a:p>
            <a:pPr eaLnBrk="1" hangingPunct="1"/>
            <a:r>
              <a:rPr lang="en-US" altLang="en-US" sz="3200" noProof="1">
                <a:latin typeface="+mn-lt"/>
              </a:rPr>
              <a:t>PRS</a:t>
            </a:r>
          </a:p>
        </p:txBody>
      </p:sp>
      <p:sp>
        <p:nvSpPr>
          <p:cNvPr id="22" name="Rectangle 2"/>
          <p:cNvSpPr>
            <a:spLocks noChangeArrowheads="1"/>
          </p:cNvSpPr>
          <p:nvPr/>
        </p:nvSpPr>
        <p:spPr bwMode="gray">
          <a:xfrm>
            <a:off x="325438" y="1418224"/>
            <a:ext cx="8515350" cy="376238"/>
          </a:xfrm>
          <a:prstGeom prst="rect">
            <a:avLst/>
          </a:prstGeom>
          <a:solidFill>
            <a:srgbClr val="002060"/>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000" b="1" noProof="1">
                <a:solidFill>
                  <a:srgbClr val="FFFFFF"/>
                </a:solidFill>
                <a:latin typeface="+mn-lt"/>
              </a:rPr>
              <a:t> PRS</a:t>
            </a:r>
          </a:p>
        </p:txBody>
      </p:sp>
      <p:sp>
        <p:nvSpPr>
          <p:cNvPr id="23" name="Rectangle 5"/>
          <p:cNvSpPr>
            <a:spLocks noChangeArrowheads="1"/>
          </p:cNvSpPr>
          <p:nvPr/>
        </p:nvSpPr>
        <p:spPr bwMode="gray">
          <a:xfrm>
            <a:off x="325438" y="1788716"/>
            <a:ext cx="8515350" cy="4307284"/>
          </a:xfrm>
          <a:prstGeom prst="rect">
            <a:avLst/>
          </a:prstGeom>
          <a:gradFill rotWithShape="1">
            <a:gsLst>
              <a:gs pos="0">
                <a:srgbClr val="F0F0F0"/>
              </a:gs>
              <a:gs pos="100000">
                <a:srgbClr val="FFFFFF"/>
              </a:gs>
            </a:gsLst>
            <a:lin ang="5400000" scaled="1"/>
          </a:gradFill>
          <a:ln w="19050">
            <a:solidFill>
              <a:schemeClr val="tx1"/>
            </a:solidFill>
            <a:miter lim="800000"/>
            <a:headEnd/>
            <a:tailEnd/>
          </a:ln>
          <a:effectLst>
            <a:outerShdw dist="53882" dir="2700000" algn="ctr" rotWithShape="0">
              <a:srgbClr val="B2B2B2"/>
            </a:outerShdw>
          </a:effectLst>
        </p:spPr>
        <p:txBody>
          <a:bodyPr lIns="108000" tIns="108000" rIns="144000" bIns="72000" numCol="1"/>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Aft>
                <a:spcPct val="40000"/>
              </a:spcAft>
              <a:buSzPct val="105000"/>
              <a:buFont typeface="Wingdings 2" panose="05020102010507070707" pitchFamily="18" charset="2"/>
              <a:buChar char="¡"/>
            </a:pPr>
            <a:r>
              <a:rPr lang="en-US" noProof="1">
                <a:latin typeface="+mn-lt"/>
              </a:rPr>
              <a:t>Moisture Seprator- It removes </a:t>
            </a:r>
            <a:r>
              <a:rPr lang="en-US" dirty="0">
                <a:latin typeface="+mn-lt"/>
              </a:rPr>
              <a:t>essential from gases and Steam. </a:t>
            </a:r>
            <a:endParaRPr lang="en-US" noProof="1">
              <a:latin typeface="+mn-lt"/>
            </a:endParaRPr>
          </a:p>
          <a:p>
            <a:pPr>
              <a:spcAft>
                <a:spcPct val="40000"/>
              </a:spcAft>
              <a:buSzPct val="105000"/>
              <a:buFont typeface="Wingdings 2" panose="05020102010507070707" pitchFamily="18" charset="2"/>
              <a:buChar char="¡"/>
            </a:pPr>
            <a:r>
              <a:rPr lang="en-US" noProof="1">
                <a:latin typeface="+mn-lt"/>
              </a:rPr>
              <a:t>Pressure gauge- It measures steam intensity. </a:t>
            </a:r>
          </a:p>
          <a:p>
            <a:pPr>
              <a:spcAft>
                <a:spcPct val="40000"/>
              </a:spcAft>
              <a:buSzPct val="105000"/>
              <a:buFont typeface="Wingdings 2" panose="05020102010507070707" pitchFamily="18" charset="2"/>
              <a:buChar char="¡"/>
            </a:pPr>
            <a:r>
              <a:rPr lang="en-US" noProof="1">
                <a:latin typeface="+mn-lt"/>
              </a:rPr>
              <a:t>Inlet stop valve- For isolation.  </a:t>
            </a:r>
          </a:p>
          <a:p>
            <a:pPr>
              <a:spcAft>
                <a:spcPct val="40000"/>
              </a:spcAft>
              <a:buSzPct val="105000"/>
              <a:buFont typeface="Wingdings 2" panose="05020102010507070707" pitchFamily="18" charset="2"/>
              <a:buChar char="¡"/>
            </a:pPr>
            <a:r>
              <a:rPr lang="en-US" noProof="1">
                <a:latin typeface="+mn-lt"/>
              </a:rPr>
              <a:t>Strainer- To separate soild particals.</a:t>
            </a:r>
          </a:p>
          <a:p>
            <a:pPr>
              <a:spcAft>
                <a:spcPct val="40000"/>
              </a:spcAft>
              <a:buSzPct val="105000"/>
              <a:buFont typeface="Wingdings 2" panose="05020102010507070707" pitchFamily="18" charset="2"/>
              <a:buChar char="¡"/>
            </a:pPr>
            <a:r>
              <a:rPr lang="en-US" noProof="1">
                <a:latin typeface="+mn-lt"/>
              </a:rPr>
              <a:t>Outlet stop valve- For isolation. </a:t>
            </a:r>
          </a:p>
          <a:p>
            <a:pPr>
              <a:spcAft>
                <a:spcPct val="40000"/>
              </a:spcAft>
              <a:buSzPct val="105000"/>
              <a:buFont typeface="Wingdings 2" panose="05020102010507070707" pitchFamily="18" charset="2"/>
              <a:buChar char="¡"/>
            </a:pPr>
            <a:r>
              <a:rPr lang="en-US" noProof="1">
                <a:latin typeface="+mn-lt"/>
              </a:rPr>
              <a:t>By pass line stop valve- For By Pass. </a:t>
            </a:r>
          </a:p>
          <a:p>
            <a:pPr>
              <a:spcAft>
                <a:spcPct val="40000"/>
              </a:spcAft>
              <a:buSzPct val="105000"/>
              <a:buFont typeface="Wingdings 2" panose="05020102010507070707" pitchFamily="18" charset="2"/>
              <a:buChar char="¡"/>
            </a:pPr>
            <a:r>
              <a:rPr lang="en-US" noProof="1">
                <a:latin typeface="+mn-lt"/>
              </a:rPr>
              <a:t>Safety valve- To maintain maximum set pressure </a:t>
            </a:r>
          </a:p>
          <a:p>
            <a:pPr>
              <a:spcAft>
                <a:spcPct val="40000"/>
              </a:spcAft>
              <a:buSzPct val="105000"/>
              <a:buFont typeface="Wingdings 2" panose="05020102010507070707" pitchFamily="18" charset="2"/>
              <a:buChar char="¡"/>
            </a:pPr>
            <a:r>
              <a:rPr lang="en-US" noProof="1">
                <a:latin typeface="+mn-lt"/>
              </a:rPr>
              <a:t>Pressure redusing valve- To reduce the pressure. </a:t>
            </a:r>
          </a:p>
          <a:p>
            <a:pPr>
              <a:spcAft>
                <a:spcPct val="40000"/>
              </a:spcAft>
              <a:buSzPct val="105000"/>
              <a:buFont typeface="Wingdings 2" panose="05020102010507070707" pitchFamily="18" charset="2"/>
              <a:buChar char="¡"/>
            </a:pPr>
            <a:r>
              <a:rPr lang="en-US" noProof="1">
                <a:latin typeface="+mn-lt"/>
              </a:rPr>
              <a:t>Drain assembly- For drain &amp; isolation. </a:t>
            </a:r>
          </a:p>
        </p:txBody>
      </p:sp>
    </p:spTree>
    <p:extLst>
      <p:ext uri="{BB962C8B-B14F-4D97-AF65-F5344CB8AC3E}">
        <p14:creationId xmlns:p14="http://schemas.microsoft.com/office/powerpoint/2010/main" val="494029283"/>
      </p:ext>
    </p:extLst>
  </p:cSld>
  <p:clrMapOvr>
    <a:masterClrMapping/>
  </p:clrMapOv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3.xml><?xml version="1.0" encoding="utf-8"?>
<ds:datastoreItem xmlns:ds="http://schemas.openxmlformats.org/officeDocument/2006/customXml" ds:itemID="{6F0180CB-08B1-436B-9799-0C76022FBD6C}">
  <ds:schemaRefs>
    <ds:schemaRef ds:uri="http://schemas.microsoft.com/sharepoint/v3/fields"/>
    <ds:schemaRef ds:uri="http://purl.org/dc/dcmityp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elements/1.1/"/>
    <ds:schemaRef ds:uri="0f0eb950-47b7-49a7-b2b9-b0c411c9c3b8"/>
    <ds:schemaRef ds:uri="B6023AA3-3CEE-413F-91F8-322A2644F388"/>
    <ds:schemaRef ds:uri="http://schemas.microsoft.com/sharepoint/v3"/>
    <ds:schemaRef ds:uri="http://schemas.microsoft.com/office/2006/metadata/properties"/>
  </ds:schemaRefs>
</ds:datastoreItem>
</file>

<file path=customXml/itemProps4.xml><?xml version="1.0" encoding="utf-8"?>
<ds:datastoreItem xmlns:ds="http://schemas.openxmlformats.org/officeDocument/2006/customXml" ds:itemID="{184455A5-5B1F-42D7-89F4-4C018F6FE8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ES-501_BG-001</Template>
  <TotalTime>10038</TotalTime>
  <Words>518</Words>
  <Application>Microsoft Office PowerPoint</Application>
  <PresentationFormat>On-screen Show (4:3)</PresentationFormat>
  <Paragraphs>65</Paragraphs>
  <Slides>9</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Cooper Black</vt:lpstr>
      <vt:lpstr>Wingdings</vt:lpstr>
      <vt:lpstr>Wingdings 2</vt:lpstr>
      <vt:lpstr>Office Theme</vt:lpstr>
      <vt:lpstr>STEAM DISTRIBUTION </vt:lpstr>
      <vt:lpstr>AGENDA </vt:lpstr>
      <vt:lpstr>CONDENSATE RECOVERY UNIT </vt:lpstr>
      <vt:lpstr>CONDENSATE RECOVERY UNIT </vt:lpstr>
      <vt:lpstr>STEAM DISTRIBUTION </vt:lpstr>
      <vt:lpstr>CONDENSATE RECOVERY UNIT </vt:lpstr>
      <vt:lpstr>EQUIPMENT LIST </vt:lpstr>
      <vt:lpstr>PRS</vt:lpstr>
      <vt:lpstr>PRS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collin</dc:creator>
  <cp:lastModifiedBy>abhinav pandey</cp:lastModifiedBy>
  <cp:revision>889</cp:revision>
  <cp:lastPrinted>2014-11-21T06:58:07Z</cp:lastPrinted>
  <dcterms:created xsi:type="dcterms:W3CDTF">2014-04-07T11:41:40Z</dcterms:created>
  <dcterms:modified xsi:type="dcterms:W3CDTF">2025-04-15T13:16:04Z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