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5"/>
  </p:sldMasterIdLst>
  <p:notesMasterIdLst>
    <p:notesMasterId r:id="rId20"/>
  </p:notesMasterIdLst>
  <p:sldIdLst>
    <p:sldId id="319" r:id="rId6"/>
    <p:sldId id="284" r:id="rId7"/>
    <p:sldId id="317" r:id="rId8"/>
    <p:sldId id="316" r:id="rId9"/>
    <p:sldId id="307" r:id="rId10"/>
    <p:sldId id="308" r:id="rId11"/>
    <p:sldId id="310" r:id="rId12"/>
    <p:sldId id="309" r:id="rId13"/>
    <p:sldId id="318" r:id="rId14"/>
    <p:sldId id="311" r:id="rId15"/>
    <p:sldId id="315" r:id="rId16"/>
    <p:sldId id="312" r:id="rId17"/>
    <p:sldId id="313" r:id="rId18"/>
    <p:sldId id="314" r:id="rId19"/>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7168575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F35EA42-912B-4BC6-992A-CF4414BD9448}" type="slidenum">
              <a:rPr altLang="en-US" smtClean="0"/>
              <a:pPr>
                <a:spcBef>
                  <a:spcPct val="0"/>
                </a:spcBef>
              </a:pPr>
              <a:t>11</a:t>
            </a:fld>
            <a:endParaRPr lang="en-US" altLang="en-US"/>
          </a:p>
        </p:txBody>
      </p:sp>
      <p:sp>
        <p:nvSpPr>
          <p:cNvPr id="5123" name="Rectangle 2"/>
          <p:cNvSpPr>
            <a:spLocks noGrp="1" noRot="1" noChangeAspect="1" noChangeArrowheads="1" noTextEdit="1"/>
          </p:cNvSpPr>
          <p:nvPr>
            <p:ph type="sldImg"/>
          </p:nvPr>
        </p:nvSpPr>
        <p:spPr>
          <a:xfrm>
            <a:off x="1143000" y="685800"/>
            <a:ext cx="4573588" cy="3430588"/>
          </a:xfrm>
          <a:ln/>
        </p:spPr>
      </p:sp>
      <p:sp>
        <p:nvSpPr>
          <p:cNvPr id="5124" name="Rectangle 3"/>
          <p:cNvSpPr>
            <a:spLocks noGrp="1" noChangeArrowheads="1"/>
          </p:cNvSpPr>
          <p:nvPr>
            <p:ph type="body" idx="1"/>
          </p:nvPr>
        </p:nvSpPr>
        <p:spPr>
          <a:xfrm>
            <a:off x="914400" y="4343400"/>
            <a:ext cx="5029200" cy="4114800"/>
          </a:xfrm>
          <a:noFill/>
        </p:spPr>
        <p:txBody>
          <a:bodyPr/>
          <a:lstStyle/>
          <a:p>
            <a:pPr eaLnBrk="1" hangingPunct="1"/>
            <a:endParaRPr lang="de-DE"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8951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115656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2680444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47011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640174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341814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851475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57104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5278215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099743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952292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154887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669319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2098159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70322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3928517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296640449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9450" y="762000"/>
            <a:ext cx="7772400" cy="1143000"/>
          </a:xfrm>
        </p:spPr>
        <p:txBody>
          <a:bodyPr/>
          <a:lstStyle/>
          <a:p>
            <a:r>
              <a:rPr lang="en-US" dirty="0">
                <a:latin typeface="Baskerville Old Face" panose="02020602080505020303" pitchFamily="18" charset="0"/>
              </a:rPr>
              <a:t>TYPES OF BOILER </a:t>
            </a:r>
          </a:p>
        </p:txBody>
      </p:sp>
      <p:sp>
        <p:nvSpPr>
          <p:cNvPr id="3" name="AutoShape 2" descr="Image result for boiler"/>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Image result for boil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3500" y="1752600"/>
            <a:ext cx="9004300" cy="4800600"/>
          </a:xfrm>
          <a:prstGeom prst="rect">
            <a:avLst/>
          </a:prstGeom>
        </p:spPr>
      </p:pic>
    </p:spTree>
    <p:extLst>
      <p:ext uri="{BB962C8B-B14F-4D97-AF65-F5344CB8AC3E}">
        <p14:creationId xmlns:p14="http://schemas.microsoft.com/office/powerpoint/2010/main" val="4026719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TYPES OF BOILER </a:t>
            </a:r>
          </a:p>
        </p:txBody>
      </p:sp>
      <p:sp>
        <p:nvSpPr>
          <p:cNvPr id="22" name="Rectangle 2"/>
          <p:cNvSpPr>
            <a:spLocks noChangeArrowheads="1"/>
          </p:cNvSpPr>
          <p:nvPr/>
        </p:nvSpPr>
        <p:spPr bwMode="gray">
          <a:xfrm>
            <a:off x="325438" y="1418224"/>
            <a:ext cx="8515350"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  Fire Tube Boiler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buFont typeface="Wingdings 2" panose="05020102010507070707" pitchFamily="18" charset="2"/>
              <a:buChar char="¡"/>
            </a:pPr>
            <a:r>
              <a:rPr lang="en-US" dirty="0">
                <a:latin typeface="+mn-lt"/>
              </a:rPr>
              <a:t>Advantage of Fire tube boiler</a:t>
            </a:r>
          </a:p>
          <a:p>
            <a:pPr lvl="1" algn="just">
              <a:spcAft>
                <a:spcPct val="40000"/>
              </a:spcAft>
              <a:buFont typeface="Wingdings" panose="05000000000000000000" pitchFamily="2" charset="2"/>
              <a:buChar char="§"/>
            </a:pPr>
            <a:r>
              <a:rPr lang="en-US" dirty="0">
                <a:latin typeface="+mn-lt"/>
              </a:rPr>
              <a:t>It is quite compact in construction.</a:t>
            </a:r>
          </a:p>
          <a:p>
            <a:pPr lvl="1" algn="just">
              <a:spcAft>
                <a:spcPct val="40000"/>
              </a:spcAft>
              <a:buFont typeface="Wingdings" panose="05000000000000000000" pitchFamily="2" charset="2"/>
              <a:buChar char="§"/>
            </a:pPr>
            <a:r>
              <a:rPr lang="en-US" dirty="0">
                <a:latin typeface="+mn-lt"/>
              </a:rPr>
              <a:t>Fluctuation of steam demand can be met easily.</a:t>
            </a:r>
          </a:p>
          <a:p>
            <a:pPr lvl="1" algn="just">
              <a:spcAft>
                <a:spcPct val="40000"/>
              </a:spcAft>
              <a:buFont typeface="Wingdings" panose="05000000000000000000" pitchFamily="2" charset="2"/>
              <a:buChar char="§"/>
            </a:pPr>
            <a:r>
              <a:rPr lang="en-US" dirty="0">
                <a:latin typeface="+mn-lt"/>
              </a:rPr>
              <a:t>It is also quite cheap.</a:t>
            </a:r>
          </a:p>
          <a:p>
            <a:pPr algn="just">
              <a:spcAft>
                <a:spcPct val="40000"/>
              </a:spcAft>
              <a:buSzPct val="105000"/>
              <a:buFont typeface="Wingdings 2" panose="05020102010507070707" pitchFamily="18" charset="2"/>
              <a:buChar char="¡"/>
            </a:pPr>
            <a:r>
              <a:rPr lang="en-US" dirty="0">
                <a:latin typeface="+mn-lt"/>
              </a:rPr>
              <a:t>Disadvantage of Fire tube boiler</a:t>
            </a:r>
          </a:p>
          <a:p>
            <a:pPr lvl="1" algn="just">
              <a:spcAft>
                <a:spcPct val="40000"/>
              </a:spcAft>
              <a:buFont typeface="Wingdings" panose="05000000000000000000" pitchFamily="2" charset="2"/>
              <a:buChar char="§"/>
            </a:pPr>
            <a:r>
              <a:rPr lang="en-US" dirty="0">
                <a:latin typeface="+mn-lt"/>
              </a:rPr>
              <a:t>As the water required for operation of the boiler is quite large, it requires long time for rising steam at desired pressure.</a:t>
            </a:r>
          </a:p>
          <a:p>
            <a:pPr lvl="1" algn="just">
              <a:spcAft>
                <a:spcPct val="40000"/>
              </a:spcAft>
              <a:buFont typeface="Wingdings" panose="05000000000000000000" pitchFamily="2" charset="2"/>
              <a:buChar char="§"/>
            </a:pPr>
            <a:r>
              <a:rPr lang="en-US" dirty="0">
                <a:latin typeface="+mn-lt"/>
              </a:rPr>
              <a:t>Fire tube boiler not give a high pressure of Steam.</a:t>
            </a:r>
          </a:p>
          <a:p>
            <a:pPr lvl="1" algn="just">
              <a:spcAft>
                <a:spcPct val="40000"/>
              </a:spcAft>
              <a:buFont typeface="Wingdings" panose="05000000000000000000" pitchFamily="2" charset="2"/>
              <a:buChar char="§"/>
            </a:pPr>
            <a:r>
              <a:rPr lang="en-US" dirty="0">
                <a:latin typeface="+mn-lt"/>
              </a:rPr>
              <a:t>Fire tube boiler steam was not dry steam. </a:t>
            </a:r>
          </a:p>
          <a:p>
            <a:pPr marL="0" indent="0" algn="just">
              <a:spcAft>
                <a:spcPct val="40000"/>
              </a:spcAft>
              <a:buNone/>
            </a:pPr>
            <a:endParaRPr lang="en-US" dirty="0">
              <a:latin typeface="+mn-lt"/>
            </a:endParaRPr>
          </a:p>
        </p:txBody>
      </p:sp>
    </p:spTree>
    <p:extLst>
      <p:ext uri="{BB962C8B-B14F-4D97-AF65-F5344CB8AC3E}">
        <p14:creationId xmlns:p14="http://schemas.microsoft.com/office/powerpoint/2010/main" val="263314339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ChangeArrowheads="1"/>
          </p:cNvSpPr>
          <p:nvPr/>
        </p:nvSpPr>
        <p:spPr bwMode="gray">
          <a:xfrm>
            <a:off x="4652963" y="1555750"/>
            <a:ext cx="4167187"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noProof="1">
                <a:latin typeface="Calibri" panose="020F0502020204030204" pitchFamily="34" charset="0"/>
              </a:rPr>
              <a:t>Water tube boiler </a:t>
            </a:r>
          </a:p>
        </p:txBody>
      </p:sp>
      <p:sp>
        <p:nvSpPr>
          <p:cNvPr id="4099" name="Rectangle 4"/>
          <p:cNvSpPr>
            <a:spLocks noGrp="1" noChangeArrowheads="1"/>
          </p:cNvSpPr>
          <p:nvPr>
            <p:ph type="title"/>
          </p:nvPr>
        </p:nvSpPr>
        <p:spPr/>
        <p:txBody>
          <a:bodyPr>
            <a:normAutofit/>
          </a:bodyPr>
          <a:lstStyle/>
          <a:p>
            <a:r>
              <a:rPr lang="en-US" altLang="en-US" sz="3200" noProof="1"/>
              <a:t>DIFFERENCE </a:t>
            </a:r>
          </a:p>
        </p:txBody>
      </p:sp>
      <p:sp>
        <p:nvSpPr>
          <p:cNvPr id="4100" name="Rectangle 2"/>
          <p:cNvSpPr>
            <a:spLocks noChangeArrowheads="1"/>
          </p:cNvSpPr>
          <p:nvPr/>
        </p:nvSpPr>
        <p:spPr bwMode="gray">
          <a:xfrm>
            <a:off x="319088" y="1555750"/>
            <a:ext cx="4176712"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noProof="1">
                <a:latin typeface="Calibri" panose="020F0502020204030204" pitchFamily="34" charset="0"/>
              </a:rPr>
              <a:t>Fire tube boiler </a:t>
            </a:r>
          </a:p>
        </p:txBody>
      </p:sp>
      <p:sp>
        <p:nvSpPr>
          <p:cNvPr id="4101" name="Rectangle 6"/>
          <p:cNvSpPr>
            <a:spLocks noChangeArrowheads="1"/>
          </p:cNvSpPr>
          <p:nvPr/>
        </p:nvSpPr>
        <p:spPr bwMode="gray">
          <a:xfrm>
            <a:off x="319088" y="1931988"/>
            <a:ext cx="4176712" cy="4164012"/>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Bef>
                <a:spcPct val="0"/>
              </a:spcBef>
              <a:spcAft>
                <a:spcPct val="40000"/>
              </a:spcAft>
              <a:buSzPct val="105000"/>
              <a:buFont typeface="Wingdings 2" panose="05020102010507070707" pitchFamily="18" charset="2"/>
              <a:buChar char="¡"/>
            </a:pPr>
            <a:r>
              <a:rPr lang="en-US" altLang="en-US" noProof="1">
                <a:latin typeface="+mn-lt"/>
              </a:rPr>
              <a:t>These are oprated at low pressure up to 20 bar. </a:t>
            </a:r>
          </a:p>
          <a:p>
            <a:pPr eaLnBrk="1" hangingPunct="1">
              <a:lnSpc>
                <a:spcPct val="95000"/>
              </a:lnSpc>
              <a:spcBef>
                <a:spcPct val="0"/>
              </a:spcBef>
              <a:spcAft>
                <a:spcPct val="40000"/>
              </a:spcAft>
              <a:buSzPct val="105000"/>
              <a:buFont typeface="Wingdings 2" panose="05020102010507070707" pitchFamily="18" charset="2"/>
              <a:buChar char="¡"/>
            </a:pPr>
            <a:r>
              <a:rPr lang="en-US" altLang="en-US" noProof="1">
                <a:latin typeface="+mn-lt"/>
              </a:rPr>
              <a:t>The rate of steam generation and quality of steam are very low.  </a:t>
            </a:r>
          </a:p>
          <a:p>
            <a:pPr eaLnBrk="1" hangingPunct="1">
              <a:lnSpc>
                <a:spcPct val="95000"/>
              </a:lnSpc>
              <a:spcBef>
                <a:spcPct val="0"/>
              </a:spcBef>
              <a:spcAft>
                <a:spcPct val="40000"/>
              </a:spcAft>
              <a:buSzPct val="105000"/>
              <a:buFont typeface="Wingdings 2" panose="05020102010507070707" pitchFamily="18" charset="2"/>
              <a:buChar char="¡"/>
            </a:pPr>
            <a:r>
              <a:rPr lang="en-US" altLang="en-US" noProof="1">
                <a:latin typeface="+mn-lt"/>
              </a:rPr>
              <a:t>This  type of boiler’s steam not use in power generation. </a:t>
            </a:r>
          </a:p>
          <a:p>
            <a:pPr eaLnBrk="1" hangingPunct="1">
              <a:lnSpc>
                <a:spcPct val="95000"/>
              </a:lnSpc>
              <a:spcBef>
                <a:spcPct val="0"/>
              </a:spcBef>
              <a:spcAft>
                <a:spcPct val="40000"/>
              </a:spcAft>
              <a:buSzPct val="105000"/>
              <a:buFont typeface="Wingdings 2" panose="05020102010507070707" pitchFamily="18" charset="2"/>
              <a:buChar char="¡"/>
            </a:pPr>
            <a:r>
              <a:rPr lang="en-US" altLang="en-US" noProof="1">
                <a:latin typeface="+mn-lt"/>
              </a:rPr>
              <a:t>Overoll efficiency is up to 75%</a:t>
            </a:r>
          </a:p>
          <a:p>
            <a:pPr eaLnBrk="1" hangingPunct="1">
              <a:lnSpc>
                <a:spcPct val="95000"/>
              </a:lnSpc>
              <a:spcBef>
                <a:spcPct val="0"/>
              </a:spcBef>
              <a:spcAft>
                <a:spcPct val="40000"/>
              </a:spcAft>
              <a:buSzPct val="105000"/>
              <a:buFont typeface="Wingdings 2" panose="05020102010507070707" pitchFamily="18" charset="2"/>
              <a:buChar char="¡"/>
            </a:pPr>
            <a:endParaRPr lang="en-US" altLang="en-US" noProof="1">
              <a:latin typeface="+mn-lt"/>
            </a:endParaRPr>
          </a:p>
          <a:p>
            <a:pPr eaLnBrk="1" hangingPunct="1">
              <a:lnSpc>
                <a:spcPct val="95000"/>
              </a:lnSpc>
              <a:spcBef>
                <a:spcPct val="0"/>
              </a:spcBef>
              <a:spcAft>
                <a:spcPct val="40000"/>
              </a:spcAft>
              <a:buSzPct val="105000"/>
              <a:buFont typeface="Wingdings 2" panose="05020102010507070707" pitchFamily="18" charset="2"/>
              <a:buChar char="¡"/>
            </a:pPr>
            <a:r>
              <a:rPr lang="en-US" altLang="en-US" noProof="1">
                <a:latin typeface="+mn-lt"/>
              </a:rPr>
              <a:t>Simple in design, easy to erect and low maintenance cost .</a:t>
            </a:r>
          </a:p>
          <a:p>
            <a:pPr eaLnBrk="1" hangingPunct="1">
              <a:lnSpc>
                <a:spcPct val="95000"/>
              </a:lnSpc>
              <a:spcBef>
                <a:spcPct val="0"/>
              </a:spcBef>
              <a:spcAft>
                <a:spcPct val="40000"/>
              </a:spcAft>
              <a:buSzPct val="105000"/>
              <a:buFont typeface="Wingdings 2" panose="05020102010507070707" pitchFamily="18" charset="2"/>
              <a:buChar char="¡"/>
            </a:pPr>
            <a:r>
              <a:rPr lang="en-US" altLang="en-US" noProof="1">
                <a:latin typeface="+mn-lt"/>
              </a:rPr>
              <a:t>It is used to process industry </a:t>
            </a:r>
          </a:p>
        </p:txBody>
      </p:sp>
      <p:sp>
        <p:nvSpPr>
          <p:cNvPr id="4102" name="Rectangle 7"/>
          <p:cNvSpPr>
            <a:spLocks noChangeArrowheads="1"/>
          </p:cNvSpPr>
          <p:nvPr/>
        </p:nvSpPr>
        <p:spPr bwMode="gray">
          <a:xfrm>
            <a:off x="4652963" y="1931988"/>
            <a:ext cx="4167187" cy="4164012"/>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Bef>
                <a:spcPct val="0"/>
              </a:spcBef>
              <a:spcAft>
                <a:spcPct val="40000"/>
              </a:spcAft>
              <a:buSzPct val="105000"/>
              <a:buFont typeface="Wingdings 2" panose="05020102010507070707" pitchFamily="18" charset="2"/>
              <a:buChar char="¡"/>
            </a:pPr>
            <a:r>
              <a:rPr lang="en-US" altLang="en-US" noProof="1">
                <a:latin typeface="+mn-lt"/>
              </a:rPr>
              <a:t>The working pressure is high up to 250 bar.</a:t>
            </a:r>
          </a:p>
          <a:p>
            <a:pPr eaLnBrk="1" hangingPunct="1">
              <a:lnSpc>
                <a:spcPct val="95000"/>
              </a:lnSpc>
              <a:spcBef>
                <a:spcPct val="0"/>
              </a:spcBef>
              <a:spcAft>
                <a:spcPct val="40000"/>
              </a:spcAft>
              <a:buSzPct val="105000"/>
              <a:buFont typeface="Wingdings 2" panose="05020102010507070707" pitchFamily="18" charset="2"/>
              <a:buChar char="¡"/>
            </a:pPr>
            <a:r>
              <a:rPr lang="en-US" altLang="en-US" noProof="1">
                <a:latin typeface="+mn-lt"/>
              </a:rPr>
              <a:t>The rate of steam generation and quality of steam is high </a:t>
            </a:r>
          </a:p>
          <a:p>
            <a:pPr>
              <a:lnSpc>
                <a:spcPct val="95000"/>
              </a:lnSpc>
              <a:spcBef>
                <a:spcPct val="0"/>
              </a:spcBef>
              <a:spcAft>
                <a:spcPct val="40000"/>
              </a:spcAft>
              <a:buSzPct val="105000"/>
              <a:buFont typeface="Wingdings 2" panose="05020102010507070707" pitchFamily="18" charset="2"/>
              <a:buChar char="¡"/>
            </a:pPr>
            <a:r>
              <a:rPr lang="en-US" altLang="en-US" noProof="1">
                <a:latin typeface="+mn-lt"/>
              </a:rPr>
              <a:t>This  type of boiler’s steam used for  power generation.</a:t>
            </a:r>
          </a:p>
          <a:p>
            <a:pPr>
              <a:lnSpc>
                <a:spcPct val="95000"/>
              </a:lnSpc>
              <a:spcBef>
                <a:spcPct val="0"/>
              </a:spcBef>
              <a:spcAft>
                <a:spcPct val="40000"/>
              </a:spcAft>
              <a:buSzPct val="105000"/>
              <a:buFont typeface="Wingdings 2" panose="05020102010507070707" pitchFamily="18" charset="2"/>
              <a:buChar char="¡"/>
            </a:pPr>
            <a:r>
              <a:rPr lang="en-US" altLang="en-US" noProof="1">
                <a:latin typeface="+mn-lt"/>
              </a:rPr>
              <a:t>Overoll efficiency with an economizer is up to 90% </a:t>
            </a:r>
          </a:p>
          <a:p>
            <a:pPr>
              <a:lnSpc>
                <a:spcPct val="95000"/>
              </a:lnSpc>
              <a:spcBef>
                <a:spcPct val="0"/>
              </a:spcBef>
              <a:spcAft>
                <a:spcPct val="40000"/>
              </a:spcAft>
              <a:buSzPct val="105000"/>
              <a:buFont typeface="Wingdings 2" panose="05020102010507070707" pitchFamily="18" charset="2"/>
              <a:buChar char="¡"/>
            </a:pPr>
            <a:r>
              <a:rPr lang="en-US" altLang="en-US" noProof="1">
                <a:latin typeface="+mn-lt"/>
              </a:rPr>
              <a:t>Complex design, difficult to erect and high maintenance cost. </a:t>
            </a:r>
          </a:p>
          <a:p>
            <a:pPr>
              <a:lnSpc>
                <a:spcPct val="95000"/>
              </a:lnSpc>
              <a:spcBef>
                <a:spcPct val="0"/>
              </a:spcBef>
              <a:spcAft>
                <a:spcPct val="40000"/>
              </a:spcAft>
              <a:buSzPct val="105000"/>
              <a:buFont typeface="Wingdings 2" panose="05020102010507070707" pitchFamily="18" charset="2"/>
              <a:buChar char="¡"/>
            </a:pPr>
            <a:r>
              <a:rPr lang="en-US" altLang="en-US" noProof="1">
                <a:latin typeface="+mn-lt"/>
              </a:rPr>
              <a:t>It is used to large power plant.</a:t>
            </a:r>
          </a:p>
          <a:p>
            <a:pPr>
              <a:lnSpc>
                <a:spcPct val="95000"/>
              </a:lnSpc>
              <a:spcBef>
                <a:spcPct val="0"/>
              </a:spcBef>
              <a:spcAft>
                <a:spcPct val="40000"/>
              </a:spcAft>
              <a:buSzPct val="105000"/>
              <a:buFont typeface="Wingdings 2" panose="05020102010507070707" pitchFamily="18" charset="2"/>
              <a:buChar char="¡"/>
            </a:pPr>
            <a:endParaRPr lang="en-US" altLang="en-US" noProof="1">
              <a:latin typeface="+mn-lt"/>
            </a:endParaRPr>
          </a:p>
          <a:p>
            <a:pPr eaLnBrk="1" hangingPunct="1">
              <a:lnSpc>
                <a:spcPct val="95000"/>
              </a:lnSpc>
              <a:spcBef>
                <a:spcPct val="0"/>
              </a:spcBef>
              <a:spcAft>
                <a:spcPct val="40000"/>
              </a:spcAft>
              <a:buSzPct val="105000"/>
              <a:buFont typeface="Wingdings 2" panose="05020102010507070707" pitchFamily="18" charset="2"/>
              <a:buChar char="¡"/>
            </a:pPr>
            <a:endParaRPr lang="en-US" altLang="en-US" noProof="1">
              <a:latin typeface="+mn-lt"/>
            </a:endParaRPr>
          </a:p>
          <a:p>
            <a:pPr eaLnBrk="1" hangingPunct="1">
              <a:lnSpc>
                <a:spcPct val="95000"/>
              </a:lnSpc>
              <a:spcBef>
                <a:spcPct val="0"/>
              </a:spcBef>
              <a:spcAft>
                <a:spcPct val="40000"/>
              </a:spcAft>
              <a:buSzPct val="105000"/>
              <a:buFont typeface="Wingdings 2" panose="05020102010507070707" pitchFamily="18" charset="2"/>
              <a:buChar char="¡"/>
            </a:pPr>
            <a:endParaRPr lang="en-US" altLang="en-US" noProof="1">
              <a:latin typeface="+mn-lt"/>
            </a:endParaRPr>
          </a:p>
        </p:txBody>
      </p:sp>
      <p:sp>
        <p:nvSpPr>
          <p:cNvPr id="4103"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GB" altLang="en-US" dirty="0"/>
          </a:p>
        </p:txBody>
      </p:sp>
    </p:spTree>
    <p:extLst>
      <p:ext uri="{BB962C8B-B14F-4D97-AF65-F5344CB8AC3E}">
        <p14:creationId xmlns:p14="http://schemas.microsoft.com/office/powerpoint/2010/main" val="394705083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BASIC COMPONENTS OF BOILER </a:t>
            </a:r>
          </a:p>
        </p:txBody>
      </p:sp>
      <p:sp>
        <p:nvSpPr>
          <p:cNvPr id="22" name="Rectangle 2"/>
          <p:cNvSpPr>
            <a:spLocks noChangeArrowheads="1"/>
          </p:cNvSpPr>
          <p:nvPr/>
        </p:nvSpPr>
        <p:spPr bwMode="gray">
          <a:xfrm>
            <a:off x="325438" y="1418224"/>
            <a:ext cx="8515350"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Components</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buFont typeface="Wingdings 2" panose="05020102010507070707" pitchFamily="18" charset="2"/>
              <a:buChar char="¡"/>
            </a:pPr>
            <a:r>
              <a:rPr lang="en-US" dirty="0">
                <a:latin typeface="+mn-lt"/>
              </a:rPr>
              <a:t>Basically Boiler component are divided into two types of Categories </a:t>
            </a:r>
          </a:p>
          <a:p>
            <a:pPr lvl="1" algn="just">
              <a:spcAft>
                <a:spcPct val="40000"/>
              </a:spcAft>
              <a:buFont typeface="Wingdings" panose="05000000000000000000" pitchFamily="2" charset="2"/>
              <a:buChar char="§"/>
            </a:pPr>
            <a:r>
              <a:rPr lang="en-US" dirty="0">
                <a:latin typeface="+mn-lt"/>
              </a:rPr>
              <a:t>Boiler Mountings </a:t>
            </a:r>
          </a:p>
          <a:p>
            <a:pPr lvl="1" algn="just">
              <a:spcAft>
                <a:spcPct val="40000"/>
              </a:spcAft>
              <a:buFont typeface="Wingdings" panose="05000000000000000000" pitchFamily="2" charset="2"/>
              <a:buChar char="§"/>
            </a:pPr>
            <a:r>
              <a:rPr lang="en-US" dirty="0">
                <a:latin typeface="+mn-lt"/>
              </a:rPr>
              <a:t>Boiler Accessories</a:t>
            </a:r>
          </a:p>
          <a:p>
            <a:pPr algn="just">
              <a:spcAft>
                <a:spcPct val="40000"/>
              </a:spcAft>
              <a:buSzPct val="105000"/>
              <a:buFont typeface="Wingdings 2" panose="05020102010507070707" pitchFamily="18" charset="2"/>
              <a:buChar char="¡"/>
            </a:pPr>
            <a:r>
              <a:rPr lang="en-US" dirty="0">
                <a:latin typeface="+mn-lt"/>
              </a:rPr>
              <a:t>Boiler Mountings- Its type of component generally mounted on the surface of boiler to have safety during operation. These are essential component of the boiler without these component we can not operate the boiler. </a:t>
            </a:r>
          </a:p>
          <a:p>
            <a:pPr algn="just">
              <a:spcAft>
                <a:spcPct val="40000"/>
              </a:spcAft>
              <a:buSzPct val="105000"/>
              <a:buFont typeface="Wingdings 2" panose="05020102010507070707" pitchFamily="18" charset="2"/>
              <a:buChar char="¡"/>
            </a:pPr>
            <a:r>
              <a:rPr lang="en-US" dirty="0">
                <a:latin typeface="+mn-lt"/>
              </a:rPr>
              <a:t>Boiler Accessories- These are  component which increase a efficiency of the boiler. These  component are installed near to the boiler Area. Without these component we operate a boiler. </a:t>
            </a:r>
          </a:p>
        </p:txBody>
      </p:sp>
    </p:spTree>
    <p:extLst>
      <p:ext uri="{BB962C8B-B14F-4D97-AF65-F5344CB8AC3E}">
        <p14:creationId xmlns:p14="http://schemas.microsoft.com/office/powerpoint/2010/main" val="18942679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BASIC COMPONENTS OF BOILER </a:t>
            </a:r>
          </a:p>
        </p:txBody>
      </p:sp>
      <p:sp>
        <p:nvSpPr>
          <p:cNvPr id="22" name="Rectangle 2"/>
          <p:cNvSpPr>
            <a:spLocks noChangeArrowheads="1"/>
          </p:cNvSpPr>
          <p:nvPr/>
        </p:nvSpPr>
        <p:spPr bwMode="gray">
          <a:xfrm>
            <a:off x="325438" y="1418224"/>
            <a:ext cx="8515350"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None/>
            </a:pPr>
            <a:r>
              <a:rPr lang="en-US" sz="2000" b="1" dirty="0">
                <a:latin typeface="+mn-lt"/>
              </a:rPr>
              <a:t>Boiler Mountings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dirty="0">
                <a:latin typeface="+mn-lt"/>
              </a:rPr>
              <a:t>Boiler Mountings:</a:t>
            </a:r>
          </a:p>
          <a:p>
            <a:pPr lvl="1" algn="just">
              <a:spcAft>
                <a:spcPct val="40000"/>
              </a:spcAft>
              <a:buFont typeface="Wingdings" panose="05000000000000000000" pitchFamily="2" charset="2"/>
              <a:buChar char="§"/>
            </a:pPr>
            <a:r>
              <a:rPr lang="en-US" dirty="0">
                <a:latin typeface="+mn-lt"/>
              </a:rPr>
              <a:t>Water Level Indicator- this device is indicates the exact level of water in the  boiler tube. </a:t>
            </a:r>
          </a:p>
          <a:p>
            <a:pPr lvl="1" algn="just">
              <a:spcAft>
                <a:spcPct val="40000"/>
              </a:spcAft>
              <a:buFont typeface="Wingdings" panose="05000000000000000000" pitchFamily="2" charset="2"/>
              <a:buChar char="§"/>
            </a:pPr>
            <a:r>
              <a:rPr lang="en-US" dirty="0">
                <a:latin typeface="+mn-lt"/>
              </a:rPr>
              <a:t>Safety Valve- It is mechanical device used to safeguard the boiler ,in case the pressure inside the boiler rises above its normal working atmosphere.</a:t>
            </a:r>
          </a:p>
          <a:p>
            <a:pPr lvl="1">
              <a:spcAft>
                <a:spcPct val="40000"/>
              </a:spcAft>
              <a:buFont typeface="Wingdings" panose="05000000000000000000" pitchFamily="2" charset="2"/>
              <a:buChar char="§"/>
            </a:pPr>
            <a:r>
              <a:rPr lang="en-US" dirty="0">
                <a:latin typeface="+mn-lt"/>
              </a:rPr>
              <a:t>Pressure Gauge-The pressure gauge component use to the check the pressure inside the boiler </a:t>
            </a:r>
          </a:p>
          <a:p>
            <a:pPr lvl="1">
              <a:spcAft>
                <a:spcPct val="40000"/>
              </a:spcAft>
              <a:buFont typeface="Wingdings" panose="05000000000000000000" pitchFamily="2" charset="2"/>
              <a:buChar char="§"/>
            </a:pPr>
            <a:r>
              <a:rPr lang="en-US" dirty="0">
                <a:latin typeface="+mn-lt"/>
              </a:rPr>
              <a:t>Steam Stop Valve- steam stop valve are use stop and open the steam from the boiler to supply point </a:t>
            </a:r>
          </a:p>
          <a:p>
            <a:pPr lvl="1">
              <a:spcAft>
                <a:spcPct val="40000"/>
              </a:spcAft>
              <a:buFont typeface="Wingdings" panose="05000000000000000000" pitchFamily="2" charset="2"/>
              <a:buChar char="§"/>
            </a:pPr>
            <a:r>
              <a:rPr lang="en-US" dirty="0">
                <a:latin typeface="+mn-lt"/>
              </a:rPr>
              <a:t>Feed Check Valve- A valve placed at the boiler in to regulate the flow of water. </a:t>
            </a:r>
          </a:p>
        </p:txBody>
      </p:sp>
    </p:spTree>
    <p:extLst>
      <p:ext uri="{BB962C8B-B14F-4D97-AF65-F5344CB8AC3E}">
        <p14:creationId xmlns:p14="http://schemas.microsoft.com/office/powerpoint/2010/main" val="295430593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BASIC COMPONENTS OF BOILER </a:t>
            </a:r>
          </a:p>
        </p:txBody>
      </p:sp>
      <p:sp>
        <p:nvSpPr>
          <p:cNvPr id="22" name="Rectangle 2"/>
          <p:cNvSpPr>
            <a:spLocks noChangeArrowheads="1"/>
          </p:cNvSpPr>
          <p:nvPr/>
        </p:nvSpPr>
        <p:spPr bwMode="gray">
          <a:xfrm>
            <a:off x="325438" y="1418224"/>
            <a:ext cx="8515350"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None/>
            </a:pPr>
            <a:r>
              <a:rPr lang="en-US" sz="2000" b="1" dirty="0">
                <a:latin typeface="+mn-lt"/>
              </a:rPr>
              <a:t>Boiler Accessories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dirty="0">
                <a:latin typeface="+mn-lt"/>
              </a:rPr>
              <a:t>Boiler accessories; </a:t>
            </a:r>
          </a:p>
          <a:p>
            <a:pPr lvl="1">
              <a:spcAft>
                <a:spcPct val="40000"/>
              </a:spcAft>
              <a:buFont typeface="Wingdings" panose="05000000000000000000" pitchFamily="2" charset="2"/>
              <a:buChar char="§"/>
            </a:pPr>
            <a:r>
              <a:rPr lang="en-US" dirty="0">
                <a:latin typeface="+mn-lt"/>
              </a:rPr>
              <a:t>Air Preheater-The function of preheater is heated a air to before enter the furnace chamber By the exhaust gases of boiler. </a:t>
            </a:r>
          </a:p>
          <a:p>
            <a:pPr lvl="1">
              <a:spcAft>
                <a:spcPct val="40000"/>
              </a:spcAft>
              <a:buFont typeface="Wingdings" panose="05000000000000000000" pitchFamily="2" charset="2"/>
              <a:buChar char="§"/>
            </a:pPr>
            <a:r>
              <a:rPr lang="en-US" dirty="0">
                <a:latin typeface="+mn-lt"/>
              </a:rPr>
              <a:t>Economizer- The function of economizer it that it heat a water before going boiler by the waste flue gases .</a:t>
            </a:r>
          </a:p>
          <a:p>
            <a:pPr lvl="1">
              <a:spcAft>
                <a:spcPct val="40000"/>
              </a:spcAft>
              <a:buFont typeface="Wingdings" panose="05000000000000000000" pitchFamily="2" charset="2"/>
              <a:buChar char="§"/>
            </a:pPr>
            <a:r>
              <a:rPr lang="en-US" dirty="0">
                <a:latin typeface="+mn-lt"/>
              </a:rPr>
              <a:t>Super heater- The function of super heater is to increase the  temperature of the steam above its saturation point. </a:t>
            </a:r>
          </a:p>
          <a:p>
            <a:pPr lvl="1">
              <a:spcAft>
                <a:spcPct val="40000"/>
              </a:spcAft>
              <a:buFont typeface="Wingdings" panose="05000000000000000000" pitchFamily="2" charset="2"/>
              <a:buChar char="§"/>
            </a:pPr>
            <a:r>
              <a:rPr lang="en-US" dirty="0">
                <a:latin typeface="+mn-lt"/>
              </a:rPr>
              <a:t>Feed pump -  The function of the feed pump is feed a water in boiler.</a:t>
            </a:r>
          </a:p>
        </p:txBody>
      </p:sp>
    </p:spTree>
    <p:extLst>
      <p:ext uri="{BB962C8B-B14F-4D97-AF65-F5344CB8AC3E}">
        <p14:creationId xmlns:p14="http://schemas.microsoft.com/office/powerpoint/2010/main" val="343082910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AGENDA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sp>
        <p:nvSpPr>
          <p:cNvPr id="4100" name="Rectangle 51"/>
          <p:cNvSpPr>
            <a:spLocks noChangeArrowheads="1"/>
          </p:cNvSpPr>
          <p:nvPr/>
        </p:nvSpPr>
        <p:spPr bwMode="gray">
          <a:xfrm>
            <a:off x="323850" y="1555750"/>
            <a:ext cx="733425" cy="735013"/>
          </a:xfrm>
          <a:prstGeom prst="rect">
            <a:avLst/>
          </a:prstGeom>
          <a:solidFill>
            <a:schemeClr val="bg1">
              <a:lumMod val="75000"/>
            </a:schemeClr>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latin typeface="+mn-lt"/>
              </a:rPr>
              <a:t>1</a:t>
            </a:r>
          </a:p>
        </p:txBody>
      </p:sp>
      <p:sp>
        <p:nvSpPr>
          <p:cNvPr id="4101" name="Rectangle 52"/>
          <p:cNvSpPr>
            <a:spLocks noChangeArrowheads="1"/>
          </p:cNvSpPr>
          <p:nvPr/>
        </p:nvSpPr>
        <p:spPr bwMode="gray">
          <a:xfrm>
            <a:off x="1201738" y="1555750"/>
            <a:ext cx="7618412" cy="734776"/>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Introduction to Boiler   </a:t>
            </a:r>
          </a:p>
        </p:txBody>
      </p:sp>
      <p:sp>
        <p:nvSpPr>
          <p:cNvPr id="4102" name="Rectangle 53"/>
          <p:cNvSpPr>
            <a:spLocks noChangeArrowheads="1"/>
          </p:cNvSpPr>
          <p:nvPr/>
        </p:nvSpPr>
        <p:spPr bwMode="gray">
          <a:xfrm>
            <a:off x="323850" y="2436813"/>
            <a:ext cx="733425" cy="735012"/>
          </a:xfrm>
          <a:prstGeom prst="rect">
            <a:avLst/>
          </a:prstGeom>
          <a:solidFill>
            <a:schemeClr val="bg1">
              <a:lumMod val="75000"/>
            </a:schemeClr>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latin typeface="+mn-lt"/>
              </a:rPr>
              <a:t>2</a:t>
            </a:r>
          </a:p>
        </p:txBody>
      </p:sp>
      <p:sp>
        <p:nvSpPr>
          <p:cNvPr id="4103" name="Rectangle 54"/>
          <p:cNvSpPr>
            <a:spLocks noChangeArrowheads="1"/>
          </p:cNvSpPr>
          <p:nvPr/>
        </p:nvSpPr>
        <p:spPr bwMode="gray">
          <a:xfrm>
            <a:off x="1201738" y="2436813"/>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Working Principle of Boiler </a:t>
            </a:r>
          </a:p>
        </p:txBody>
      </p:sp>
      <p:sp>
        <p:nvSpPr>
          <p:cNvPr id="4104" name="Rectangle 55"/>
          <p:cNvSpPr>
            <a:spLocks noChangeArrowheads="1"/>
          </p:cNvSpPr>
          <p:nvPr/>
        </p:nvSpPr>
        <p:spPr bwMode="gray">
          <a:xfrm>
            <a:off x="323850" y="3314700"/>
            <a:ext cx="733425" cy="735013"/>
          </a:xfrm>
          <a:prstGeom prst="rect">
            <a:avLst/>
          </a:prstGeom>
          <a:solidFill>
            <a:schemeClr val="bg1">
              <a:lumMod val="75000"/>
            </a:schemeClr>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latin typeface="+mn-lt"/>
              </a:rPr>
              <a:t>3</a:t>
            </a:r>
          </a:p>
        </p:txBody>
      </p:sp>
      <p:sp>
        <p:nvSpPr>
          <p:cNvPr id="4105" name="Rectangle 56"/>
          <p:cNvSpPr>
            <a:spLocks noChangeArrowheads="1"/>
          </p:cNvSpPr>
          <p:nvPr/>
        </p:nvSpPr>
        <p:spPr bwMode="gray">
          <a:xfrm>
            <a:off x="1201738" y="3314700"/>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US" altLang="en-US" noProof="1">
                <a:latin typeface="+mn-lt"/>
              </a:rPr>
              <a:t>Types of Boiler </a:t>
            </a:r>
          </a:p>
        </p:txBody>
      </p:sp>
      <p:sp>
        <p:nvSpPr>
          <p:cNvPr id="4106" name="Rectangle 57"/>
          <p:cNvSpPr>
            <a:spLocks noChangeArrowheads="1"/>
          </p:cNvSpPr>
          <p:nvPr/>
        </p:nvSpPr>
        <p:spPr bwMode="gray">
          <a:xfrm>
            <a:off x="323850" y="4192588"/>
            <a:ext cx="733425" cy="735012"/>
          </a:xfrm>
          <a:prstGeom prst="rect">
            <a:avLst/>
          </a:prstGeom>
          <a:solidFill>
            <a:schemeClr val="bg1">
              <a:lumMod val="75000"/>
            </a:schemeClr>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latin typeface="+mn-lt"/>
              </a:rPr>
              <a:t>4</a:t>
            </a:r>
          </a:p>
        </p:txBody>
      </p:sp>
      <p:sp>
        <p:nvSpPr>
          <p:cNvPr id="4107" name="Rectangle 58"/>
          <p:cNvSpPr>
            <a:spLocks noChangeArrowheads="1"/>
          </p:cNvSpPr>
          <p:nvPr/>
        </p:nvSpPr>
        <p:spPr bwMode="gray">
          <a:xfrm>
            <a:off x="1201738" y="4192586"/>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US" altLang="en-US" noProof="1">
                <a:latin typeface="+mn-lt"/>
              </a:rPr>
              <a:t>Difference Between Fire Tube Boiler &amp; Water Tube Boiler </a:t>
            </a:r>
          </a:p>
        </p:txBody>
      </p:sp>
      <p:sp>
        <p:nvSpPr>
          <p:cNvPr id="18" name="Rectangle 57"/>
          <p:cNvSpPr>
            <a:spLocks noChangeArrowheads="1"/>
          </p:cNvSpPr>
          <p:nvPr/>
        </p:nvSpPr>
        <p:spPr bwMode="gray">
          <a:xfrm>
            <a:off x="323850" y="5056188"/>
            <a:ext cx="733425" cy="735012"/>
          </a:xfrm>
          <a:prstGeom prst="rect">
            <a:avLst/>
          </a:prstGeom>
          <a:solidFill>
            <a:schemeClr val="bg1">
              <a:lumMod val="75000"/>
            </a:schemeClr>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noProof="1">
                <a:latin typeface="+mn-lt"/>
              </a:rPr>
              <a:t>5</a:t>
            </a:r>
            <a:endParaRPr lang="en-US" altLang="en-US" sz="2400" noProof="1">
              <a:latin typeface="+mn-lt"/>
            </a:endParaRPr>
          </a:p>
        </p:txBody>
      </p:sp>
      <p:sp>
        <p:nvSpPr>
          <p:cNvPr id="19" name="Rectangle 58"/>
          <p:cNvSpPr>
            <a:spLocks noChangeArrowheads="1"/>
          </p:cNvSpPr>
          <p:nvPr/>
        </p:nvSpPr>
        <p:spPr bwMode="gray">
          <a:xfrm>
            <a:off x="1201738" y="5056188"/>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Basic Components of Boiler  </a:t>
            </a:r>
          </a:p>
        </p:txBody>
      </p:sp>
    </p:spTree>
    <p:extLst>
      <p:ext uri="{BB962C8B-B14F-4D97-AF65-F5344CB8AC3E}">
        <p14:creationId xmlns:p14="http://schemas.microsoft.com/office/powerpoint/2010/main" val="278915726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TYPES OF BOILER </a:t>
            </a:r>
          </a:p>
        </p:txBody>
      </p:sp>
      <p:sp>
        <p:nvSpPr>
          <p:cNvPr id="22" name="Rectangle 2"/>
          <p:cNvSpPr>
            <a:spLocks noChangeArrowheads="1"/>
          </p:cNvSpPr>
          <p:nvPr/>
        </p:nvSpPr>
        <p:spPr bwMode="gray">
          <a:xfrm>
            <a:off x="325438" y="1418224"/>
            <a:ext cx="8515350"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  Boiler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dirty="0">
                <a:latin typeface="+mn-lt"/>
              </a:rPr>
              <a:t>A boiler is defined as a closed vessel in which water or other liquid is heated, steam or vapor is generated.</a:t>
            </a:r>
          </a:p>
          <a:p>
            <a:pPr>
              <a:spcAft>
                <a:spcPct val="40000"/>
              </a:spcAft>
              <a:buSzPct val="105000"/>
              <a:buFont typeface="Wingdings 2" panose="05020102010507070707" pitchFamily="18" charset="2"/>
              <a:buChar char="¡"/>
            </a:pPr>
            <a:r>
              <a:rPr lang="en-US" dirty="0">
                <a:latin typeface="+mn-lt"/>
              </a:rPr>
              <a:t>In boiler water is converted into steam at required pressure. </a:t>
            </a:r>
          </a:p>
          <a:p>
            <a:pPr>
              <a:spcAft>
                <a:spcPct val="40000"/>
              </a:spcAft>
              <a:buSzPct val="105000"/>
              <a:buFont typeface="Wingdings 2" panose="05020102010507070707" pitchFamily="18" charset="2"/>
              <a:buChar char="¡"/>
            </a:pPr>
            <a:r>
              <a:rPr lang="en-US" dirty="0">
                <a:latin typeface="+mn-lt"/>
              </a:rPr>
              <a:t>The boiler has a very a wide application such as power sector, textiles, plywood, FMCG etc.</a:t>
            </a:r>
            <a:endParaRPr lang="en-US" noProof="1">
              <a:latin typeface="+mn-lt"/>
            </a:endParaRPr>
          </a:p>
        </p:txBody>
      </p:sp>
      <p:pic>
        <p:nvPicPr>
          <p:cNvPr id="5" name="Picture 4"/>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b="10831"/>
          <a:stretch/>
        </p:blipFill>
        <p:spPr>
          <a:xfrm>
            <a:off x="2400300" y="3281839"/>
            <a:ext cx="4343400" cy="2509361"/>
          </a:xfrm>
          <a:prstGeom prst="rect">
            <a:avLst/>
          </a:prstGeom>
        </p:spPr>
      </p:pic>
    </p:spTree>
    <p:extLst>
      <p:ext uri="{BB962C8B-B14F-4D97-AF65-F5344CB8AC3E}">
        <p14:creationId xmlns:p14="http://schemas.microsoft.com/office/powerpoint/2010/main" val="162050593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TYPES OF BOILER </a:t>
            </a:r>
          </a:p>
        </p:txBody>
      </p:sp>
      <p:sp>
        <p:nvSpPr>
          <p:cNvPr id="22" name="Rectangle 2"/>
          <p:cNvSpPr>
            <a:spLocks noChangeArrowheads="1"/>
          </p:cNvSpPr>
          <p:nvPr/>
        </p:nvSpPr>
        <p:spPr bwMode="gray">
          <a:xfrm>
            <a:off x="325438" y="1418224"/>
            <a:ext cx="8515350"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  Boiler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dirty="0">
                <a:latin typeface="+mn-lt"/>
              </a:rPr>
              <a:t>The boiler is essentially a closed vessel inside which water is stored. Fuel (generally coal) burns in a furnace and hot gasses are produced. These hot gasses comes in contact with water vessel where the heat of these hot gases transfer to the water and consequently steam is produced in the boiler.</a:t>
            </a:r>
          </a:p>
          <a:p>
            <a:pPr>
              <a:spcAft>
                <a:spcPct val="40000"/>
              </a:spcAft>
              <a:buSzPct val="105000"/>
              <a:buFont typeface="Wingdings 2" panose="05020102010507070707" pitchFamily="18" charset="2"/>
              <a:buChar char="¡"/>
            </a:pPr>
            <a:r>
              <a:rPr lang="en-US" dirty="0">
                <a:latin typeface="+mn-lt"/>
              </a:rPr>
              <a:t>This steam is going  to the turbine of thermal power plant. There are many different types of boiler utilized for different purposes like running a production unit, sanitizing some area, sterilizing equipment, to warm up the surroundings etc. </a:t>
            </a:r>
            <a:endParaRPr lang="en-US" noProof="1">
              <a:latin typeface="+mn-lt"/>
            </a:endParaRPr>
          </a:p>
        </p:txBody>
      </p:sp>
    </p:spTree>
    <p:extLst>
      <p:ext uri="{BB962C8B-B14F-4D97-AF65-F5344CB8AC3E}">
        <p14:creationId xmlns:p14="http://schemas.microsoft.com/office/powerpoint/2010/main" val="86574376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TYPES OF BOILER </a:t>
            </a:r>
          </a:p>
        </p:txBody>
      </p:sp>
      <p:sp>
        <p:nvSpPr>
          <p:cNvPr id="22" name="Rectangle 2"/>
          <p:cNvSpPr>
            <a:spLocks noChangeArrowheads="1"/>
          </p:cNvSpPr>
          <p:nvPr/>
        </p:nvSpPr>
        <p:spPr bwMode="gray">
          <a:xfrm>
            <a:off x="325438" y="1418224"/>
            <a:ext cx="8515350"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  Classification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buFont typeface="Wingdings 2" panose="05020102010507070707" pitchFamily="18" charset="2"/>
              <a:buChar char="¡"/>
            </a:pPr>
            <a:r>
              <a:rPr lang="en-US" dirty="0">
                <a:latin typeface="+mn-lt"/>
              </a:rPr>
              <a:t>There are mainly two types of boiler </a:t>
            </a:r>
          </a:p>
          <a:p>
            <a:pPr lvl="1" algn="just">
              <a:spcAft>
                <a:spcPct val="40000"/>
              </a:spcAft>
              <a:buFont typeface="Wingdings" panose="05000000000000000000" pitchFamily="2" charset="2"/>
              <a:buChar char="§"/>
            </a:pPr>
            <a:r>
              <a:rPr lang="en-US" dirty="0">
                <a:latin typeface="+mn-lt"/>
              </a:rPr>
              <a:t> Water tube boiler </a:t>
            </a:r>
          </a:p>
          <a:p>
            <a:pPr lvl="1" algn="just">
              <a:spcAft>
                <a:spcPct val="40000"/>
              </a:spcAft>
              <a:buFont typeface="Wingdings" panose="05000000000000000000" pitchFamily="2" charset="2"/>
              <a:buChar char="§"/>
            </a:pPr>
            <a:r>
              <a:rPr lang="en-US" dirty="0">
                <a:latin typeface="+mn-lt"/>
              </a:rPr>
              <a:t> Fire tube boiler</a:t>
            </a:r>
          </a:p>
          <a:p>
            <a:pPr algn="just">
              <a:spcAft>
                <a:spcPct val="40000"/>
              </a:spcAft>
              <a:buSzPct val="105000"/>
              <a:buFont typeface="Wingdings 2" panose="05020102010507070707" pitchFamily="18" charset="2"/>
              <a:buChar char="¡"/>
            </a:pPr>
            <a:r>
              <a:rPr lang="en-US" dirty="0">
                <a:latin typeface="+mn-lt"/>
              </a:rPr>
              <a:t>In fire tube boiler, there are numbers of tubes through which hot gases are passed and water surrounds these tubes.</a:t>
            </a:r>
          </a:p>
          <a:p>
            <a:pPr algn="just">
              <a:spcAft>
                <a:spcPct val="40000"/>
              </a:spcAft>
              <a:buSzPct val="105000"/>
              <a:buFont typeface="Wingdings 2" panose="05020102010507070707" pitchFamily="18" charset="2"/>
              <a:buChar char="¡"/>
            </a:pPr>
            <a:r>
              <a:rPr lang="en-US" dirty="0">
                <a:latin typeface="+mn-lt"/>
              </a:rPr>
              <a:t>Water tube boiler is reverse of the fire tube boiler. In water tube boiler the water is heated inside tubes and hot gasses surround these tubes.</a:t>
            </a:r>
          </a:p>
        </p:txBody>
      </p:sp>
    </p:spTree>
    <p:extLst>
      <p:ext uri="{BB962C8B-B14F-4D97-AF65-F5344CB8AC3E}">
        <p14:creationId xmlns:p14="http://schemas.microsoft.com/office/powerpoint/2010/main" val="60385050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TYPES OF BOILER </a:t>
            </a:r>
          </a:p>
        </p:txBody>
      </p:sp>
      <p:sp>
        <p:nvSpPr>
          <p:cNvPr id="22" name="Rectangle 2"/>
          <p:cNvSpPr>
            <a:spLocks noChangeArrowheads="1"/>
          </p:cNvSpPr>
          <p:nvPr/>
        </p:nvSpPr>
        <p:spPr bwMode="gray">
          <a:xfrm>
            <a:off x="325438" y="1418224"/>
            <a:ext cx="8515350"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  Water Tube Boiler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buFont typeface="Wingdings 2" panose="05020102010507070707" pitchFamily="18" charset="2"/>
              <a:buChar char="¡"/>
            </a:pPr>
            <a:r>
              <a:rPr lang="en-US" dirty="0">
                <a:latin typeface="+mn-lt"/>
              </a:rPr>
              <a:t>A water tube boiler is such kind of boiler where the water is heated inside tubes and the hot gasses surround them.  Actually this boiler is just opposite of fire tube boiler where hot gasses are passed through tubes which are surrounded by water.</a:t>
            </a:r>
          </a:p>
          <a:p>
            <a:pPr algn="just">
              <a:spcAft>
                <a:spcPct val="40000"/>
              </a:spcAft>
              <a:buSzPct val="105000"/>
              <a:buFont typeface="Wingdings 2" panose="05020102010507070707" pitchFamily="18" charset="2"/>
              <a:buChar char="¡"/>
            </a:pPr>
            <a:r>
              <a:rPr lang="en-US" dirty="0">
                <a:latin typeface="+mn-lt"/>
              </a:rPr>
              <a:t>Type of Water Tube boiler </a:t>
            </a:r>
          </a:p>
          <a:p>
            <a:pPr lvl="1" algn="just">
              <a:buFont typeface="Wingdings" panose="05000000000000000000" pitchFamily="2" charset="2"/>
              <a:buChar char="§"/>
            </a:pPr>
            <a:r>
              <a:rPr lang="en-US" dirty="0">
                <a:latin typeface="+mn-lt"/>
              </a:rPr>
              <a:t>Horizontal Straight Tube Boiler.</a:t>
            </a:r>
          </a:p>
          <a:p>
            <a:pPr lvl="1" algn="just">
              <a:buFont typeface="Wingdings" panose="05000000000000000000" pitchFamily="2" charset="2"/>
              <a:buChar char="§"/>
            </a:pPr>
            <a:r>
              <a:rPr lang="en-US" dirty="0">
                <a:latin typeface="+mn-lt"/>
              </a:rPr>
              <a:t>Bent Tube Boiler.</a:t>
            </a:r>
          </a:p>
          <a:p>
            <a:pPr lvl="1" algn="just">
              <a:buFont typeface="Wingdings" panose="05000000000000000000" pitchFamily="2" charset="2"/>
              <a:buChar char="§"/>
            </a:pPr>
            <a:r>
              <a:rPr lang="en-US" dirty="0">
                <a:latin typeface="+mn-lt"/>
              </a:rPr>
              <a:t>Cyclone Fired Boiler.</a:t>
            </a:r>
          </a:p>
          <a:p>
            <a:pPr lvl="1" algn="just">
              <a:buFont typeface="Wingdings" panose="05000000000000000000" pitchFamily="2" charset="2"/>
              <a:buChar char="§"/>
            </a:pPr>
            <a:r>
              <a:rPr lang="en-US" dirty="0">
                <a:latin typeface="+mn-lt"/>
              </a:rPr>
              <a:t>Lamont Boiler.</a:t>
            </a:r>
          </a:p>
          <a:p>
            <a:pPr lvl="1" algn="just">
              <a:buFont typeface="Wingdings" panose="05000000000000000000" pitchFamily="2" charset="2"/>
              <a:buChar char="§"/>
            </a:pPr>
            <a:r>
              <a:rPr lang="en-US" dirty="0">
                <a:latin typeface="+mn-lt"/>
              </a:rPr>
              <a:t>Benson Boiler </a:t>
            </a:r>
          </a:p>
          <a:p>
            <a:pPr marL="0" indent="0" algn="just">
              <a:spcAft>
                <a:spcPct val="40000"/>
              </a:spcAft>
              <a:buNone/>
            </a:pPr>
            <a:endParaRPr lang="en-US" dirty="0">
              <a:latin typeface="+mn-lt"/>
            </a:endParaRPr>
          </a:p>
        </p:txBody>
      </p:sp>
      <p:pic>
        <p:nvPicPr>
          <p:cNvPr id="2" name="Picture 1"/>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572000" y="2819400"/>
            <a:ext cx="3810000" cy="2991787"/>
          </a:xfrm>
          <a:prstGeom prst="rect">
            <a:avLst/>
          </a:prstGeom>
        </p:spPr>
      </p:pic>
    </p:spTree>
    <p:extLst>
      <p:ext uri="{BB962C8B-B14F-4D97-AF65-F5344CB8AC3E}">
        <p14:creationId xmlns:p14="http://schemas.microsoft.com/office/powerpoint/2010/main" val="52271519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TYPES OF BOILER </a:t>
            </a:r>
          </a:p>
        </p:txBody>
      </p:sp>
      <p:sp>
        <p:nvSpPr>
          <p:cNvPr id="22" name="Rectangle 2"/>
          <p:cNvSpPr>
            <a:spLocks noChangeArrowheads="1"/>
          </p:cNvSpPr>
          <p:nvPr/>
        </p:nvSpPr>
        <p:spPr bwMode="gray">
          <a:xfrm>
            <a:off x="325438" y="1418224"/>
            <a:ext cx="8515350"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  Water Tube Boiler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buFont typeface="Wingdings 2" panose="05020102010507070707" pitchFamily="18" charset="2"/>
              <a:buChar char="¡"/>
            </a:pPr>
            <a:r>
              <a:rPr lang="en-US" dirty="0">
                <a:latin typeface="+mn-lt"/>
              </a:rPr>
              <a:t>Advantage of Water Tube boiler </a:t>
            </a:r>
          </a:p>
          <a:p>
            <a:pPr lvl="1">
              <a:buFont typeface="Wingdings" panose="05000000000000000000" pitchFamily="2" charset="2"/>
              <a:buChar char="§"/>
            </a:pPr>
            <a:r>
              <a:rPr lang="en-US" dirty="0">
                <a:latin typeface="+mn-lt"/>
              </a:rPr>
              <a:t>Larger heating surface can be achieved by using more numbers of water tubes.</a:t>
            </a:r>
          </a:p>
          <a:p>
            <a:pPr lvl="1">
              <a:buFont typeface="Wingdings" panose="05000000000000000000" pitchFamily="2" charset="2"/>
              <a:buChar char="§"/>
            </a:pPr>
            <a:r>
              <a:rPr lang="en-US" dirty="0">
                <a:latin typeface="+mn-lt"/>
              </a:rPr>
              <a:t>Due to convectional flow, movement of water is much faster than that of fire tube boiler, hence rate of heat transfer is high which results into higher efficiency.</a:t>
            </a:r>
          </a:p>
          <a:p>
            <a:pPr lvl="1">
              <a:buFont typeface="Wingdings" panose="05000000000000000000" pitchFamily="2" charset="2"/>
              <a:buChar char="§"/>
            </a:pPr>
            <a:r>
              <a:rPr lang="en-US" dirty="0">
                <a:latin typeface="+mn-lt"/>
              </a:rPr>
              <a:t>Very high pressure in order of 140 kg/cm</a:t>
            </a:r>
            <a:r>
              <a:rPr lang="en-US" baseline="30000" dirty="0">
                <a:latin typeface="+mn-lt"/>
              </a:rPr>
              <a:t>2</a:t>
            </a:r>
            <a:r>
              <a:rPr lang="en-US" dirty="0">
                <a:latin typeface="+mn-lt"/>
              </a:rPr>
              <a:t> can be obtained smoothly.</a:t>
            </a:r>
          </a:p>
          <a:p>
            <a:pPr>
              <a:buSzPct val="105000"/>
              <a:buFont typeface="Wingdings 2" panose="05020102010507070707" pitchFamily="18" charset="2"/>
              <a:buChar char="¡"/>
            </a:pPr>
            <a:r>
              <a:rPr lang="en-US" dirty="0">
                <a:latin typeface="+mn-lt"/>
              </a:rPr>
              <a:t>Disadvantage of Water Tube boiler </a:t>
            </a:r>
          </a:p>
          <a:p>
            <a:pPr lvl="1">
              <a:buFont typeface="Wingdings" panose="05000000000000000000" pitchFamily="2" charset="2"/>
              <a:buChar char="§"/>
            </a:pPr>
            <a:r>
              <a:rPr lang="en-US" dirty="0">
                <a:latin typeface="+mn-lt"/>
              </a:rPr>
              <a:t>The main disadvantage of water tube boiler is that it is not compact in construction.</a:t>
            </a:r>
          </a:p>
          <a:p>
            <a:pPr lvl="1">
              <a:buFont typeface="Wingdings" panose="05000000000000000000" pitchFamily="2" charset="2"/>
              <a:buChar char="§"/>
            </a:pPr>
            <a:r>
              <a:rPr lang="en-US" dirty="0">
                <a:latin typeface="+mn-lt"/>
              </a:rPr>
              <a:t>Its cost is not cheap.</a:t>
            </a:r>
          </a:p>
          <a:p>
            <a:pPr lvl="1">
              <a:buFont typeface="Wingdings" panose="05000000000000000000" pitchFamily="2" charset="2"/>
              <a:buChar char="§"/>
            </a:pPr>
            <a:r>
              <a:rPr lang="en-US" dirty="0">
                <a:latin typeface="+mn-lt"/>
              </a:rPr>
              <a:t>Size is a difficulty for transportation and construction.</a:t>
            </a:r>
          </a:p>
          <a:p>
            <a:pPr marL="457200" lvl="1" indent="0">
              <a:buNone/>
            </a:pPr>
            <a:endParaRPr lang="en-US" dirty="0">
              <a:latin typeface="+mn-lt"/>
            </a:endParaRPr>
          </a:p>
        </p:txBody>
      </p:sp>
    </p:spTree>
    <p:extLst>
      <p:ext uri="{BB962C8B-B14F-4D97-AF65-F5344CB8AC3E}">
        <p14:creationId xmlns:p14="http://schemas.microsoft.com/office/powerpoint/2010/main" val="165389593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TYPES OF BOILER </a:t>
            </a:r>
          </a:p>
        </p:txBody>
      </p:sp>
      <p:sp>
        <p:nvSpPr>
          <p:cNvPr id="22" name="Rectangle 2"/>
          <p:cNvSpPr>
            <a:spLocks noChangeArrowheads="1"/>
          </p:cNvSpPr>
          <p:nvPr/>
        </p:nvSpPr>
        <p:spPr bwMode="gray">
          <a:xfrm>
            <a:off x="325438" y="1418224"/>
            <a:ext cx="8515350"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  Fire Tube Boiler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dirty="0">
                <a:latin typeface="+mn-lt"/>
              </a:rPr>
              <a:t>The fire tube boiler consists of numbers of tubes through which hot gasses are passed. These hot gas tubes are immersed into water, in a closed vessel. Actually in fire tube boiler one closed vessel or shell contains water, through which hot tubes are passed. These fire tubes or hot gas tubes heated up the water and convert the water into steam and the steam remains in same vessel. As the water and steam both are in same vessel a fire tube boiler cannot produce steam at very high pressure. Generally it can produce maximum 17.5 kg/cm</a:t>
            </a:r>
            <a:r>
              <a:rPr lang="en-US" baseline="30000" dirty="0">
                <a:latin typeface="+mn-lt"/>
              </a:rPr>
              <a:t>2</a:t>
            </a:r>
            <a:r>
              <a:rPr lang="en-US" dirty="0">
                <a:latin typeface="+mn-lt"/>
              </a:rPr>
              <a:t> and with a capacity of 9 Metric Ton of steam per hour</a:t>
            </a:r>
          </a:p>
          <a:p>
            <a:pPr>
              <a:spcAft>
                <a:spcPct val="40000"/>
              </a:spcAft>
              <a:buSzPct val="105000"/>
              <a:buFont typeface="Wingdings 2" panose="05020102010507070707" pitchFamily="18" charset="2"/>
              <a:buChar char="¡"/>
            </a:pPr>
            <a:endParaRPr lang="en-US" dirty="0">
              <a:latin typeface="+mn-lt"/>
            </a:endParaRPr>
          </a:p>
          <a:p>
            <a:pPr>
              <a:spcAft>
                <a:spcPct val="40000"/>
              </a:spcAft>
              <a:buSzPct val="105000"/>
              <a:buFont typeface="Wingdings 2" panose="05020102010507070707" pitchFamily="18" charset="2"/>
              <a:buChar char="¡"/>
            </a:pPr>
            <a:endParaRPr lang="en-US" dirty="0">
              <a:latin typeface="+mn-lt"/>
            </a:endParaRPr>
          </a:p>
        </p:txBody>
      </p:sp>
      <p:pic>
        <p:nvPicPr>
          <p:cNvPr id="2" name="Picture 1"/>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438400" y="3733800"/>
            <a:ext cx="5029200" cy="2168577"/>
          </a:xfrm>
          <a:prstGeom prst="rect">
            <a:avLst/>
          </a:prstGeom>
        </p:spPr>
      </p:pic>
    </p:spTree>
    <p:extLst>
      <p:ext uri="{BB962C8B-B14F-4D97-AF65-F5344CB8AC3E}">
        <p14:creationId xmlns:p14="http://schemas.microsoft.com/office/powerpoint/2010/main" val="428214552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TYPES OF BOILER </a:t>
            </a:r>
          </a:p>
        </p:txBody>
      </p:sp>
      <p:sp>
        <p:nvSpPr>
          <p:cNvPr id="22" name="Rectangle 2"/>
          <p:cNvSpPr>
            <a:spLocks noChangeArrowheads="1"/>
          </p:cNvSpPr>
          <p:nvPr/>
        </p:nvSpPr>
        <p:spPr bwMode="gray">
          <a:xfrm>
            <a:off x="325438" y="1418224"/>
            <a:ext cx="8515350" cy="376238"/>
          </a:xfrm>
          <a:prstGeom prst="rect">
            <a:avLst/>
          </a:prstGeom>
          <a:solidFill>
            <a:schemeClr val="bg1">
              <a:lumMod val="75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  Fire Tube Boiler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dirty="0">
                <a:latin typeface="+mn-lt"/>
              </a:rPr>
              <a:t>Types of water tube boiler </a:t>
            </a:r>
          </a:p>
          <a:p>
            <a:pPr lvl="1">
              <a:buFont typeface="Wingdings" panose="05000000000000000000" pitchFamily="2" charset="2"/>
              <a:buChar char="§"/>
            </a:pPr>
            <a:r>
              <a:rPr lang="en-US" dirty="0">
                <a:latin typeface="+mn-lt"/>
              </a:rPr>
              <a:t>Horizontal Return Tubular Boiler.</a:t>
            </a:r>
          </a:p>
          <a:p>
            <a:pPr lvl="1">
              <a:buFont typeface="Wingdings" panose="05000000000000000000" pitchFamily="2" charset="2"/>
              <a:buChar char="§"/>
            </a:pPr>
            <a:r>
              <a:rPr lang="en-US" dirty="0">
                <a:latin typeface="+mn-lt"/>
              </a:rPr>
              <a:t>Short Fire Box Boiler.</a:t>
            </a:r>
          </a:p>
          <a:p>
            <a:pPr lvl="1">
              <a:buFont typeface="Wingdings" panose="05000000000000000000" pitchFamily="2" charset="2"/>
              <a:buChar char="§"/>
            </a:pPr>
            <a:r>
              <a:rPr lang="en-US" dirty="0">
                <a:latin typeface="+mn-lt"/>
              </a:rPr>
              <a:t>Compact Boiler.</a:t>
            </a:r>
          </a:p>
          <a:p>
            <a:pPr lvl="1">
              <a:buFont typeface="Wingdings" panose="05000000000000000000" pitchFamily="2" charset="2"/>
              <a:buChar char="§"/>
            </a:pPr>
            <a:r>
              <a:rPr lang="en-US" dirty="0">
                <a:latin typeface="+mn-lt"/>
              </a:rPr>
              <a:t>Lancashire Boiler. </a:t>
            </a:r>
          </a:p>
          <a:p>
            <a:pPr lvl="1">
              <a:buFont typeface="Wingdings" panose="05000000000000000000" pitchFamily="2" charset="2"/>
              <a:buChar char="§"/>
            </a:pPr>
            <a:r>
              <a:rPr lang="en-US" dirty="0">
                <a:latin typeface="+mn-lt"/>
              </a:rPr>
              <a:t>Cochran.</a:t>
            </a:r>
          </a:p>
          <a:p>
            <a:pPr lvl="1">
              <a:buFont typeface="Wingdings" panose="05000000000000000000" pitchFamily="2" charset="2"/>
              <a:buChar char="§"/>
            </a:pPr>
            <a:r>
              <a:rPr lang="en-US" dirty="0">
                <a:latin typeface="+mn-lt"/>
              </a:rPr>
              <a:t>Locomotive boilers</a:t>
            </a:r>
          </a:p>
        </p:txBody>
      </p:sp>
    </p:spTree>
    <p:extLst>
      <p:ext uri="{BB962C8B-B14F-4D97-AF65-F5344CB8AC3E}">
        <p14:creationId xmlns:p14="http://schemas.microsoft.com/office/powerpoint/2010/main" val="3118862931"/>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2.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3.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4.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ES-501_BG-001</Template>
  <TotalTime>9933</TotalTime>
  <Words>1117</Words>
  <Application>Microsoft Office PowerPoint</Application>
  <PresentationFormat>On-screen Show (4:3)</PresentationFormat>
  <Paragraphs>133</Paragraphs>
  <Slides>14</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Baskerville Old Face</vt:lpstr>
      <vt:lpstr>Calibri</vt:lpstr>
      <vt:lpstr>Calibri Light</vt:lpstr>
      <vt:lpstr>Wingdings</vt:lpstr>
      <vt:lpstr>Wingdings 2</vt:lpstr>
      <vt:lpstr>Office Theme</vt:lpstr>
      <vt:lpstr>TYPES OF BOILER </vt:lpstr>
      <vt:lpstr>AGENDA </vt:lpstr>
      <vt:lpstr>TYPES OF BOILER </vt:lpstr>
      <vt:lpstr>TYPES OF BOILER </vt:lpstr>
      <vt:lpstr>TYPES OF BOILER </vt:lpstr>
      <vt:lpstr>TYPES OF BOILER </vt:lpstr>
      <vt:lpstr>TYPES OF BOILER </vt:lpstr>
      <vt:lpstr>TYPES OF BOILER </vt:lpstr>
      <vt:lpstr>TYPES OF BOILER </vt:lpstr>
      <vt:lpstr>TYPES OF BOILER </vt:lpstr>
      <vt:lpstr>DIFFERENCE </vt:lpstr>
      <vt:lpstr>BASIC COMPONENTS OF BOILER </vt:lpstr>
      <vt:lpstr>BASIC COMPONENTS OF BOILER </vt:lpstr>
      <vt:lpstr>BASIC COMPONENTS OF BOILER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886</cp:revision>
  <cp:lastPrinted>2014-11-21T06:58:07Z</cp:lastPrinted>
  <dcterms:created xsi:type="dcterms:W3CDTF">2014-04-07T11:41:40Z</dcterms:created>
  <dcterms:modified xsi:type="dcterms:W3CDTF">2025-04-15T12:55:42Z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