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5"/>
  </p:sldMasterIdLst>
  <p:notesMasterIdLst>
    <p:notesMasterId r:id="rId17"/>
  </p:notesMasterIdLst>
  <p:sldIdLst>
    <p:sldId id="297" r:id="rId6"/>
    <p:sldId id="314" r:id="rId7"/>
    <p:sldId id="284" r:id="rId8"/>
    <p:sldId id="306" r:id="rId9"/>
    <p:sldId id="293" r:id="rId10"/>
    <p:sldId id="309" r:id="rId11"/>
    <p:sldId id="313" r:id="rId12"/>
    <p:sldId id="308" r:id="rId13"/>
    <p:sldId id="311" r:id="rId14"/>
    <p:sldId id="310" r:id="rId15"/>
    <p:sldId id="312" r:id="rId1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a:srgbClr val="BCFF79"/>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4" autoAdjust="0"/>
    <p:restoredTop sz="94660"/>
  </p:normalViewPr>
  <p:slideViewPr>
    <p:cSldViewPr>
      <p:cViewPr varScale="1">
        <p:scale>
          <a:sx n="87" d="100"/>
          <a:sy n="87" d="100"/>
        </p:scale>
        <p:origin x="1592"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16857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17323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69184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97804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702885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228555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860874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269679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86583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447373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14265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110115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1998982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371057263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00" y="762000"/>
            <a:ext cx="9131300" cy="1470025"/>
          </a:xfrm>
          <a:ln>
            <a:noFill/>
          </a:ln>
        </p:spPr>
        <p:txBody>
          <a:bodyPr>
            <a:normAutofit/>
          </a:bodyPr>
          <a:lstStyle/>
          <a:p>
            <a:r>
              <a:rPr lang="en-US" sz="4800" dirty="0">
                <a:ln w="25400">
                  <a:solidFill>
                    <a:srgbClr val="336600"/>
                  </a:solidFill>
                </a:ln>
                <a:latin typeface="Elephant" panose="02020904090505020303" pitchFamily="18" charset="0"/>
              </a:rPr>
              <a:t>SELECTION OF BOILER </a:t>
            </a:r>
          </a:p>
        </p:txBody>
      </p:sp>
      <p:pic>
        <p:nvPicPr>
          <p:cNvPr id="1026" name="Picture 2" descr="Image result for boiler"/>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000" y="1981200"/>
            <a:ext cx="8382000" cy="419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6719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SELECTION </a:t>
            </a:r>
          </a:p>
        </p:txBody>
      </p:sp>
      <p:sp>
        <p:nvSpPr>
          <p:cNvPr id="22" name="Rectangle 2"/>
          <p:cNvSpPr>
            <a:spLocks noChangeArrowheads="1"/>
          </p:cNvSpPr>
          <p:nvPr/>
        </p:nvSpPr>
        <p:spPr bwMode="gray">
          <a:xfrm>
            <a:off x="325438" y="1418224"/>
            <a:ext cx="8515350" cy="376238"/>
          </a:xfrm>
          <a:prstGeom prst="rect">
            <a:avLst/>
          </a:prstGeom>
          <a:solidFill>
            <a:srgbClr val="3366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Selection  of Boiler on Basis of Cost   </a:t>
            </a:r>
          </a:p>
        </p:txBody>
      </p:sp>
      <p:sp>
        <p:nvSpPr>
          <p:cNvPr id="23" name="Rectangle 5"/>
          <p:cNvSpPr>
            <a:spLocks noChangeArrowheads="1"/>
          </p:cNvSpPr>
          <p:nvPr/>
        </p:nvSpPr>
        <p:spPr bwMode="gray">
          <a:xfrm>
            <a:off x="325438" y="1794462"/>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dirty="0">
                <a:latin typeface="+mn-lt"/>
              </a:rPr>
              <a:t>Water tube boiler</a:t>
            </a:r>
          </a:p>
          <a:p>
            <a:pPr lvl="1">
              <a:buSzPct val="105000"/>
              <a:buFont typeface="Wingdings" panose="05000000000000000000" pitchFamily="2" charset="2"/>
              <a:buChar char="§"/>
            </a:pPr>
            <a:r>
              <a:rPr lang="en-US" dirty="0">
                <a:latin typeface="+mn-lt"/>
              </a:rPr>
              <a:t>Its design cost, erection cost, and maintenance cost is too high. But for a power generation &amp; super heated steam we used this type of boiler.</a:t>
            </a:r>
            <a:endParaRPr lang="en-US" dirty="0">
              <a:effectLst/>
              <a:latin typeface="+mn-lt"/>
            </a:endParaRPr>
          </a:p>
          <a:p>
            <a:pPr>
              <a:buSzPct val="105000"/>
              <a:buFont typeface="Wingdings 2" panose="05020102010507070707" pitchFamily="18" charset="2"/>
              <a:buChar char="¡"/>
            </a:pPr>
            <a:r>
              <a:rPr lang="en-US" dirty="0">
                <a:effectLst/>
                <a:latin typeface="+mn-lt"/>
              </a:rPr>
              <a:t> </a:t>
            </a:r>
            <a:r>
              <a:rPr lang="en-US" dirty="0">
                <a:latin typeface="+mn-lt"/>
              </a:rPr>
              <a:t>Fire tube boiler </a:t>
            </a:r>
          </a:p>
          <a:p>
            <a:pPr lvl="1">
              <a:buSzPct val="105000"/>
              <a:buFont typeface="Wingdings" panose="05000000000000000000" pitchFamily="2" charset="2"/>
              <a:buChar char="§"/>
            </a:pPr>
            <a:r>
              <a:rPr lang="en-US" dirty="0">
                <a:latin typeface="+mn-lt"/>
              </a:rPr>
              <a:t>Its design cost, erection cost and maintenance cost is less  compare to water tube boiler. For process work in industry we used this type of boiler. </a:t>
            </a:r>
            <a:endParaRPr lang="en-US" dirty="0">
              <a:effectLst/>
              <a:latin typeface="+mn-lt"/>
            </a:endParaRPr>
          </a:p>
        </p:txBody>
      </p:sp>
    </p:spTree>
    <p:extLst>
      <p:ext uri="{BB962C8B-B14F-4D97-AF65-F5344CB8AC3E}">
        <p14:creationId xmlns:p14="http://schemas.microsoft.com/office/powerpoint/2010/main" val="420686815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SELECTION </a:t>
            </a:r>
          </a:p>
        </p:txBody>
      </p:sp>
      <p:sp>
        <p:nvSpPr>
          <p:cNvPr id="22" name="Rectangle 2"/>
          <p:cNvSpPr>
            <a:spLocks noChangeArrowheads="1"/>
          </p:cNvSpPr>
          <p:nvPr/>
        </p:nvSpPr>
        <p:spPr bwMode="gray">
          <a:xfrm>
            <a:off x="325438" y="1418224"/>
            <a:ext cx="8515350" cy="376238"/>
          </a:xfrm>
          <a:prstGeom prst="rect">
            <a:avLst/>
          </a:prstGeom>
          <a:solidFill>
            <a:srgbClr val="3366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  Other Factors For Selection</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dirty="0">
                <a:effectLst/>
                <a:latin typeface="+mn-lt"/>
              </a:rPr>
              <a:t>Apart from type of steam requirement, there are various other factors those plays major role in the selection of boiler;</a:t>
            </a:r>
          </a:p>
          <a:p>
            <a:pPr lvl="1">
              <a:buFont typeface="Wingdings" panose="05000000000000000000" pitchFamily="2" charset="2"/>
              <a:buChar char="§"/>
            </a:pPr>
            <a:r>
              <a:rPr lang="en-US" dirty="0">
                <a:latin typeface="+mn-lt"/>
              </a:rPr>
              <a:t>Fuel Feeding System- Manual/Automatic</a:t>
            </a:r>
          </a:p>
          <a:p>
            <a:pPr lvl="1">
              <a:buFont typeface="Wingdings" panose="05000000000000000000" pitchFamily="2" charset="2"/>
              <a:buChar char="§"/>
            </a:pPr>
            <a:r>
              <a:rPr lang="en-US" dirty="0">
                <a:latin typeface="+mn-lt"/>
              </a:rPr>
              <a:t>Liquid/Solid Fuel- Availability of fuel for specific height</a:t>
            </a:r>
          </a:p>
          <a:p>
            <a:pPr lvl="1">
              <a:buFont typeface="Wingdings" panose="05000000000000000000" pitchFamily="2" charset="2"/>
              <a:buChar char="§"/>
            </a:pPr>
            <a:r>
              <a:rPr lang="en-US" dirty="0">
                <a:latin typeface="+mn-lt"/>
              </a:rPr>
              <a:t>Steam-Fuel Ratio</a:t>
            </a:r>
          </a:p>
          <a:p>
            <a:pPr lvl="1">
              <a:buFont typeface="Wingdings" panose="05000000000000000000" pitchFamily="2" charset="2"/>
              <a:buChar char="§"/>
            </a:pPr>
            <a:r>
              <a:rPr lang="en-US" dirty="0">
                <a:latin typeface="+mn-lt"/>
              </a:rPr>
              <a:t>Steam Quality</a:t>
            </a:r>
          </a:p>
          <a:p>
            <a:pPr lvl="1">
              <a:buFont typeface="Wingdings" panose="05000000000000000000" pitchFamily="2" charset="2"/>
              <a:buChar char="§"/>
            </a:pPr>
            <a:r>
              <a:rPr lang="en-US" dirty="0">
                <a:latin typeface="+mn-lt"/>
              </a:rPr>
              <a:t>Flue Gas Parameters- To comply with Pollution Norms</a:t>
            </a:r>
          </a:p>
          <a:p>
            <a:pPr lvl="1">
              <a:buFont typeface="Wingdings" panose="05000000000000000000" pitchFamily="2" charset="2"/>
              <a:buChar char="§"/>
            </a:pPr>
            <a:r>
              <a:rPr lang="en-US" dirty="0">
                <a:latin typeface="+mn-lt"/>
              </a:rPr>
              <a:t>Operation- Manual/Automated</a:t>
            </a:r>
          </a:p>
          <a:p>
            <a:pPr lvl="1">
              <a:buFont typeface="Wingdings" panose="05000000000000000000" pitchFamily="2" charset="2"/>
              <a:buChar char="§"/>
            </a:pPr>
            <a:endParaRPr lang="en-US" dirty="0">
              <a:latin typeface="+mn-lt"/>
            </a:endParaRPr>
          </a:p>
          <a:p>
            <a:pPr lvl="1">
              <a:buFont typeface="Wingdings" panose="05000000000000000000" pitchFamily="2" charset="2"/>
              <a:buChar char="§"/>
            </a:pPr>
            <a:endParaRPr lang="en-US" dirty="0">
              <a:latin typeface="+mn-lt"/>
            </a:endParaRPr>
          </a:p>
          <a:p>
            <a:pPr lvl="1">
              <a:buFont typeface="Wingdings" panose="05000000000000000000" pitchFamily="2" charset="2"/>
              <a:buChar char="§"/>
            </a:pPr>
            <a:endParaRPr lang="en-US" dirty="0">
              <a:latin typeface="+mn-lt"/>
            </a:endParaRPr>
          </a:p>
          <a:p>
            <a:pPr lvl="1"/>
            <a:endParaRPr lang="en-US" dirty="0">
              <a:latin typeface="+mn-lt"/>
            </a:endParaRPr>
          </a:p>
          <a:p>
            <a:pPr>
              <a:buFont typeface="Wingdings" panose="05000000000000000000" pitchFamily="2" charset="2"/>
              <a:buChar char="q"/>
            </a:pPr>
            <a:endParaRPr lang="en-US" dirty="0">
              <a:effectLst/>
              <a:latin typeface="+mn-lt"/>
            </a:endParaRPr>
          </a:p>
        </p:txBody>
      </p:sp>
    </p:spTree>
    <p:extLst>
      <p:ext uri="{BB962C8B-B14F-4D97-AF65-F5344CB8AC3E}">
        <p14:creationId xmlns:p14="http://schemas.microsoft.com/office/powerpoint/2010/main" val="365456685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631766"/>
            <a:ext cx="8229600" cy="68164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dirty="0">
                <a:latin typeface="+mn-lt"/>
              </a:rPr>
              <a:t>ABOUT PMG</a:t>
            </a:r>
            <a:endParaRPr lang="en-IN" sz="3200" dirty="0">
              <a:latin typeface="+mn-lt"/>
              <a:cs typeface="Arial" panose="020B0604020202020204" pitchFamily="34" charset="0"/>
            </a:endParaRPr>
          </a:p>
        </p:txBody>
      </p:sp>
      <p:sp>
        <p:nvSpPr>
          <p:cNvPr id="6" name="Rectangle 5"/>
          <p:cNvSpPr/>
          <p:nvPr/>
        </p:nvSpPr>
        <p:spPr>
          <a:xfrm>
            <a:off x="159027" y="1796133"/>
            <a:ext cx="8786190" cy="2585323"/>
          </a:xfrm>
          <a:prstGeom prst="rect">
            <a:avLst/>
          </a:prstGeom>
        </p:spPr>
        <p:txBody>
          <a:bodyPr wrap="square">
            <a:spAutoFit/>
          </a:bodyPr>
          <a:lstStyle/>
          <a:p>
            <a:pPr lvl="0" fontAlgn="base">
              <a:spcBef>
                <a:spcPct val="0"/>
              </a:spcBef>
              <a:spcAft>
                <a:spcPct val="0"/>
              </a:spcAft>
            </a:pPr>
            <a:r>
              <a:rPr lang="en-US" sz="1600" dirty="0">
                <a:ea typeface="Calibri" panose="020F0502020204030204" pitchFamily="34" charset="0"/>
                <a:cs typeface="Times New Roman" panose="02020603050405020304" pitchFamily="18" charset="0"/>
              </a:rPr>
              <a:t>At PMG, we deliver Engineering Design and Project Management scopes in Food and Beverage industry. Our team of design engineers and engineering executives has rich experience in Project Planning, Design, Execution and Commissioning with key competencies in areas like 3D Plant Design, Hygienic Engineering, and Project Management. Our safe-by-choice, result-oriented, and pro-active work-ethics allow us deliver work scopes meeting objectives, complete stakeholder alignment and first-time quality.</a:t>
            </a:r>
          </a:p>
          <a:p>
            <a:pPr lvl="0" fontAlgn="base">
              <a:spcBef>
                <a:spcPct val="0"/>
              </a:spcBef>
              <a:spcAft>
                <a:spcPct val="0"/>
              </a:spcAft>
            </a:pPr>
            <a:endParaRPr lang="en-US" sz="1600" dirty="0"/>
          </a:p>
          <a:p>
            <a:pPr lvl="0" fontAlgn="base">
              <a:spcBef>
                <a:spcPct val="0"/>
              </a:spcBef>
              <a:spcAft>
                <a:spcPct val="0"/>
              </a:spcAft>
            </a:pPr>
            <a:r>
              <a:rPr lang="en-US" b="1" dirty="0">
                <a:solidFill>
                  <a:srgbClr val="00B050"/>
                </a:solidFill>
                <a:ea typeface="Calibri" panose="020F0502020204030204" pitchFamily="34" charset="0"/>
                <a:cs typeface="Times New Roman" panose="02020603050405020304" pitchFamily="18" charset="0"/>
              </a:rPr>
              <a:t>PMG Knowledge Repository: </a:t>
            </a:r>
            <a:r>
              <a:rPr lang="en-US" b="1" dirty="0">
                <a:ea typeface="Calibri" panose="020F0502020204030204" pitchFamily="34" charset="0"/>
                <a:cs typeface="Times New Roman" panose="02020603050405020304" pitchFamily="18" charset="0"/>
              </a:rPr>
              <a:t>Targeted Knowledge Sharing &amp; Skill Development</a:t>
            </a:r>
            <a:endParaRPr lang="en-US" dirty="0"/>
          </a:p>
          <a:p>
            <a:pPr lvl="0" fontAlgn="base">
              <a:spcBef>
                <a:spcPct val="0"/>
              </a:spcBef>
              <a:spcAft>
                <a:spcPct val="0"/>
              </a:spcAft>
            </a:pPr>
            <a:r>
              <a:rPr lang="en-US" sz="1600" dirty="0">
                <a:ea typeface="Calibri" panose="020F0502020204030204" pitchFamily="34" charset="0"/>
                <a:cs typeface="Times New Roman" panose="02020603050405020304" pitchFamily="18" charset="0"/>
              </a:rPr>
              <a:t>Precise and focused training modules for the exhaustive set of people working in manufacturing industry, instilling qualities of self-belief, creative thinking &amp; widened perspective.</a:t>
            </a:r>
            <a:endParaRPr lang="en-US" sz="1600" dirty="0"/>
          </a:p>
          <a:p>
            <a:pPr lvl="0" fontAlgn="base">
              <a:spcBef>
                <a:spcPct val="0"/>
              </a:spcBef>
              <a:spcAft>
                <a:spcPct val="0"/>
              </a:spcAft>
            </a:pPr>
            <a:endParaRPr lang="en-US" sz="1600" dirty="0"/>
          </a:p>
        </p:txBody>
      </p:sp>
      <p:sp>
        <p:nvSpPr>
          <p:cNvPr id="7" name="Rectangle 6"/>
          <p:cNvSpPr/>
          <p:nvPr/>
        </p:nvSpPr>
        <p:spPr>
          <a:xfrm>
            <a:off x="159027" y="1313411"/>
            <a:ext cx="8786190" cy="584775"/>
          </a:xfrm>
          <a:prstGeom prst="rect">
            <a:avLst/>
          </a:prstGeom>
        </p:spPr>
        <p:txBody>
          <a:bodyPr wrap="square">
            <a:spAutoFit/>
          </a:bodyPr>
          <a:lstStyle/>
          <a:p>
            <a:pPr>
              <a:spcAft>
                <a:spcPts val="3300"/>
              </a:spcAft>
            </a:pPr>
            <a:r>
              <a:rPr lang="en-IN" sz="1600" b="1" dirty="0">
                <a:solidFill>
                  <a:srgbClr val="00B050"/>
                </a:solidFill>
                <a:ea typeface="Calibri" panose="020F0502020204030204" pitchFamily="34" charset="0"/>
                <a:cs typeface="Times New Roman" panose="02020603050405020304" pitchFamily="18" charset="0"/>
              </a:rPr>
              <a:t>“BUILDING FOOD FACTORIES WITH TOP QUALITY STANDARDS OF NESTLE, MONDELEZ,ABBOTT,    DANONE USING 3D DESIGN AND HYGIENIC ENGINEERING.”</a:t>
            </a:r>
            <a:endParaRPr lang="en-US" sz="1100" dirty="0">
              <a:effectLst/>
              <a:ea typeface="Calibri" panose="020F0502020204030204" pitchFamily="34" charset="0"/>
              <a:cs typeface="Times New Roman" panose="02020603050405020304" pitchFamily="18" charset="0"/>
            </a:endParaRPr>
          </a:p>
        </p:txBody>
      </p:sp>
      <p:sp>
        <p:nvSpPr>
          <p:cNvPr id="8" name="TextBox 7"/>
          <p:cNvSpPr txBox="1"/>
          <p:nvPr/>
        </p:nvSpPr>
        <p:spPr>
          <a:xfrm>
            <a:off x="602974"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a:solidFill>
                  <a:srgbClr val="00B050"/>
                </a:solidFill>
              </a:rPr>
              <a:t>Clear Learning Objectives</a:t>
            </a:r>
          </a:p>
          <a:p>
            <a:pPr>
              <a:buClr>
                <a:srgbClr val="00B050"/>
              </a:buClr>
            </a:pPr>
            <a:r>
              <a:rPr lang="en-US" sz="1400" dirty="0"/>
              <a:t>Focused approach to skill development and     knowledge sharing</a:t>
            </a:r>
          </a:p>
          <a:p>
            <a:pPr marL="285750" indent="-285750">
              <a:buClr>
                <a:srgbClr val="00B050"/>
              </a:buClr>
              <a:buFont typeface="Webdings" panose="05030102010509060703" pitchFamily="18" charset="2"/>
              <a:buChar char=""/>
            </a:pPr>
            <a:r>
              <a:rPr lang="en-US" sz="1400" dirty="0">
                <a:solidFill>
                  <a:srgbClr val="00B050"/>
                </a:solidFill>
              </a:rPr>
              <a:t>Progressive Evaluation</a:t>
            </a:r>
          </a:p>
          <a:p>
            <a:pPr>
              <a:buClr>
                <a:srgbClr val="00B050"/>
              </a:buClr>
            </a:pPr>
            <a:r>
              <a:rPr lang="en-US" sz="1400" dirty="0"/>
              <a:t>Gauging improvement on every step and keeping audience connected.</a:t>
            </a:r>
          </a:p>
          <a:p>
            <a:pPr marL="285750" indent="-285750">
              <a:buClr>
                <a:srgbClr val="00B050"/>
              </a:buClr>
              <a:buFont typeface="Webdings" panose="05030102010509060703" pitchFamily="18" charset="2"/>
              <a:buChar char=""/>
            </a:pPr>
            <a:r>
              <a:rPr lang="en-US" sz="1400" dirty="0">
                <a:solidFill>
                  <a:srgbClr val="00B050"/>
                </a:solidFill>
              </a:rPr>
              <a:t>After-training follow-ups</a:t>
            </a:r>
          </a:p>
          <a:p>
            <a:pPr>
              <a:buClr>
                <a:srgbClr val="00B050"/>
              </a:buClr>
            </a:pPr>
            <a:r>
              <a:rPr lang="en-US" sz="1400" dirty="0"/>
              <a:t>We systematically track differential progress of recipients after the training.</a:t>
            </a:r>
          </a:p>
        </p:txBody>
      </p:sp>
      <p:sp>
        <p:nvSpPr>
          <p:cNvPr id="9" name="TextBox 8"/>
          <p:cNvSpPr txBox="1"/>
          <p:nvPr/>
        </p:nvSpPr>
        <p:spPr>
          <a:xfrm>
            <a:off x="4644887"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a:solidFill>
                  <a:srgbClr val="00B050"/>
                </a:solidFill>
              </a:rPr>
              <a:t>Audience Specific Approach</a:t>
            </a:r>
          </a:p>
          <a:p>
            <a:pPr>
              <a:buClr>
                <a:srgbClr val="00B050"/>
              </a:buClr>
            </a:pPr>
            <a:r>
              <a:rPr lang="en-US" sz="1400" dirty="0"/>
              <a:t>Programs are fine-tuned to the ability and interests of the recipients.</a:t>
            </a:r>
          </a:p>
          <a:p>
            <a:pPr marL="285750" indent="-285750">
              <a:buClr>
                <a:srgbClr val="00B050"/>
              </a:buClr>
              <a:buFont typeface="Webdings" panose="05030102010509060703" pitchFamily="18" charset="2"/>
              <a:buChar char=""/>
            </a:pPr>
            <a:r>
              <a:rPr lang="en-US" sz="1400" dirty="0">
                <a:solidFill>
                  <a:srgbClr val="00B050"/>
                </a:solidFill>
              </a:rPr>
              <a:t>Multiple Awe-moments</a:t>
            </a:r>
          </a:p>
          <a:p>
            <a:pPr>
              <a:buClr>
                <a:srgbClr val="00B050"/>
              </a:buClr>
            </a:pPr>
            <a:r>
              <a:rPr lang="en-US" sz="1400" dirty="0"/>
              <a:t>Awe-moments are refreshing and increase receptivity many-fold.</a:t>
            </a:r>
          </a:p>
          <a:p>
            <a:pPr marL="285750" indent="-285750">
              <a:buClr>
                <a:srgbClr val="00B050"/>
              </a:buClr>
              <a:buFont typeface="Webdings" panose="05030102010509060703" pitchFamily="18" charset="2"/>
              <a:buChar char=""/>
            </a:pPr>
            <a:r>
              <a:rPr lang="en-US" sz="1400" dirty="0">
                <a:solidFill>
                  <a:srgbClr val="00B050"/>
                </a:solidFill>
              </a:rPr>
              <a:t>Seasoned Trainers</a:t>
            </a:r>
          </a:p>
          <a:p>
            <a:pPr>
              <a:buClr>
                <a:srgbClr val="00B050"/>
              </a:buClr>
            </a:pPr>
            <a:r>
              <a:rPr lang="en-US" sz="1400" dirty="0"/>
              <a:t>PMG trainers are subject matter experts with substantial work experience.</a:t>
            </a:r>
          </a:p>
        </p:txBody>
      </p:sp>
    </p:spTree>
    <p:extLst>
      <p:ext uri="{BB962C8B-B14F-4D97-AF65-F5344CB8AC3E}">
        <p14:creationId xmlns:p14="http://schemas.microsoft.com/office/powerpoint/2010/main" val="4026719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AGENDA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sp>
        <p:nvSpPr>
          <p:cNvPr id="4100" name="Rectangle 51"/>
          <p:cNvSpPr>
            <a:spLocks noChangeArrowheads="1"/>
          </p:cNvSpPr>
          <p:nvPr/>
        </p:nvSpPr>
        <p:spPr bwMode="gray">
          <a:xfrm>
            <a:off x="323850" y="1589576"/>
            <a:ext cx="733425" cy="701187"/>
          </a:xfrm>
          <a:prstGeom prst="rect">
            <a:avLst/>
          </a:prstGeom>
          <a:solidFill>
            <a:srgbClr val="3366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1</a:t>
            </a:r>
          </a:p>
        </p:txBody>
      </p:sp>
      <p:sp>
        <p:nvSpPr>
          <p:cNvPr id="4101" name="Rectangle 52"/>
          <p:cNvSpPr>
            <a:spLocks noChangeArrowheads="1"/>
          </p:cNvSpPr>
          <p:nvPr/>
        </p:nvSpPr>
        <p:spPr bwMode="gray">
          <a:xfrm>
            <a:off x="1201738" y="1589577"/>
            <a:ext cx="7618412" cy="701186"/>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US" altLang="en-US" noProof="1">
                <a:latin typeface="+mn-lt"/>
              </a:rPr>
              <a:t>Introduction</a:t>
            </a:r>
          </a:p>
        </p:txBody>
      </p:sp>
      <p:sp>
        <p:nvSpPr>
          <p:cNvPr id="4102" name="Rectangle 53"/>
          <p:cNvSpPr>
            <a:spLocks noChangeArrowheads="1"/>
          </p:cNvSpPr>
          <p:nvPr/>
        </p:nvSpPr>
        <p:spPr bwMode="gray">
          <a:xfrm>
            <a:off x="323850" y="2462739"/>
            <a:ext cx="733425" cy="709086"/>
          </a:xfrm>
          <a:prstGeom prst="rect">
            <a:avLst/>
          </a:prstGeom>
          <a:solidFill>
            <a:srgbClr val="3366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2</a:t>
            </a:r>
          </a:p>
        </p:txBody>
      </p:sp>
      <p:sp>
        <p:nvSpPr>
          <p:cNvPr id="4103" name="Rectangle 54"/>
          <p:cNvSpPr>
            <a:spLocks noChangeArrowheads="1"/>
          </p:cNvSpPr>
          <p:nvPr/>
        </p:nvSpPr>
        <p:spPr bwMode="gray">
          <a:xfrm>
            <a:off x="1201738" y="2462739"/>
            <a:ext cx="7618412" cy="709086"/>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Selection of Boiler on Basis of Plant Requirement </a:t>
            </a:r>
          </a:p>
        </p:txBody>
      </p:sp>
      <p:sp>
        <p:nvSpPr>
          <p:cNvPr id="4104" name="Rectangle 55"/>
          <p:cNvSpPr>
            <a:spLocks noChangeArrowheads="1"/>
          </p:cNvSpPr>
          <p:nvPr/>
        </p:nvSpPr>
        <p:spPr bwMode="gray">
          <a:xfrm>
            <a:off x="323850" y="3314700"/>
            <a:ext cx="733425" cy="736600"/>
          </a:xfrm>
          <a:prstGeom prst="rect">
            <a:avLst/>
          </a:prstGeom>
          <a:solidFill>
            <a:srgbClr val="3366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3</a:t>
            </a:r>
          </a:p>
        </p:txBody>
      </p:sp>
      <p:sp>
        <p:nvSpPr>
          <p:cNvPr id="4105" name="Rectangle 56"/>
          <p:cNvSpPr>
            <a:spLocks noChangeArrowheads="1"/>
          </p:cNvSpPr>
          <p:nvPr/>
        </p:nvSpPr>
        <p:spPr bwMode="gray">
          <a:xfrm>
            <a:off x="1201738" y="3311527"/>
            <a:ext cx="7618412" cy="741858"/>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US" altLang="en-US" noProof="1">
                <a:latin typeface="+mn-lt"/>
              </a:rPr>
              <a:t>Selection of Boiler on Basis of Plant Pressure Requirement </a:t>
            </a:r>
          </a:p>
        </p:txBody>
      </p:sp>
      <p:sp>
        <p:nvSpPr>
          <p:cNvPr id="4106" name="Rectangle 57"/>
          <p:cNvSpPr>
            <a:spLocks noChangeArrowheads="1"/>
          </p:cNvSpPr>
          <p:nvPr/>
        </p:nvSpPr>
        <p:spPr bwMode="gray">
          <a:xfrm>
            <a:off x="323850" y="4192588"/>
            <a:ext cx="733425" cy="735012"/>
          </a:xfrm>
          <a:prstGeom prst="rect">
            <a:avLst/>
          </a:prstGeom>
          <a:solidFill>
            <a:srgbClr val="3366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4</a:t>
            </a:r>
          </a:p>
        </p:txBody>
      </p:sp>
      <p:sp>
        <p:nvSpPr>
          <p:cNvPr id="4107" name="Rectangle 58"/>
          <p:cNvSpPr>
            <a:spLocks noChangeArrowheads="1"/>
          </p:cNvSpPr>
          <p:nvPr/>
        </p:nvSpPr>
        <p:spPr bwMode="gray">
          <a:xfrm>
            <a:off x="1201737" y="4192588"/>
            <a:ext cx="7618412" cy="735011"/>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US" altLang="en-US" noProof="1">
                <a:latin typeface="+mn-lt"/>
              </a:rPr>
              <a:t>Seletion of Boiler on  Basis Of Fuel </a:t>
            </a:r>
          </a:p>
        </p:txBody>
      </p:sp>
      <p:sp>
        <p:nvSpPr>
          <p:cNvPr id="18" name="Rectangle 57"/>
          <p:cNvSpPr>
            <a:spLocks noChangeArrowheads="1"/>
          </p:cNvSpPr>
          <p:nvPr/>
        </p:nvSpPr>
        <p:spPr bwMode="gray">
          <a:xfrm>
            <a:off x="323849" y="5056188"/>
            <a:ext cx="733425" cy="735012"/>
          </a:xfrm>
          <a:prstGeom prst="rect">
            <a:avLst/>
          </a:prstGeom>
          <a:solidFill>
            <a:srgbClr val="3366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5</a:t>
            </a:r>
          </a:p>
        </p:txBody>
      </p:sp>
      <p:sp>
        <p:nvSpPr>
          <p:cNvPr id="19" name="Rectangle 58"/>
          <p:cNvSpPr>
            <a:spLocks noChangeArrowheads="1"/>
          </p:cNvSpPr>
          <p:nvPr/>
        </p:nvSpPr>
        <p:spPr bwMode="gray">
          <a:xfrm>
            <a:off x="1201737" y="5056188"/>
            <a:ext cx="7618412" cy="735011"/>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Selection of Boiler on The Basis Of Costing </a:t>
            </a:r>
          </a:p>
        </p:txBody>
      </p:sp>
    </p:spTree>
    <p:extLst>
      <p:ext uri="{BB962C8B-B14F-4D97-AF65-F5344CB8AC3E}">
        <p14:creationId xmlns:p14="http://schemas.microsoft.com/office/powerpoint/2010/main" val="278915726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INTRODUCTION</a:t>
            </a:r>
          </a:p>
        </p:txBody>
      </p:sp>
      <p:sp>
        <p:nvSpPr>
          <p:cNvPr id="22" name="Rectangle 2"/>
          <p:cNvSpPr>
            <a:spLocks noChangeArrowheads="1"/>
          </p:cNvSpPr>
          <p:nvPr/>
        </p:nvSpPr>
        <p:spPr bwMode="gray">
          <a:xfrm>
            <a:off x="325438" y="1418224"/>
            <a:ext cx="8515350" cy="376238"/>
          </a:xfrm>
          <a:prstGeom prst="rect">
            <a:avLst/>
          </a:prstGeom>
          <a:solidFill>
            <a:srgbClr val="3366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Boiler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A boiler is defined as a closed vessel in which water or other liquid is heated, steam or vapor is generated.</a:t>
            </a:r>
          </a:p>
          <a:p>
            <a:pPr>
              <a:spcAft>
                <a:spcPct val="40000"/>
              </a:spcAft>
              <a:buSzPct val="105000"/>
              <a:buFont typeface="Wingdings 2" panose="05020102010507070707" pitchFamily="18" charset="2"/>
              <a:buChar char="¡"/>
            </a:pPr>
            <a:r>
              <a:rPr lang="en-US" dirty="0">
                <a:latin typeface="+mn-lt"/>
              </a:rPr>
              <a:t>In boiler water is converted into steam at required pressure. </a:t>
            </a:r>
          </a:p>
          <a:p>
            <a:pPr>
              <a:spcAft>
                <a:spcPct val="40000"/>
              </a:spcAft>
              <a:buSzPct val="105000"/>
              <a:buFont typeface="Wingdings 2" panose="05020102010507070707" pitchFamily="18" charset="2"/>
              <a:buChar char="¡"/>
            </a:pPr>
            <a:r>
              <a:rPr lang="en-US" dirty="0">
                <a:latin typeface="+mn-lt"/>
              </a:rPr>
              <a:t>The boiler has a very a wide application such as power sector, textiles, plywood, FMCG etc.</a:t>
            </a:r>
            <a:endParaRPr lang="en-US" noProof="1">
              <a:latin typeface="+mn-lt"/>
            </a:endParaRPr>
          </a:p>
        </p:txBody>
      </p:sp>
      <p:pic>
        <p:nvPicPr>
          <p:cNvPr id="2" name="Picture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b="10831"/>
          <a:stretch/>
        </p:blipFill>
        <p:spPr>
          <a:xfrm>
            <a:off x="2400300" y="3281839"/>
            <a:ext cx="4343400" cy="2509361"/>
          </a:xfrm>
          <a:prstGeom prst="rect">
            <a:avLst/>
          </a:prstGeom>
        </p:spPr>
      </p:pic>
    </p:spTree>
    <p:extLst>
      <p:ext uri="{BB962C8B-B14F-4D97-AF65-F5344CB8AC3E}">
        <p14:creationId xmlns:p14="http://schemas.microsoft.com/office/powerpoint/2010/main" val="330785508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SELECTION</a:t>
            </a:r>
            <a:r>
              <a:rPr lang="en-US" altLang="en-US" sz="1800" noProof="1">
                <a:latin typeface="+mn-lt"/>
              </a:rPr>
              <a:t> </a:t>
            </a:r>
          </a:p>
        </p:txBody>
      </p:sp>
      <p:sp>
        <p:nvSpPr>
          <p:cNvPr id="22" name="Rectangle 2"/>
          <p:cNvSpPr>
            <a:spLocks noChangeArrowheads="1"/>
          </p:cNvSpPr>
          <p:nvPr/>
        </p:nvSpPr>
        <p:spPr bwMode="gray">
          <a:xfrm>
            <a:off x="325438" y="1418224"/>
            <a:ext cx="8515350" cy="376238"/>
          </a:xfrm>
          <a:prstGeom prst="rect">
            <a:avLst/>
          </a:prstGeom>
          <a:solidFill>
            <a:srgbClr val="3366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Selection  of Boiler on Basis of Plant Requirement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Power generation plant- In this type of plant we need a high pressure &amp; super heated steam which is generated by a water tube type boiler. </a:t>
            </a:r>
          </a:p>
        </p:txBody>
      </p:sp>
      <p:pic>
        <p:nvPicPr>
          <p:cNvPr id="2" name="Picture 1"/>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3400" y="2667000"/>
            <a:ext cx="8077200" cy="3162105"/>
          </a:xfrm>
          <a:prstGeom prst="rect">
            <a:avLst/>
          </a:prstGeom>
        </p:spPr>
      </p:pic>
    </p:spTree>
    <p:extLst>
      <p:ext uri="{BB962C8B-B14F-4D97-AF65-F5344CB8AC3E}">
        <p14:creationId xmlns:p14="http://schemas.microsoft.com/office/powerpoint/2010/main" val="210557402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SELECTION</a:t>
            </a:r>
            <a:r>
              <a:rPr lang="en-US" altLang="en-US" sz="1800" noProof="1">
                <a:latin typeface="+mn-lt"/>
              </a:rPr>
              <a:t> </a:t>
            </a:r>
          </a:p>
        </p:txBody>
      </p:sp>
      <p:sp>
        <p:nvSpPr>
          <p:cNvPr id="22" name="Rectangle 2"/>
          <p:cNvSpPr>
            <a:spLocks noChangeArrowheads="1"/>
          </p:cNvSpPr>
          <p:nvPr/>
        </p:nvSpPr>
        <p:spPr bwMode="gray">
          <a:xfrm>
            <a:off x="325438" y="1418224"/>
            <a:ext cx="8515350" cy="376238"/>
          </a:xfrm>
          <a:prstGeom prst="rect">
            <a:avLst/>
          </a:prstGeom>
          <a:solidFill>
            <a:srgbClr val="3366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Section  of Boiler on Basis of Plant Requirement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Non-Power generation plant- In this type of plant we need a low  pressure &amp; saturated steam which is generated by a fire tube type boiler. </a:t>
            </a:r>
          </a:p>
        </p:txBody>
      </p:sp>
      <p:pic>
        <p:nvPicPr>
          <p:cNvPr id="2" name="Picture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666" t="9104" r="834" b="1436"/>
          <a:stretch/>
        </p:blipFill>
        <p:spPr>
          <a:xfrm>
            <a:off x="457200" y="2590800"/>
            <a:ext cx="8383588" cy="3035714"/>
          </a:xfrm>
          <a:prstGeom prst="rect">
            <a:avLst/>
          </a:prstGeom>
        </p:spPr>
      </p:pic>
    </p:spTree>
    <p:extLst>
      <p:ext uri="{BB962C8B-B14F-4D97-AF65-F5344CB8AC3E}">
        <p14:creationId xmlns:p14="http://schemas.microsoft.com/office/powerpoint/2010/main" val="410413694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SELECTION</a:t>
            </a:r>
            <a:r>
              <a:rPr lang="en-US" altLang="en-US" sz="1600" noProof="1">
                <a:latin typeface="+mn-lt"/>
              </a:rPr>
              <a:t> </a:t>
            </a:r>
          </a:p>
        </p:txBody>
      </p:sp>
      <p:sp>
        <p:nvSpPr>
          <p:cNvPr id="22" name="Rectangle 2"/>
          <p:cNvSpPr>
            <a:spLocks noChangeArrowheads="1"/>
          </p:cNvSpPr>
          <p:nvPr/>
        </p:nvSpPr>
        <p:spPr bwMode="gray">
          <a:xfrm>
            <a:off x="325438" y="1418224"/>
            <a:ext cx="8515350" cy="376238"/>
          </a:xfrm>
          <a:prstGeom prst="rect">
            <a:avLst/>
          </a:prstGeom>
          <a:solidFill>
            <a:srgbClr val="3366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Selection  of Boiler on Basis of Pressure</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dirty="0">
                <a:latin typeface="+mn-lt"/>
              </a:rPr>
              <a:t>High pressure boiler:</a:t>
            </a:r>
          </a:p>
          <a:p>
            <a:pPr marL="838200" lvl="1">
              <a:buSzPct val="105000"/>
              <a:buFont typeface="Wingdings" panose="05000000000000000000" pitchFamily="2" charset="2"/>
              <a:buChar char="§"/>
            </a:pPr>
            <a:r>
              <a:rPr lang="en-US" dirty="0">
                <a:latin typeface="+mn-lt"/>
              </a:rPr>
              <a:t>The boiler which produce steam at pressures of 80 bar and above are called high pressure boiler. This type of boiler are mostly used in power generation plant. </a:t>
            </a:r>
          </a:p>
          <a:p>
            <a:pPr marL="838200" lvl="1">
              <a:buSzPct val="105000"/>
              <a:buFont typeface="Wingdings" panose="05000000000000000000" pitchFamily="2" charset="2"/>
              <a:buChar char="§"/>
            </a:pPr>
            <a:r>
              <a:rPr lang="en-US" b="1" dirty="0">
                <a:latin typeface="+mn-lt"/>
              </a:rPr>
              <a:t>Examples</a:t>
            </a:r>
            <a:r>
              <a:rPr lang="en-US" b="1" i="1" dirty="0">
                <a:latin typeface="+mn-lt"/>
              </a:rPr>
              <a:t>:</a:t>
            </a:r>
            <a:r>
              <a:rPr lang="en-US" i="1" dirty="0">
                <a:latin typeface="+mn-lt"/>
              </a:rPr>
              <a:t> </a:t>
            </a:r>
            <a:r>
              <a:rPr lang="en-US" dirty="0">
                <a:latin typeface="+mn-lt"/>
              </a:rPr>
              <a:t>Babcock and Wilcox, Velox, Lamont , Benson Boiler etc.</a:t>
            </a:r>
          </a:p>
          <a:p>
            <a:pPr>
              <a:buSzPct val="105000"/>
              <a:buFont typeface="Wingdings 2" panose="05020102010507070707" pitchFamily="18" charset="2"/>
              <a:buChar char="¡"/>
            </a:pPr>
            <a:r>
              <a:rPr lang="en-US" dirty="0">
                <a:latin typeface="+mn-lt"/>
              </a:rPr>
              <a:t>Low pressure Boiler:</a:t>
            </a:r>
          </a:p>
          <a:p>
            <a:pPr marL="838200" lvl="1">
              <a:buSzPct val="105000"/>
              <a:buFont typeface="Wingdings" panose="05000000000000000000" pitchFamily="2" charset="2"/>
              <a:buChar char="§"/>
            </a:pPr>
            <a:r>
              <a:rPr lang="en-US" dirty="0">
                <a:latin typeface="+mn-lt"/>
              </a:rPr>
              <a:t>The boiler which produce steam at pressure below 80 bars are called low pressure boiler. this type of boiler are basically used in process &amp; heat exchange process. </a:t>
            </a:r>
          </a:p>
          <a:p>
            <a:pPr marL="838200" lvl="1">
              <a:buSzPct val="105000"/>
              <a:buFont typeface="Wingdings" panose="05000000000000000000" pitchFamily="2" charset="2"/>
              <a:buChar char="§"/>
            </a:pPr>
            <a:r>
              <a:rPr lang="en-US" b="1" i="1" dirty="0">
                <a:latin typeface="+mn-lt"/>
              </a:rPr>
              <a:t>Examples:</a:t>
            </a:r>
            <a:r>
              <a:rPr lang="en-US" dirty="0">
                <a:latin typeface="+mn-lt"/>
              </a:rPr>
              <a:t> Cochran, Cornish, Lancashire and Locomotive boiler etc. </a:t>
            </a:r>
          </a:p>
        </p:txBody>
      </p:sp>
    </p:spTree>
    <p:extLst>
      <p:ext uri="{BB962C8B-B14F-4D97-AF65-F5344CB8AC3E}">
        <p14:creationId xmlns:p14="http://schemas.microsoft.com/office/powerpoint/2010/main" val="404117467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SELECTION</a:t>
            </a:r>
            <a:r>
              <a:rPr lang="en-US" altLang="en-US" sz="1800" noProof="1">
                <a:latin typeface="+mn-lt"/>
              </a:rPr>
              <a:t> </a:t>
            </a:r>
          </a:p>
        </p:txBody>
      </p:sp>
      <p:sp>
        <p:nvSpPr>
          <p:cNvPr id="22" name="Rectangle 2"/>
          <p:cNvSpPr>
            <a:spLocks noChangeArrowheads="1"/>
          </p:cNvSpPr>
          <p:nvPr/>
        </p:nvSpPr>
        <p:spPr bwMode="gray">
          <a:xfrm>
            <a:off x="325438" y="1418224"/>
            <a:ext cx="8515350" cy="376238"/>
          </a:xfrm>
          <a:prstGeom prst="rect">
            <a:avLst/>
          </a:prstGeom>
          <a:solidFill>
            <a:srgbClr val="3366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Selection  of Boiler on Basis of Fuel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buFont typeface="Wingdings 2" panose="05020102010507070707" pitchFamily="18" charset="2"/>
              <a:buChar char="¡"/>
            </a:pPr>
            <a:r>
              <a:rPr lang="en-US" dirty="0">
                <a:latin typeface="+mn-lt"/>
              </a:rPr>
              <a:t>We use</a:t>
            </a:r>
            <a:r>
              <a:rPr lang="en-US" dirty="0">
                <a:effectLst/>
                <a:latin typeface="+mn-lt"/>
              </a:rPr>
              <a:t> various types of fuel in a boiler;</a:t>
            </a:r>
          </a:p>
          <a:p>
            <a:pPr lvl="1" algn="just">
              <a:buFont typeface="Wingdings" panose="05000000000000000000" pitchFamily="2" charset="2"/>
              <a:buChar char="§"/>
            </a:pPr>
            <a:r>
              <a:rPr lang="en-US" dirty="0">
                <a:latin typeface="+mn-lt"/>
              </a:rPr>
              <a:t>Coal –In industry mostly four type of coal used : Anthracite, Bituminous, peat  and Lignite.  In India mostly bituminous coals are used which it contains less Sulphur content and high ash content</a:t>
            </a:r>
          </a:p>
          <a:p>
            <a:pPr lvl="1" algn="just">
              <a:buFont typeface="Wingdings" panose="05000000000000000000" pitchFamily="2" charset="2"/>
              <a:buChar char="§"/>
            </a:pPr>
            <a:endParaRPr lang="en-US" dirty="0">
              <a:latin typeface="+mn-lt"/>
            </a:endParaRPr>
          </a:p>
          <a:p>
            <a:pPr lvl="1" algn="just">
              <a:buFont typeface="Wingdings" panose="05000000000000000000" pitchFamily="2" charset="2"/>
              <a:buChar char="§"/>
            </a:pPr>
            <a:endParaRPr lang="en-US" dirty="0">
              <a:latin typeface="+mn-lt"/>
            </a:endParaRPr>
          </a:p>
          <a:p>
            <a:pPr lvl="1" algn="just">
              <a:buFont typeface="Wingdings" panose="05000000000000000000" pitchFamily="2" charset="2"/>
              <a:buChar char="§"/>
            </a:pPr>
            <a:endParaRPr lang="en-US" dirty="0">
              <a:latin typeface="+mn-lt"/>
            </a:endParaRPr>
          </a:p>
          <a:p>
            <a:pPr lvl="1" algn="just">
              <a:buFont typeface="Wingdings" panose="05000000000000000000" pitchFamily="2" charset="2"/>
              <a:buChar char="§"/>
            </a:pPr>
            <a:endParaRPr lang="en-US" dirty="0">
              <a:latin typeface="+mn-lt"/>
            </a:endParaRPr>
          </a:p>
          <a:p>
            <a:pPr lvl="1" algn="just">
              <a:buFont typeface="Wingdings" panose="05000000000000000000" pitchFamily="2" charset="2"/>
              <a:buChar char="§"/>
            </a:pPr>
            <a:endParaRPr lang="en-US" dirty="0">
              <a:latin typeface="+mn-lt"/>
            </a:endParaRPr>
          </a:p>
          <a:p>
            <a:pPr lvl="1" algn="just">
              <a:buFont typeface="Wingdings" panose="05000000000000000000" pitchFamily="2" charset="2"/>
              <a:buChar char="§"/>
            </a:pPr>
            <a:endParaRPr lang="en-US" dirty="0">
              <a:latin typeface="+mn-lt"/>
            </a:endParaRPr>
          </a:p>
          <a:p>
            <a:pPr lvl="1" algn="just">
              <a:buFont typeface="Wingdings" panose="05000000000000000000" pitchFamily="2" charset="2"/>
              <a:buChar char="§"/>
            </a:pPr>
            <a:endParaRPr lang="en-US" dirty="0">
              <a:latin typeface="+mn-lt"/>
            </a:endParaRPr>
          </a:p>
          <a:p>
            <a:pPr marL="457200" lvl="1" indent="0">
              <a:buNone/>
            </a:pPr>
            <a:r>
              <a:rPr lang="en-US" dirty="0">
                <a:effectLst/>
                <a:latin typeface="+mn-lt"/>
              </a:rPr>
              <a:t> </a:t>
            </a:r>
          </a:p>
        </p:txBody>
      </p:sp>
      <p:graphicFrame>
        <p:nvGraphicFramePr>
          <p:cNvPr id="3" name="Table 2"/>
          <p:cNvGraphicFramePr>
            <a:graphicFrameLocks noGrp="1"/>
          </p:cNvGraphicFramePr>
          <p:nvPr>
            <p:extLst>
              <p:ext uri="{D42A27DB-BD31-4B8C-83A1-F6EECF244321}">
                <p14:modId xmlns:p14="http://schemas.microsoft.com/office/powerpoint/2010/main" val="4122082707"/>
              </p:ext>
            </p:extLst>
          </p:nvPr>
        </p:nvGraphicFramePr>
        <p:xfrm>
          <a:off x="609601" y="3200400"/>
          <a:ext cx="7924800" cy="2667000"/>
        </p:xfrm>
        <a:graphic>
          <a:graphicData uri="http://schemas.openxmlformats.org/drawingml/2006/table">
            <a:tbl>
              <a:tblPr>
                <a:tableStyleId>{306799F8-075E-4A3A-A7F6-7FBC6576F1A4}</a:tableStyleId>
              </a:tblPr>
              <a:tblGrid>
                <a:gridCol w="1630734">
                  <a:extLst>
                    <a:ext uri="{9D8B030D-6E8A-4147-A177-3AD203B41FA5}">
                      <a16:colId xmlns:a16="http://schemas.microsoft.com/office/drawing/2014/main" val="20000"/>
                    </a:ext>
                  </a:extLst>
                </a:gridCol>
                <a:gridCol w="1630734">
                  <a:extLst>
                    <a:ext uri="{9D8B030D-6E8A-4147-A177-3AD203B41FA5}">
                      <a16:colId xmlns:a16="http://schemas.microsoft.com/office/drawing/2014/main" val="20001"/>
                    </a:ext>
                  </a:extLst>
                </a:gridCol>
                <a:gridCol w="1373251">
                  <a:extLst>
                    <a:ext uri="{9D8B030D-6E8A-4147-A177-3AD203B41FA5}">
                      <a16:colId xmlns:a16="http://schemas.microsoft.com/office/drawing/2014/main" val="20002"/>
                    </a:ext>
                  </a:extLst>
                </a:gridCol>
                <a:gridCol w="1745173">
                  <a:extLst>
                    <a:ext uri="{9D8B030D-6E8A-4147-A177-3AD203B41FA5}">
                      <a16:colId xmlns:a16="http://schemas.microsoft.com/office/drawing/2014/main" val="20003"/>
                    </a:ext>
                  </a:extLst>
                </a:gridCol>
                <a:gridCol w="1544908">
                  <a:extLst>
                    <a:ext uri="{9D8B030D-6E8A-4147-A177-3AD203B41FA5}">
                      <a16:colId xmlns:a16="http://schemas.microsoft.com/office/drawing/2014/main" val="20004"/>
                    </a:ext>
                  </a:extLst>
                </a:gridCol>
              </a:tblGrid>
              <a:tr h="444500">
                <a:tc>
                  <a:txBody>
                    <a:bodyPr/>
                    <a:lstStyle/>
                    <a:p>
                      <a:pPr algn="ctr" fontAlgn="ctr"/>
                      <a:r>
                        <a:rPr lang="en-US" sz="1800" b="1" u="none" strike="noStrike" dirty="0">
                          <a:solidFill>
                            <a:schemeClr val="tx1"/>
                          </a:solidFill>
                          <a:effectLst/>
                        </a:rPr>
                        <a:t>Type of</a:t>
                      </a:r>
                      <a:r>
                        <a:rPr lang="en-US" sz="1800" b="1" u="none" strike="noStrike" baseline="0" dirty="0">
                          <a:solidFill>
                            <a:schemeClr val="tx1"/>
                          </a:solidFill>
                          <a:effectLst/>
                        </a:rPr>
                        <a:t> Coal </a:t>
                      </a:r>
                      <a:endParaRPr lang="en-US" sz="1800" b="1"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6600"/>
                    </a:solidFill>
                  </a:tcPr>
                </a:tc>
                <a:tc>
                  <a:txBody>
                    <a:bodyPr/>
                    <a:lstStyle/>
                    <a:p>
                      <a:pPr algn="ctr" fontAlgn="ctr"/>
                      <a:r>
                        <a:rPr lang="en-US" sz="1800" b="1" u="none" strike="noStrike" dirty="0">
                          <a:solidFill>
                            <a:schemeClr val="tx1"/>
                          </a:solidFill>
                          <a:effectLst/>
                        </a:rPr>
                        <a:t>Peat </a:t>
                      </a:r>
                      <a:endParaRPr lang="en-US" sz="1800" b="1"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6600"/>
                    </a:solidFill>
                  </a:tcPr>
                </a:tc>
                <a:tc>
                  <a:txBody>
                    <a:bodyPr/>
                    <a:lstStyle/>
                    <a:p>
                      <a:pPr algn="ctr" fontAlgn="ctr"/>
                      <a:r>
                        <a:rPr lang="en-US" sz="1800" b="1" u="none" strike="noStrike" dirty="0">
                          <a:solidFill>
                            <a:schemeClr val="tx1"/>
                          </a:solidFill>
                          <a:effectLst/>
                        </a:rPr>
                        <a:t>Lignite</a:t>
                      </a:r>
                      <a:endParaRPr lang="en-US" sz="1800" b="1"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6600"/>
                    </a:solidFill>
                  </a:tcPr>
                </a:tc>
                <a:tc>
                  <a:txBody>
                    <a:bodyPr/>
                    <a:lstStyle/>
                    <a:p>
                      <a:pPr algn="ctr" fontAlgn="ctr"/>
                      <a:r>
                        <a:rPr lang="en-US" sz="1800" b="1" u="none" strike="noStrike" dirty="0">
                          <a:solidFill>
                            <a:schemeClr val="tx1"/>
                          </a:solidFill>
                          <a:effectLst/>
                        </a:rPr>
                        <a:t>Bituminous </a:t>
                      </a:r>
                      <a:endParaRPr lang="en-US" sz="1800" b="1"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6600"/>
                    </a:solidFill>
                  </a:tcPr>
                </a:tc>
                <a:tc>
                  <a:txBody>
                    <a:bodyPr/>
                    <a:lstStyle/>
                    <a:p>
                      <a:pPr algn="ctr" fontAlgn="ctr"/>
                      <a:r>
                        <a:rPr lang="en-US" sz="1800" b="1" u="none" strike="noStrike" dirty="0">
                          <a:solidFill>
                            <a:schemeClr val="tx1"/>
                          </a:solidFill>
                          <a:effectLst/>
                        </a:rPr>
                        <a:t>Anthracite</a:t>
                      </a:r>
                      <a:endParaRPr lang="en-US" sz="1800" b="1"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6600"/>
                    </a:solidFill>
                  </a:tcPr>
                </a:tc>
                <a:extLst>
                  <a:ext uri="{0D108BD9-81ED-4DB2-BD59-A6C34878D82A}">
                    <a16:rowId xmlns:a16="http://schemas.microsoft.com/office/drawing/2014/main" val="10000"/>
                  </a:ext>
                </a:extLst>
              </a:tr>
              <a:tr h="444500">
                <a:tc>
                  <a:txBody>
                    <a:bodyPr/>
                    <a:lstStyle/>
                    <a:p>
                      <a:pPr algn="ctr" fontAlgn="ctr"/>
                      <a:r>
                        <a:rPr lang="en-US" sz="1800" b="1" u="none" strike="noStrike" dirty="0">
                          <a:solidFill>
                            <a:schemeClr val="tx1"/>
                          </a:solidFill>
                          <a:effectLst/>
                        </a:rPr>
                        <a:t>Carbon %</a:t>
                      </a:r>
                      <a:endParaRPr lang="en-US" sz="1800" b="1"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600" u="none" strike="noStrike" dirty="0">
                          <a:solidFill>
                            <a:schemeClr val="tx1"/>
                          </a:solidFill>
                          <a:effectLst/>
                        </a:rPr>
                        <a:t>40%</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tc>
                  <a:txBody>
                    <a:bodyPr/>
                    <a:lstStyle/>
                    <a:p>
                      <a:pPr algn="ctr" fontAlgn="ctr"/>
                      <a:r>
                        <a:rPr lang="en-US" sz="1600" u="none" strike="noStrike" dirty="0">
                          <a:solidFill>
                            <a:schemeClr val="tx1"/>
                          </a:solidFill>
                          <a:effectLst/>
                        </a:rPr>
                        <a:t>40-55%</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tc>
                  <a:txBody>
                    <a:bodyPr/>
                    <a:lstStyle/>
                    <a:p>
                      <a:pPr algn="ctr" fontAlgn="ctr"/>
                      <a:r>
                        <a:rPr lang="en-US" sz="1600" u="none" strike="noStrike" dirty="0">
                          <a:solidFill>
                            <a:schemeClr val="tx1"/>
                          </a:solidFill>
                          <a:effectLst/>
                        </a:rPr>
                        <a:t>55-80%</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tc>
                  <a:txBody>
                    <a:bodyPr/>
                    <a:lstStyle/>
                    <a:p>
                      <a:pPr algn="ctr" fontAlgn="ctr"/>
                      <a:r>
                        <a:rPr lang="en-US" sz="1600" u="none" strike="noStrike">
                          <a:solidFill>
                            <a:schemeClr val="tx1"/>
                          </a:solidFill>
                          <a:effectLst/>
                        </a:rPr>
                        <a:t>80-95%</a:t>
                      </a:r>
                      <a:endParaRPr lang="en-US" sz="1600" b="0" i="0" u="none" strike="noStrike">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extLst>
                  <a:ext uri="{0D108BD9-81ED-4DB2-BD59-A6C34878D82A}">
                    <a16:rowId xmlns:a16="http://schemas.microsoft.com/office/drawing/2014/main" val="10001"/>
                  </a:ext>
                </a:extLst>
              </a:tr>
              <a:tr h="889000">
                <a:tc>
                  <a:txBody>
                    <a:bodyPr/>
                    <a:lstStyle/>
                    <a:p>
                      <a:pPr algn="ctr" fontAlgn="ctr"/>
                      <a:r>
                        <a:rPr lang="en-US" sz="1800" b="1" u="none" strike="noStrike" dirty="0">
                          <a:solidFill>
                            <a:schemeClr val="tx1"/>
                          </a:solidFill>
                          <a:effectLst/>
                        </a:rPr>
                        <a:t>Moisture%</a:t>
                      </a:r>
                      <a:endParaRPr lang="en-US" sz="1800" b="1"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600" u="none" strike="noStrike" dirty="0">
                          <a:solidFill>
                            <a:schemeClr val="tx1"/>
                          </a:solidFill>
                          <a:effectLst/>
                        </a:rPr>
                        <a:t>More than other </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tc>
                  <a:txBody>
                    <a:bodyPr/>
                    <a:lstStyle/>
                    <a:p>
                      <a:pPr algn="ctr" fontAlgn="ctr"/>
                      <a:r>
                        <a:rPr lang="en-US" sz="1600" u="none" strike="noStrike" dirty="0">
                          <a:solidFill>
                            <a:schemeClr val="tx1"/>
                          </a:solidFill>
                          <a:effectLst/>
                        </a:rPr>
                        <a:t>35%</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tc>
                  <a:txBody>
                    <a:bodyPr/>
                    <a:lstStyle/>
                    <a:p>
                      <a:pPr algn="ctr" fontAlgn="ctr"/>
                      <a:r>
                        <a:rPr lang="en-US" sz="1600" u="none" strike="noStrike" dirty="0">
                          <a:solidFill>
                            <a:schemeClr val="tx1"/>
                          </a:solidFill>
                          <a:effectLst/>
                        </a:rPr>
                        <a:t>15-40%</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tc>
                  <a:txBody>
                    <a:bodyPr/>
                    <a:lstStyle/>
                    <a:p>
                      <a:pPr algn="ctr" fontAlgn="ctr"/>
                      <a:r>
                        <a:rPr lang="en-US" sz="1600" u="none" strike="noStrike" dirty="0">
                          <a:solidFill>
                            <a:schemeClr val="tx1"/>
                          </a:solidFill>
                          <a:effectLst/>
                        </a:rPr>
                        <a:t>Negligible </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extLst>
                  <a:ext uri="{0D108BD9-81ED-4DB2-BD59-A6C34878D82A}">
                    <a16:rowId xmlns:a16="http://schemas.microsoft.com/office/drawing/2014/main" val="10002"/>
                  </a:ext>
                </a:extLst>
              </a:tr>
              <a:tr h="889000">
                <a:tc>
                  <a:txBody>
                    <a:bodyPr/>
                    <a:lstStyle/>
                    <a:p>
                      <a:pPr algn="ctr" fontAlgn="ctr"/>
                      <a:r>
                        <a:rPr lang="en-US" sz="1800" b="1" u="none" strike="noStrike" dirty="0">
                          <a:solidFill>
                            <a:schemeClr val="tx1"/>
                          </a:solidFill>
                          <a:effectLst/>
                        </a:rPr>
                        <a:t>GCV</a:t>
                      </a:r>
                      <a:endParaRPr lang="en-US" sz="1800" b="1"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600" u="none" strike="noStrike" dirty="0">
                          <a:solidFill>
                            <a:schemeClr val="tx1"/>
                          </a:solidFill>
                          <a:effectLst/>
                        </a:rPr>
                        <a:t>Lower</a:t>
                      </a:r>
                      <a:br>
                        <a:rPr lang="en-US" sz="1600" u="none" strike="noStrike" dirty="0">
                          <a:solidFill>
                            <a:schemeClr val="tx1"/>
                          </a:solidFill>
                          <a:effectLst/>
                        </a:rPr>
                      </a:br>
                      <a:r>
                        <a:rPr lang="en-US" sz="1600" u="none" strike="noStrike" dirty="0">
                          <a:solidFill>
                            <a:schemeClr val="tx1"/>
                          </a:solidFill>
                          <a:effectLst/>
                        </a:rPr>
                        <a:t> then other </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tc>
                  <a:txBody>
                    <a:bodyPr/>
                    <a:lstStyle/>
                    <a:p>
                      <a:pPr algn="ctr" fontAlgn="ctr"/>
                      <a:r>
                        <a:rPr lang="en-US" sz="1600" u="none" strike="noStrike" dirty="0">
                          <a:solidFill>
                            <a:schemeClr val="tx1"/>
                          </a:solidFill>
                          <a:effectLst/>
                        </a:rPr>
                        <a:t>&lt; 5kw/kg</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tc>
                  <a:txBody>
                    <a:bodyPr/>
                    <a:lstStyle/>
                    <a:p>
                      <a:pPr algn="ctr" fontAlgn="ctr"/>
                      <a:r>
                        <a:rPr lang="en-US" sz="1600" u="none" strike="noStrike" dirty="0">
                          <a:solidFill>
                            <a:schemeClr val="tx1"/>
                          </a:solidFill>
                          <a:effectLst/>
                        </a:rPr>
                        <a:t>6.8-9kw/kg</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tc>
                  <a:txBody>
                    <a:bodyPr/>
                    <a:lstStyle/>
                    <a:p>
                      <a:pPr algn="ctr" fontAlgn="ctr"/>
                      <a:r>
                        <a:rPr lang="en-US" sz="1600" u="none" strike="noStrike" dirty="0">
                          <a:solidFill>
                            <a:schemeClr val="tx1"/>
                          </a:solidFill>
                          <a:effectLst/>
                        </a:rPr>
                        <a:t>9kw/kg </a:t>
                      </a:r>
                      <a:endParaRPr lang="en-US" sz="1600" b="0" i="0" u="none" strike="noStrike" dirty="0">
                        <a:solidFill>
                          <a:schemeClr val="tx1"/>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FF79"/>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7247646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SELECTION</a:t>
            </a:r>
            <a:r>
              <a:rPr lang="en-US" altLang="en-US" sz="1800" noProof="1">
                <a:latin typeface="+mn-lt"/>
              </a:rPr>
              <a:t> </a:t>
            </a:r>
          </a:p>
        </p:txBody>
      </p:sp>
      <p:sp>
        <p:nvSpPr>
          <p:cNvPr id="22" name="Rectangle 2"/>
          <p:cNvSpPr>
            <a:spLocks noChangeArrowheads="1"/>
          </p:cNvSpPr>
          <p:nvPr/>
        </p:nvSpPr>
        <p:spPr bwMode="gray">
          <a:xfrm>
            <a:off x="325438" y="1418224"/>
            <a:ext cx="8515350" cy="376238"/>
          </a:xfrm>
          <a:prstGeom prst="rect">
            <a:avLst/>
          </a:prstGeom>
          <a:solidFill>
            <a:srgbClr val="3366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Selection  of Boiler on Basis of Fuel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buFont typeface="Wingdings 2" panose="05020102010507070707" pitchFamily="18" charset="2"/>
              <a:buChar char="¡"/>
            </a:pPr>
            <a:r>
              <a:rPr lang="en-US" dirty="0">
                <a:effectLst/>
                <a:latin typeface="+mn-lt"/>
              </a:rPr>
              <a:t>Wood- In a industry </a:t>
            </a:r>
            <a:r>
              <a:rPr lang="en-US" dirty="0">
                <a:latin typeface="+mn-lt"/>
              </a:rPr>
              <a:t>Wood, wood residue, bark, are used. And  in any form wood like  sawdust, sander dust, wood chips, scraps, slabs, millings, shavings, and processed pellets made from wood or other forest products are also used in furnace. </a:t>
            </a:r>
            <a:endParaRPr lang="en-US" dirty="0">
              <a:effectLst/>
              <a:latin typeface="+mn-lt"/>
            </a:endParaRPr>
          </a:p>
          <a:p>
            <a:pPr algn="just">
              <a:buSzPct val="105000"/>
              <a:buFont typeface="Wingdings 2" panose="05020102010507070707" pitchFamily="18" charset="2"/>
              <a:buChar char="¡"/>
            </a:pPr>
            <a:r>
              <a:rPr lang="en-US" dirty="0">
                <a:latin typeface="+mn-lt"/>
              </a:rPr>
              <a:t>Diesel- In a industry HSD(high speed diesel) are used. Which has low viscosity and higher    volatility as compare to low diesel oil. Its Chetan number 56-60. </a:t>
            </a:r>
          </a:p>
          <a:p>
            <a:pPr algn="just">
              <a:buSzPct val="105000"/>
              <a:buFont typeface="Wingdings 2" panose="05020102010507070707" pitchFamily="18" charset="2"/>
              <a:buChar char="¡"/>
            </a:pPr>
            <a:r>
              <a:rPr lang="en-US" dirty="0">
                <a:effectLst/>
                <a:latin typeface="+mn-lt"/>
              </a:rPr>
              <a:t>Furnace oil- </a:t>
            </a:r>
            <a:r>
              <a:rPr lang="en-US" dirty="0">
                <a:latin typeface="+mn-lt"/>
              </a:rPr>
              <a:t>It is a dark, viscous liquid at room temperature. It is a complex mix of hydrocarbons with carbon atoms ranging mainly from 20 to 55.</a:t>
            </a:r>
            <a:endParaRPr lang="en-US" dirty="0">
              <a:effectLst/>
              <a:latin typeface="+mn-lt"/>
            </a:endParaRPr>
          </a:p>
          <a:p>
            <a:pPr marL="457200" lvl="1" indent="0" algn="just">
              <a:buNone/>
            </a:pPr>
            <a:r>
              <a:rPr lang="en-US" dirty="0">
                <a:effectLst/>
                <a:latin typeface="+mn-lt"/>
              </a:rPr>
              <a:t> </a:t>
            </a:r>
          </a:p>
        </p:txBody>
      </p:sp>
    </p:spTree>
    <p:extLst>
      <p:ext uri="{BB962C8B-B14F-4D97-AF65-F5344CB8AC3E}">
        <p14:creationId xmlns:p14="http://schemas.microsoft.com/office/powerpoint/2010/main" val="3273820455"/>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ES-501_BG-001</Template>
  <TotalTime>10356</TotalTime>
  <Words>857</Words>
  <Application>Microsoft Office PowerPoint</Application>
  <PresentationFormat>On-screen Show (4:3)</PresentationFormat>
  <Paragraphs>123</Paragraphs>
  <Slides>11</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Calibri Light</vt:lpstr>
      <vt:lpstr>Elephant</vt:lpstr>
      <vt:lpstr>Times New Roman</vt:lpstr>
      <vt:lpstr>Webdings</vt:lpstr>
      <vt:lpstr>Wingdings</vt:lpstr>
      <vt:lpstr>Wingdings 2</vt:lpstr>
      <vt:lpstr>Office Theme</vt:lpstr>
      <vt:lpstr>SELECTION OF BOILER </vt:lpstr>
      <vt:lpstr>PowerPoint Presentation</vt:lpstr>
      <vt:lpstr>AGENDA </vt:lpstr>
      <vt:lpstr>INTRODUCTION</vt:lpstr>
      <vt:lpstr>SELECTION </vt:lpstr>
      <vt:lpstr>SELECTION </vt:lpstr>
      <vt:lpstr>SELECTION </vt:lpstr>
      <vt:lpstr>SELECTION </vt:lpstr>
      <vt:lpstr>SELECTION </vt:lpstr>
      <vt:lpstr>SELECTION </vt:lpstr>
      <vt:lpstr>SELECTION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908</cp:revision>
  <cp:lastPrinted>2014-11-21T06:58:07Z</cp:lastPrinted>
  <dcterms:created xsi:type="dcterms:W3CDTF">2014-04-07T11:41:40Z</dcterms:created>
  <dcterms:modified xsi:type="dcterms:W3CDTF">2025-04-15T12:57:20Z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