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13"/>
  </p:notesMasterIdLst>
  <p:sldIdLst>
    <p:sldId id="311" r:id="rId6"/>
    <p:sldId id="284" r:id="rId7"/>
    <p:sldId id="293" r:id="rId8"/>
    <p:sldId id="306" r:id="rId9"/>
    <p:sldId id="309" r:id="rId10"/>
    <p:sldId id="310" r:id="rId11"/>
    <p:sldId id="308" r:id="rId1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16857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78973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4967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4036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37933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626812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164010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38615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579899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361769195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470025"/>
          </a:xfrm>
        </p:spPr>
        <p:txBody>
          <a:bodyPr>
            <a:normAutofit fontScale="90000"/>
          </a:bodyPr>
          <a:lstStyle/>
          <a:p>
            <a:r>
              <a:rPr lang="en-US" dirty="0">
                <a:latin typeface="Baskerville Old Face" panose="02020602080505020303" pitchFamily="18" charset="0"/>
              </a:rPr>
              <a:t>ENERGY CONSERVATION  </a:t>
            </a:r>
          </a:p>
        </p:txBody>
      </p:sp>
    </p:spTree>
    <p:extLst>
      <p:ext uri="{BB962C8B-B14F-4D97-AF65-F5344CB8AC3E}">
        <p14:creationId xmlns:p14="http://schemas.microsoft.com/office/powerpoint/2010/main" val="402671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sp>
        <p:nvSpPr>
          <p:cNvPr id="4100" name="Rectangle 51"/>
          <p:cNvSpPr>
            <a:spLocks noChangeArrowheads="1"/>
          </p:cNvSpPr>
          <p:nvPr/>
        </p:nvSpPr>
        <p:spPr bwMode="gray">
          <a:xfrm>
            <a:off x="323850" y="1555750"/>
            <a:ext cx="733425" cy="735013"/>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b="1" noProof="1">
                <a:latin typeface="+mn-lt"/>
              </a:rPr>
              <a:t>1</a:t>
            </a:r>
          </a:p>
        </p:txBody>
      </p:sp>
      <p:sp>
        <p:nvSpPr>
          <p:cNvPr id="4101" name="Rectangle 52"/>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Introduction  </a:t>
            </a:r>
          </a:p>
        </p:txBody>
      </p:sp>
      <p:sp>
        <p:nvSpPr>
          <p:cNvPr id="4102" name="Rectangle 53"/>
          <p:cNvSpPr>
            <a:spLocks noChangeArrowheads="1"/>
          </p:cNvSpPr>
          <p:nvPr/>
        </p:nvSpPr>
        <p:spPr bwMode="gray">
          <a:xfrm>
            <a:off x="323850" y="2436813"/>
            <a:ext cx="733425" cy="735012"/>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b="1" noProof="1">
                <a:latin typeface="+mn-lt"/>
              </a:rPr>
              <a:t>2</a:t>
            </a:r>
          </a:p>
        </p:txBody>
      </p:sp>
      <p:sp>
        <p:nvSpPr>
          <p:cNvPr id="4103" name="Rectangle 54"/>
          <p:cNvSpPr>
            <a:spLocks noChangeArrowheads="1"/>
          </p:cNvSpPr>
          <p:nvPr/>
        </p:nvSpPr>
        <p:spPr bwMode="gray">
          <a:xfrm>
            <a:off x="1201738" y="2430464"/>
            <a:ext cx="7618412" cy="74136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Why We Need Nergy Conservation  </a:t>
            </a:r>
          </a:p>
        </p:txBody>
      </p:sp>
      <p:sp>
        <p:nvSpPr>
          <p:cNvPr id="4104" name="Rectangle 55"/>
          <p:cNvSpPr>
            <a:spLocks noChangeArrowheads="1"/>
          </p:cNvSpPr>
          <p:nvPr/>
        </p:nvSpPr>
        <p:spPr bwMode="gray">
          <a:xfrm>
            <a:off x="338539" y="4198937"/>
            <a:ext cx="733425" cy="735013"/>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b="1" noProof="1">
                <a:latin typeface="+mn-lt"/>
              </a:rPr>
              <a:t>4</a:t>
            </a:r>
          </a:p>
        </p:txBody>
      </p:sp>
      <p:sp>
        <p:nvSpPr>
          <p:cNvPr id="4105" name="Rectangle 56"/>
          <p:cNvSpPr>
            <a:spLocks noChangeArrowheads="1"/>
          </p:cNvSpPr>
          <p:nvPr/>
        </p:nvSpPr>
        <p:spPr bwMode="gray">
          <a:xfrm>
            <a:off x="1216427" y="4198936"/>
            <a:ext cx="7603723" cy="735014"/>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How to Energy Conservation </a:t>
            </a:r>
          </a:p>
        </p:txBody>
      </p:sp>
      <p:sp>
        <p:nvSpPr>
          <p:cNvPr id="4106" name="Rectangle 57"/>
          <p:cNvSpPr>
            <a:spLocks noChangeArrowheads="1"/>
          </p:cNvSpPr>
          <p:nvPr/>
        </p:nvSpPr>
        <p:spPr bwMode="gray">
          <a:xfrm>
            <a:off x="338539" y="5076825"/>
            <a:ext cx="733425" cy="735012"/>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b="1" noProof="1">
                <a:latin typeface="+mn-lt"/>
              </a:rPr>
              <a:t>5</a:t>
            </a:r>
          </a:p>
        </p:txBody>
      </p:sp>
      <p:sp>
        <p:nvSpPr>
          <p:cNvPr id="4107" name="Rectangle 58"/>
          <p:cNvSpPr>
            <a:spLocks noChangeArrowheads="1"/>
          </p:cNvSpPr>
          <p:nvPr/>
        </p:nvSpPr>
        <p:spPr bwMode="gray">
          <a:xfrm>
            <a:off x="1216427" y="5075239"/>
            <a:ext cx="7603723" cy="736598"/>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Benefit of Energy Conservation </a:t>
            </a:r>
          </a:p>
        </p:txBody>
      </p:sp>
      <p:sp>
        <p:nvSpPr>
          <p:cNvPr id="18" name="Rectangle 53"/>
          <p:cNvSpPr>
            <a:spLocks noChangeArrowheads="1"/>
          </p:cNvSpPr>
          <p:nvPr/>
        </p:nvSpPr>
        <p:spPr bwMode="gray">
          <a:xfrm>
            <a:off x="338539" y="3317875"/>
            <a:ext cx="733425" cy="735012"/>
          </a:xfrm>
          <a:prstGeom prst="rect">
            <a:avLst/>
          </a:prstGeom>
          <a:solidFill>
            <a:srgbClr val="993366"/>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b="1" noProof="1">
                <a:latin typeface="+mn-lt"/>
              </a:rPr>
              <a:t>3</a:t>
            </a:r>
          </a:p>
        </p:txBody>
      </p:sp>
      <p:sp>
        <p:nvSpPr>
          <p:cNvPr id="19" name="Rectangle 54"/>
          <p:cNvSpPr>
            <a:spLocks noChangeArrowheads="1"/>
          </p:cNvSpPr>
          <p:nvPr/>
        </p:nvSpPr>
        <p:spPr bwMode="gray">
          <a:xfrm>
            <a:off x="1216427" y="3311527"/>
            <a:ext cx="7603723" cy="742948"/>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Area of Energy Conservation </a:t>
            </a:r>
          </a:p>
        </p:txBody>
      </p:sp>
    </p:spTree>
    <p:extLst>
      <p:ext uri="{BB962C8B-B14F-4D97-AF65-F5344CB8AC3E}">
        <p14:creationId xmlns:p14="http://schemas.microsoft.com/office/powerpoint/2010/main" val="278915726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INTRODUCTION</a:t>
            </a:r>
          </a:p>
        </p:txBody>
      </p:sp>
      <p:sp>
        <p:nvSpPr>
          <p:cNvPr id="22" name="Rectangle 2"/>
          <p:cNvSpPr>
            <a:spLocks noChangeArrowheads="1"/>
          </p:cNvSpPr>
          <p:nvPr/>
        </p:nvSpPr>
        <p:spPr bwMode="gray">
          <a:xfrm>
            <a:off x="325438" y="1418224"/>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Energy Conservation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Energy conservation is not about making limited resources last as long as they can, that would mean that you are doing nothing more than prolong a crisis until you finally run out of energy resources all together. Conservation is the process of reducing demand on a limited supply and enabling that supply to begin to rebuild itself. Many times the best way of doing this is to replace the energy used with an alternate.</a:t>
            </a:r>
          </a:p>
          <a:p>
            <a:pPr>
              <a:buFont typeface="Wingdings" panose="05000000000000000000" pitchFamily="2" charset="2"/>
              <a:buChar char="q"/>
            </a:pPr>
            <a:endParaRPr lang="en-US" dirty="0">
              <a:latin typeface="+mn-lt"/>
            </a:endParaRPr>
          </a:p>
        </p:txBody>
      </p:sp>
      <p:sp>
        <p:nvSpPr>
          <p:cNvPr id="2" name="Rectangle 1"/>
          <p:cNvSpPr/>
          <p:nvPr/>
        </p:nvSpPr>
        <p:spPr>
          <a:xfrm>
            <a:off x="2286000" y="3105835"/>
            <a:ext cx="4572000" cy="369332"/>
          </a:xfrm>
          <a:prstGeom prst="rect">
            <a:avLst/>
          </a:prstGeom>
        </p:spPr>
        <p:txBody>
          <a:bodyPr>
            <a:spAutoFit/>
          </a:bodyPr>
          <a:lstStyle/>
          <a:p>
            <a:endParaRPr lang="en-US" dirty="0"/>
          </a:p>
        </p:txBody>
      </p:sp>
      <p:pic>
        <p:nvPicPr>
          <p:cNvPr id="6" name="Picture 5"/>
          <p:cNvPicPr>
            <a:picLocks noChangeAspect="1"/>
          </p:cNvPicPr>
          <p:nvPr/>
        </p:nvPicPr>
        <p:blipFill>
          <a:blip r:embed="rId3" cstate="print">
            <a:clrChange>
              <a:clrFrom>
                <a:srgbClr val="FFFFFF"/>
              </a:clrFrom>
              <a:clrTo>
                <a:srgbClr val="FFFFFF">
                  <a:alpha val="0"/>
                </a:srgbClr>
              </a:clrTo>
            </a:clrChange>
          </a:blip>
          <a:stretch>
            <a:fillRect/>
          </a:stretch>
        </p:blipFill>
        <p:spPr>
          <a:xfrm>
            <a:off x="457200" y="3124200"/>
            <a:ext cx="8229600" cy="2681629"/>
          </a:xfrm>
          <a:prstGeom prst="rect">
            <a:avLst/>
          </a:prstGeom>
        </p:spPr>
      </p:pic>
    </p:spTree>
    <p:extLst>
      <p:ext uri="{BB962C8B-B14F-4D97-AF65-F5344CB8AC3E}">
        <p14:creationId xmlns:p14="http://schemas.microsoft.com/office/powerpoint/2010/main" val="21055740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NEED</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Why We Need Energy Conservation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We have limited fuel on the earth and our demand is increasing day by day, that’s why we need to conserve that. </a:t>
            </a:r>
          </a:p>
          <a:p>
            <a:pPr>
              <a:buSzPct val="105000"/>
              <a:buFont typeface="Wingdings 2" panose="05020102010507070707" pitchFamily="18" charset="2"/>
              <a:buChar char="¡"/>
            </a:pPr>
            <a:r>
              <a:rPr lang="en-US" dirty="0">
                <a:latin typeface="+mn-lt"/>
              </a:rPr>
              <a:t>You should know that there are two kinds of energy sources we depend on  are renewable and nonrenewable.</a:t>
            </a:r>
          </a:p>
          <a:p>
            <a:pPr>
              <a:buSzPct val="105000"/>
              <a:buFont typeface="Wingdings 2" panose="05020102010507070707" pitchFamily="18" charset="2"/>
              <a:buChar char="¡"/>
            </a:pPr>
            <a:r>
              <a:rPr lang="en-US" dirty="0">
                <a:latin typeface="+mn-lt"/>
              </a:rPr>
              <a:t>Renewable energy sources are those that are continuously replenished, such as water, wind, and solar. Nonrenewable energy sources, on the other hand, like gas, coal, and oil cannot be replaced.  </a:t>
            </a:r>
          </a:p>
          <a:p>
            <a:pPr>
              <a:buSzPct val="105000"/>
              <a:buFont typeface="Wingdings 2" panose="05020102010507070707" pitchFamily="18" charset="2"/>
              <a:buChar char="¡"/>
            </a:pPr>
            <a:r>
              <a:rPr lang="en-US" dirty="0">
                <a:latin typeface="+mn-lt"/>
              </a:rPr>
              <a:t>We depend on energy for virtually everything in our lives. </a:t>
            </a:r>
          </a:p>
          <a:p>
            <a:pPr>
              <a:buSzPct val="105000"/>
              <a:buFont typeface="Wingdings 2" panose="05020102010507070707" pitchFamily="18" charset="2"/>
              <a:buChar char="¡"/>
            </a:pPr>
            <a:endParaRPr lang="en-US" dirty="0">
              <a:latin typeface="+mn-lt"/>
            </a:endParaRPr>
          </a:p>
          <a:p>
            <a:pPr>
              <a:buSzPct val="105000"/>
              <a:buFont typeface="Wingdings 2" panose="05020102010507070707" pitchFamily="18" charset="2"/>
              <a:buChar char="¡"/>
            </a:pPr>
            <a:endParaRPr lang="en-US" dirty="0">
              <a:latin typeface="+mn-lt"/>
            </a:endParaRPr>
          </a:p>
          <a:p>
            <a:pPr>
              <a:buSzPct val="105000"/>
              <a:buFont typeface="Wingdings 2" panose="05020102010507070707" pitchFamily="18" charset="2"/>
              <a:buChar char="¡"/>
            </a:pPr>
            <a:endParaRPr lang="en-US" dirty="0">
              <a:latin typeface="+mn-lt"/>
            </a:endParaRPr>
          </a:p>
        </p:txBody>
      </p:sp>
      <p:sp>
        <p:nvSpPr>
          <p:cNvPr id="2" name="Rectangle 1"/>
          <p:cNvSpPr/>
          <p:nvPr/>
        </p:nvSpPr>
        <p:spPr>
          <a:xfrm>
            <a:off x="2286000" y="3105835"/>
            <a:ext cx="4572000" cy="369332"/>
          </a:xfrm>
          <a:prstGeom prst="rect">
            <a:avLst/>
          </a:prstGeom>
        </p:spPr>
        <p:txBody>
          <a:bodyPr>
            <a:spAutoFit/>
          </a:bodyPr>
          <a:lstStyle/>
          <a:p>
            <a:endParaRPr lang="en-US" dirty="0"/>
          </a:p>
        </p:txBody>
      </p:sp>
    </p:spTree>
    <p:extLst>
      <p:ext uri="{BB962C8B-B14F-4D97-AF65-F5344CB8AC3E}">
        <p14:creationId xmlns:p14="http://schemas.microsoft.com/office/powerpoint/2010/main" val="157546703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AREA</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Area</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In industry have many area  for energy conservation these are following?</a:t>
            </a:r>
          </a:p>
          <a:p>
            <a:pPr lvl="1">
              <a:buFont typeface="Wingdings" panose="05000000000000000000" pitchFamily="2" charset="2"/>
              <a:buChar char="§"/>
            </a:pPr>
            <a:r>
              <a:rPr lang="en-US" noProof="1">
                <a:latin typeface="+mn-lt"/>
              </a:rPr>
              <a:t>Fans &amp; Blowers</a:t>
            </a:r>
          </a:p>
          <a:p>
            <a:pPr lvl="1">
              <a:buFont typeface="Wingdings" panose="05000000000000000000" pitchFamily="2" charset="2"/>
              <a:buChar char="§"/>
            </a:pPr>
            <a:r>
              <a:rPr lang="en-US" noProof="1">
                <a:latin typeface="+mn-lt"/>
              </a:rPr>
              <a:t>Exhaust &amp; ventilation Sustem</a:t>
            </a:r>
          </a:p>
          <a:p>
            <a:pPr lvl="1">
              <a:buFont typeface="Wingdings" panose="05000000000000000000" pitchFamily="2" charset="2"/>
              <a:buChar char="§"/>
            </a:pPr>
            <a:r>
              <a:rPr lang="en-US" noProof="1">
                <a:latin typeface="+mn-lt"/>
              </a:rPr>
              <a:t>Pumps and pumping System</a:t>
            </a:r>
          </a:p>
          <a:p>
            <a:pPr lvl="1">
              <a:buFont typeface="Wingdings" panose="05000000000000000000" pitchFamily="2" charset="2"/>
              <a:buChar char="§"/>
            </a:pPr>
            <a:r>
              <a:rPr lang="en-US" noProof="1">
                <a:latin typeface="+mn-lt"/>
              </a:rPr>
              <a:t>Compressed air System</a:t>
            </a:r>
          </a:p>
          <a:p>
            <a:pPr lvl="1">
              <a:buFont typeface="Wingdings" panose="05000000000000000000" pitchFamily="2" charset="2"/>
              <a:buChar char="§"/>
            </a:pPr>
            <a:r>
              <a:rPr lang="en-US" noProof="1">
                <a:latin typeface="+mn-lt"/>
              </a:rPr>
              <a:t>Cooling Tower System</a:t>
            </a:r>
          </a:p>
          <a:p>
            <a:pPr lvl="1">
              <a:buFont typeface="Wingdings" panose="05000000000000000000" pitchFamily="2" charset="2"/>
              <a:buChar char="§"/>
            </a:pPr>
            <a:r>
              <a:rPr lang="en-US" noProof="1">
                <a:latin typeface="+mn-lt"/>
              </a:rPr>
              <a:t>Heat exchanger </a:t>
            </a:r>
          </a:p>
          <a:p>
            <a:pPr lvl="1">
              <a:buFont typeface="Wingdings" panose="05000000000000000000" pitchFamily="2" charset="2"/>
              <a:buChar char="§"/>
            </a:pPr>
            <a:r>
              <a:rPr lang="en-US" noProof="1">
                <a:latin typeface="+mn-lt"/>
              </a:rPr>
              <a:t>Insulation of pipe </a:t>
            </a:r>
          </a:p>
          <a:p>
            <a:pPr marL="457200" lvl="1" indent="0">
              <a:buNone/>
            </a:pPr>
            <a:endParaRPr lang="en-US" noProof="1"/>
          </a:p>
        </p:txBody>
      </p:sp>
      <p:sp>
        <p:nvSpPr>
          <p:cNvPr id="2" name="Rectangle 1"/>
          <p:cNvSpPr/>
          <p:nvPr/>
        </p:nvSpPr>
        <p:spPr>
          <a:xfrm>
            <a:off x="2286000" y="3105835"/>
            <a:ext cx="4572000" cy="369332"/>
          </a:xfrm>
          <a:prstGeom prst="rect">
            <a:avLst/>
          </a:prstGeom>
        </p:spPr>
        <p:txBody>
          <a:bodyPr>
            <a:spAutoFit/>
          </a:bodyPr>
          <a:lstStyle/>
          <a:p>
            <a:endParaRPr lang="en-US" dirty="0"/>
          </a:p>
        </p:txBody>
      </p:sp>
    </p:spTree>
    <p:extLst>
      <p:ext uri="{BB962C8B-B14F-4D97-AF65-F5344CB8AC3E}">
        <p14:creationId xmlns:p14="http://schemas.microsoft.com/office/powerpoint/2010/main" val="45689624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ENERGY CONSERVATION  </a:t>
            </a:r>
          </a:p>
        </p:txBody>
      </p:sp>
      <p:sp>
        <p:nvSpPr>
          <p:cNvPr id="22" name="Rectangle 2"/>
          <p:cNvSpPr>
            <a:spLocks noChangeArrowheads="1"/>
          </p:cNvSpPr>
          <p:nvPr/>
        </p:nvSpPr>
        <p:spPr bwMode="gray">
          <a:xfrm>
            <a:off x="325438" y="1418224"/>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Energy Conservation</a:t>
            </a:r>
          </a:p>
        </p:txBody>
      </p:sp>
      <p:sp>
        <p:nvSpPr>
          <p:cNvPr id="23" name="Rectangle 5"/>
          <p:cNvSpPr>
            <a:spLocks noChangeArrowheads="1"/>
          </p:cNvSpPr>
          <p:nvPr/>
        </p:nvSpPr>
        <p:spPr bwMode="gray">
          <a:xfrm>
            <a:off x="327546" y="1788716"/>
            <a:ext cx="8513242"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noProof="1">
                <a:latin typeface="+mn-lt"/>
              </a:rPr>
              <a:t>In a fan and blower choose a right fan and maintenance regularly.</a:t>
            </a:r>
          </a:p>
          <a:p>
            <a:pPr>
              <a:buSzPct val="105000"/>
              <a:buFont typeface="Wingdings 2" panose="05020102010507070707" pitchFamily="18" charset="2"/>
              <a:buChar char="¡"/>
            </a:pPr>
            <a:r>
              <a:rPr lang="en-US" noProof="1">
                <a:latin typeface="+mn-lt"/>
              </a:rPr>
              <a:t>In industry replace old pump by energy efficient pumps.</a:t>
            </a:r>
          </a:p>
          <a:p>
            <a:pPr>
              <a:buSzPct val="105000"/>
              <a:buFont typeface="Wingdings 2" panose="05020102010507070707" pitchFamily="18" charset="2"/>
              <a:buChar char="¡"/>
            </a:pPr>
            <a:r>
              <a:rPr lang="en-US" noProof="1">
                <a:latin typeface="+mn-lt"/>
              </a:rPr>
              <a:t>Provide booster pump for few areas of higher speed. </a:t>
            </a:r>
          </a:p>
          <a:p>
            <a:pPr>
              <a:buSzPct val="105000"/>
              <a:buFont typeface="Wingdings 2" panose="05020102010507070707" pitchFamily="18" charset="2"/>
              <a:buChar char="¡"/>
            </a:pPr>
            <a:r>
              <a:rPr lang="en-US" noProof="1">
                <a:latin typeface="+mn-lt"/>
              </a:rPr>
              <a:t>Use efficient compressor for industry  </a:t>
            </a:r>
          </a:p>
          <a:p>
            <a:pPr>
              <a:buSzPct val="105000"/>
              <a:buFont typeface="Wingdings 2" panose="05020102010507070707" pitchFamily="18" charset="2"/>
              <a:buChar char="¡"/>
            </a:pPr>
            <a:r>
              <a:rPr lang="en-US" dirty="0">
                <a:latin typeface="+mn-lt"/>
              </a:rPr>
              <a:t>Ensure the cooling tower meets ASHRAE 90.1 standards with regard to HP per cooling ton at a minimum.</a:t>
            </a:r>
          </a:p>
          <a:p>
            <a:pPr>
              <a:buSzPct val="105000"/>
              <a:buFont typeface="Wingdings 2" panose="05020102010507070707" pitchFamily="18" charset="2"/>
              <a:buChar char="¡"/>
            </a:pPr>
            <a:r>
              <a:rPr lang="en-US" dirty="0">
                <a:latin typeface="+mn-lt"/>
              </a:rPr>
              <a:t>Optimize cooling tower fan blade angle on a seasonal and/or load basis. </a:t>
            </a:r>
          </a:p>
          <a:p>
            <a:pPr>
              <a:buSzPct val="105000"/>
              <a:buFont typeface="Wingdings 2" panose="05020102010507070707" pitchFamily="18" charset="2"/>
              <a:buChar char="¡"/>
            </a:pPr>
            <a:endParaRPr lang="en-US" noProof="1">
              <a:latin typeface="+mn-lt"/>
            </a:endParaRPr>
          </a:p>
          <a:p>
            <a:pPr>
              <a:buSzPct val="105000"/>
              <a:buFont typeface="Wingdings 2" panose="05020102010507070707" pitchFamily="18" charset="2"/>
              <a:buChar char="¡"/>
            </a:pPr>
            <a:endParaRPr lang="en-US" noProof="1">
              <a:latin typeface="+mn-lt"/>
            </a:endParaRPr>
          </a:p>
        </p:txBody>
      </p:sp>
    </p:spTree>
    <p:extLst>
      <p:ext uri="{BB962C8B-B14F-4D97-AF65-F5344CB8AC3E}">
        <p14:creationId xmlns:p14="http://schemas.microsoft.com/office/powerpoint/2010/main" val="46088362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BENEFITS</a:t>
            </a:r>
            <a:r>
              <a:rPr lang="en-US" altLang="en-US" sz="1800" noProof="1">
                <a:latin typeface="+mn-lt"/>
              </a:rPr>
              <a:t> </a:t>
            </a:r>
          </a:p>
        </p:txBody>
      </p:sp>
      <p:sp>
        <p:nvSpPr>
          <p:cNvPr id="22" name="Rectangle 2"/>
          <p:cNvSpPr>
            <a:spLocks noChangeArrowheads="1"/>
          </p:cNvSpPr>
          <p:nvPr/>
        </p:nvSpPr>
        <p:spPr bwMode="gray">
          <a:xfrm>
            <a:off x="325438" y="1418224"/>
            <a:ext cx="8515350" cy="376238"/>
          </a:xfrm>
          <a:prstGeom prst="rect">
            <a:avLst/>
          </a:prstGeom>
          <a:solidFill>
            <a:srgbClr val="993366"/>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latin typeface="+mn-lt"/>
              </a:rPr>
              <a:t>Benefits of Energy Conservation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SzPct val="105000"/>
              <a:buFont typeface="Wingdings 2" panose="05020102010507070707" pitchFamily="18" charset="2"/>
              <a:buChar char="¡"/>
            </a:pPr>
            <a:r>
              <a:rPr lang="en-US" noProof="1">
                <a:latin typeface="+mn-lt"/>
              </a:rPr>
              <a:t>There is a lot of potential for energy savings from energy conservation  .Technical solutions proposed in the energy audits show massive potential for energy savings in energy subsector with and average of almost 10% of the energy usage .However , this can only materialize through replication at other factories within the respective subsector.</a:t>
            </a:r>
          </a:p>
          <a:p>
            <a:pPr lvl="0">
              <a:spcBef>
                <a:spcPct val="0"/>
              </a:spcBef>
              <a:buSzPct val="105000"/>
              <a:buFont typeface="Wingdings 2" panose="05020102010507070707" pitchFamily="18" charset="2"/>
              <a:buChar char="¡"/>
            </a:pPr>
            <a:r>
              <a:rPr lang="en-US" noProof="1">
                <a:latin typeface="+mn-lt"/>
              </a:rPr>
              <a:t>In a industry a energy conservation have many benefits:</a:t>
            </a:r>
          </a:p>
          <a:p>
            <a:pPr lvl="1">
              <a:spcBef>
                <a:spcPct val="0"/>
              </a:spcBef>
              <a:buFont typeface="Wingdings" panose="05000000000000000000" pitchFamily="2" charset="2"/>
              <a:buChar char="§"/>
            </a:pPr>
            <a:r>
              <a:rPr lang="en-US" noProof="1">
                <a:latin typeface="+mn-lt"/>
              </a:rPr>
              <a:t>Energy savings </a:t>
            </a:r>
          </a:p>
          <a:p>
            <a:pPr lvl="1">
              <a:spcBef>
                <a:spcPct val="0"/>
              </a:spcBef>
              <a:buFont typeface="Wingdings" panose="05000000000000000000" pitchFamily="2" charset="2"/>
              <a:buChar char="§"/>
            </a:pPr>
            <a:r>
              <a:rPr lang="en-US" noProof="1">
                <a:latin typeface="+mn-lt"/>
              </a:rPr>
              <a:t>Quality improvements </a:t>
            </a:r>
          </a:p>
          <a:p>
            <a:pPr lvl="1">
              <a:spcBef>
                <a:spcPct val="0"/>
              </a:spcBef>
              <a:buFont typeface="Wingdings" panose="05000000000000000000" pitchFamily="2" charset="2"/>
              <a:buChar char="§"/>
            </a:pPr>
            <a:r>
              <a:rPr lang="en-US" noProof="1">
                <a:latin typeface="+mn-lt"/>
              </a:rPr>
              <a:t>Productivity improvements </a:t>
            </a:r>
          </a:p>
          <a:p>
            <a:pPr lvl="1">
              <a:spcBef>
                <a:spcPct val="0"/>
              </a:spcBef>
              <a:buFont typeface="Wingdings" panose="05000000000000000000" pitchFamily="2" charset="2"/>
              <a:buChar char="§"/>
            </a:pPr>
            <a:r>
              <a:rPr lang="en-US" noProof="1">
                <a:latin typeface="+mn-lt"/>
              </a:rPr>
              <a:t>Reduced maintenance</a:t>
            </a:r>
          </a:p>
          <a:p>
            <a:pPr lvl="1">
              <a:spcBef>
                <a:spcPct val="0"/>
              </a:spcBef>
              <a:buFont typeface="Wingdings" panose="05000000000000000000" pitchFamily="2" charset="2"/>
              <a:buChar char="§"/>
            </a:pPr>
            <a:r>
              <a:rPr lang="en-US" noProof="1">
                <a:latin typeface="+mn-lt"/>
              </a:rPr>
              <a:t>Fewer breakdowns</a:t>
            </a:r>
          </a:p>
          <a:p>
            <a:pPr lvl="1">
              <a:spcBef>
                <a:spcPct val="0"/>
              </a:spcBef>
              <a:buFont typeface="Wingdings" panose="05000000000000000000" pitchFamily="2" charset="2"/>
              <a:buChar char="§"/>
            </a:pPr>
            <a:r>
              <a:rPr lang="en-US" noProof="1">
                <a:latin typeface="+mn-lt"/>
              </a:rPr>
              <a:t>Better Safety and protection </a:t>
            </a:r>
          </a:p>
          <a:p>
            <a:pPr lvl="1">
              <a:spcBef>
                <a:spcPct val="0"/>
              </a:spcBef>
              <a:buFont typeface="Wingdings" panose="05000000000000000000" pitchFamily="2" charset="2"/>
              <a:buChar char="§"/>
            </a:pPr>
            <a:r>
              <a:rPr lang="en-US" noProof="1">
                <a:latin typeface="+mn-lt"/>
              </a:rPr>
              <a:t>A Process for repeatable improvements</a:t>
            </a:r>
            <a:endParaRPr lang="en-US" dirty="0">
              <a:latin typeface="+mn-lt"/>
            </a:endParaRPr>
          </a:p>
        </p:txBody>
      </p:sp>
    </p:spTree>
    <p:extLst>
      <p:ext uri="{BB962C8B-B14F-4D97-AF65-F5344CB8AC3E}">
        <p14:creationId xmlns:p14="http://schemas.microsoft.com/office/powerpoint/2010/main" val="539548031"/>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6F0180CB-08B1-436B-9799-0C76022FBD6C}">
  <ds:schemaRefs>
    <ds:schemaRef ds:uri="http://purl.org/dc/elements/1.1/"/>
    <ds:schemaRef ds:uri="http://www.w3.org/XML/1998/namespace"/>
    <ds:schemaRef ds:uri="0f0eb950-47b7-49a7-b2b9-b0c411c9c3b8"/>
    <ds:schemaRef ds:uri="http://schemas.microsoft.com/office/infopath/2007/PartnerControls"/>
    <ds:schemaRef ds:uri="http://schemas.microsoft.com/office/2006/metadata/properties"/>
    <ds:schemaRef ds:uri="http://schemas.microsoft.com/sharepoint/v3/fields"/>
    <ds:schemaRef ds:uri="http://schemas.microsoft.com/office/2006/documentManagement/types"/>
    <ds:schemaRef ds:uri="http://purl.org/dc/terms/"/>
    <ds:schemaRef ds:uri="http://schemas.openxmlformats.org/package/2006/metadata/core-properties"/>
    <ds:schemaRef ds:uri="B6023AA3-3CEE-413F-91F8-322A2644F388"/>
    <ds:schemaRef ds:uri="http://schemas.microsoft.com/sharepoint/v3"/>
    <ds:schemaRef ds:uri="http://purl.org/dc/dcmitype/"/>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ES-501_BG-001</Template>
  <TotalTime>10293</TotalTime>
  <Words>421</Words>
  <Application>Microsoft Office PowerPoint</Application>
  <PresentationFormat>On-screen Show (4:3)</PresentationFormat>
  <Paragraphs>63</Paragraphs>
  <Slides>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Baskerville Old Face</vt:lpstr>
      <vt:lpstr>Calibri</vt:lpstr>
      <vt:lpstr>Calibri Light</vt:lpstr>
      <vt:lpstr>Wingdings</vt:lpstr>
      <vt:lpstr>Wingdings 2</vt:lpstr>
      <vt:lpstr>Office Theme</vt:lpstr>
      <vt:lpstr>ENERGY CONSERVATION  </vt:lpstr>
      <vt:lpstr>AGENDA </vt:lpstr>
      <vt:lpstr>INTRODUCTION</vt:lpstr>
      <vt:lpstr>NEED </vt:lpstr>
      <vt:lpstr>AREA </vt:lpstr>
      <vt:lpstr>ENERGY CONSERVATION  </vt:lpstr>
      <vt:lpstr>BENEFITS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866</cp:revision>
  <cp:lastPrinted>2014-11-21T06:58:07Z</cp:lastPrinted>
  <dcterms:created xsi:type="dcterms:W3CDTF">2014-04-07T11:41:40Z</dcterms:created>
  <dcterms:modified xsi:type="dcterms:W3CDTF">2025-04-15T12:57:49Z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