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5"/>
  </p:notesMasterIdLst>
  <p:sldIdLst>
    <p:sldId id="314" r:id="rId6"/>
    <p:sldId id="329" r:id="rId7"/>
    <p:sldId id="313" r:id="rId8"/>
    <p:sldId id="315" r:id="rId9"/>
    <p:sldId id="316" r:id="rId10"/>
    <p:sldId id="317" r:id="rId11"/>
    <p:sldId id="318" r:id="rId12"/>
    <p:sldId id="319" r:id="rId13"/>
    <p:sldId id="320"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996633"/>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99216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777092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64249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98127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07621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75948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49862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3B340CE9-7337-43D7-B394-7BE951FE1541}"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49937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18700E0A-AA66-4A93-BABC-7C55CD584A7C}"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12894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1FE393FB-7F99-4D2F-9B60-6117E5594CFF}"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83042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B5C86FB0-65DD-4660-87F7-59B99262B175}"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89568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D1D75615-5113-4342-B8C9-EE62D7244C0A}"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915705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30ED5B65-F74C-4670-A5AE-D3683B3300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97519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5F363805-7201-41A1-AB3A-958D3990C30F}"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20496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4BD9F3D2-BD5E-41BE-8048-B2EF993032A1}"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2977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FFFFE25F-C8CC-4C38-A327-B2A2D6374261}"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3571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257363F1-E1F5-44A0-83C2-0546512BCE3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760822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1C074E1B-F812-41AC-BB58-BB526200D3E3}"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9063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498B0298-E9B5-4E11-ABAF-EFDCC4FC6A04}"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6368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A3EF151-E0A5-44EB-A0B5-DEBDFD12A9AE}"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101195468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708025"/>
          </a:xfrm>
          <a:solidFill>
            <a:schemeClr val="accent1">
              <a:lumMod val="60000"/>
              <a:lumOff val="40000"/>
            </a:schemeClr>
          </a:solidFill>
        </p:spPr>
        <p:txBody>
          <a:bodyPr>
            <a:normAutofit/>
          </a:bodyPr>
          <a:lstStyle/>
          <a:p>
            <a:r>
              <a:rPr lang="en-US" sz="4000" b="1" dirty="0"/>
              <a:t>Boiler Operations  </a:t>
            </a:r>
          </a:p>
        </p:txBody>
      </p:sp>
      <p:pic>
        <p:nvPicPr>
          <p:cNvPr id="1028" name="Picture 4" descr="Related image"/>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t="4835"/>
          <a:stretch/>
        </p:blipFill>
        <p:spPr bwMode="auto">
          <a:xfrm>
            <a:off x="685800" y="2362200"/>
            <a:ext cx="7772400" cy="383137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421BE3BB-0413-A105-C3C0-8CE156EB0966}"/>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to Boiler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List of Opreation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Temperature &amp; Level Gauge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Fuel System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Safety Valve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893342" y="406458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10 </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Introduction </a:t>
            </a:r>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Introduction</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A boiler is defined as a closed vessel in which water or other liquid is heated, steam or vapor is generated.</a:t>
            </a:r>
          </a:p>
          <a:p>
            <a:pPr algn="just">
              <a:spcAft>
                <a:spcPct val="40000"/>
              </a:spcAft>
              <a:buSzPct val="105000"/>
            </a:pPr>
            <a:r>
              <a:rPr lang="en-US" dirty="0">
                <a:latin typeface="+mn-lt"/>
              </a:rPr>
              <a:t>In boiler water is converted into steam at required pressure. </a:t>
            </a:r>
          </a:p>
          <a:p>
            <a:pPr algn="just">
              <a:spcAft>
                <a:spcPct val="40000"/>
              </a:spcAft>
              <a:buSzPct val="105000"/>
            </a:pPr>
            <a:r>
              <a:rPr lang="en-US" dirty="0">
                <a:latin typeface="+mn-lt"/>
              </a:rPr>
              <a:t>The boiler has a very a wide application such as power sector, textiles, plywood, FMCG etc</a:t>
            </a:r>
          </a:p>
        </p:txBody>
      </p:sp>
      <p:pic>
        <p:nvPicPr>
          <p:cNvPr id="7" name="Picture 6"/>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b="10831"/>
          <a:stretch/>
        </p:blipFill>
        <p:spPr>
          <a:xfrm>
            <a:off x="2400300" y="3281839"/>
            <a:ext cx="4343400" cy="2509361"/>
          </a:xfrm>
          <a:prstGeom prst="rect">
            <a:avLst/>
          </a:prstGeom>
        </p:spPr>
      </p:pic>
      <p:sp>
        <p:nvSpPr>
          <p:cNvPr id="2" name="Slide Number Placeholder 1">
            <a:extLst>
              <a:ext uri="{FF2B5EF4-FFF2-40B4-BE49-F238E27FC236}">
                <a16:creationId xmlns:a16="http://schemas.microsoft.com/office/drawing/2014/main" id="{694B7B4D-7359-7F46-61A5-CC8B6350469F}"/>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57197290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List Of 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Operations</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pPr>
            <a:r>
              <a:rPr lang="en-US" noProof="1">
                <a:latin typeface="+mn-lt"/>
              </a:rPr>
              <a:t>Boilers’s Operations:</a:t>
            </a:r>
          </a:p>
          <a:p>
            <a:pPr lvl="1">
              <a:spcAft>
                <a:spcPct val="40000"/>
              </a:spcAft>
            </a:pPr>
            <a:r>
              <a:rPr lang="en-US" noProof="1">
                <a:latin typeface="+mn-lt"/>
              </a:rPr>
              <a:t>Safety valve </a:t>
            </a:r>
          </a:p>
          <a:p>
            <a:pPr lvl="1">
              <a:spcAft>
                <a:spcPct val="40000"/>
              </a:spcAft>
            </a:pPr>
            <a:r>
              <a:rPr lang="en-US" noProof="1">
                <a:latin typeface="+mn-lt"/>
              </a:rPr>
              <a:t>Water level control and low water fuel </a:t>
            </a:r>
          </a:p>
          <a:p>
            <a:pPr lvl="1">
              <a:spcAft>
                <a:spcPct val="40000"/>
              </a:spcAft>
            </a:pPr>
            <a:r>
              <a:rPr lang="en-US" noProof="1">
                <a:latin typeface="+mn-lt"/>
              </a:rPr>
              <a:t>Fuel system </a:t>
            </a:r>
          </a:p>
          <a:p>
            <a:pPr lvl="1">
              <a:spcAft>
                <a:spcPct val="40000"/>
              </a:spcAft>
            </a:pPr>
            <a:r>
              <a:rPr lang="en-US" noProof="1">
                <a:latin typeface="+mn-lt"/>
              </a:rPr>
              <a:t>Water gauge glass </a:t>
            </a:r>
          </a:p>
          <a:p>
            <a:pPr lvl="1">
              <a:spcAft>
                <a:spcPct val="40000"/>
              </a:spcAft>
            </a:pPr>
            <a:r>
              <a:rPr lang="en-US" noProof="1">
                <a:latin typeface="+mn-lt"/>
              </a:rPr>
              <a:t>Temperature gauge  </a:t>
            </a:r>
          </a:p>
        </p:txBody>
      </p:sp>
      <p:sp>
        <p:nvSpPr>
          <p:cNvPr id="2" name="Slide Number Placeholder 1">
            <a:extLst>
              <a:ext uri="{FF2B5EF4-FFF2-40B4-BE49-F238E27FC236}">
                <a16:creationId xmlns:a16="http://schemas.microsoft.com/office/drawing/2014/main" id="{C3A6943F-261A-4C61-4051-34242D6DFF3A}"/>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42539301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Safety Valve </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Often considered the primary safety feature on a boiler, the safety valve should really be thought of as the last line of defense. If something goes wrong, the safety valve is designed to relieve all the pressure that can be generated within the boiler.</a:t>
            </a:r>
          </a:p>
          <a:p>
            <a:pPr algn="just">
              <a:spcAft>
                <a:spcPct val="40000"/>
              </a:spcAft>
              <a:buSzPct val="105000"/>
            </a:pPr>
            <a:r>
              <a:rPr lang="en-US" dirty="0">
                <a:latin typeface="+mn-lt"/>
              </a:rPr>
              <a:t>Internal corrosion is probably the most common cause of "freezing" or binding of safety/relief valves. This condition is generally caused by slight leaking or "simmering" due to improper seating of the valve disk and is a condition that should be corrected without delay.</a:t>
            </a:r>
          </a:p>
          <a:p>
            <a:pPr algn="just">
              <a:spcAft>
                <a:spcPct val="40000"/>
              </a:spcAft>
              <a:buSzPct val="105000"/>
            </a:pPr>
            <a:r>
              <a:rPr lang="en-US" dirty="0">
                <a:latin typeface="+mn-lt"/>
              </a:rPr>
              <a:t>To assure that a valve's mechanism will operate properly, the try-lever should be lifted once a month and the valve set pressure tested annually. </a:t>
            </a:r>
          </a:p>
        </p:txBody>
      </p:sp>
      <p:sp>
        <p:nvSpPr>
          <p:cNvPr id="2" name="Slide Number Placeholder 1">
            <a:extLst>
              <a:ext uri="{FF2B5EF4-FFF2-40B4-BE49-F238E27FC236}">
                <a16:creationId xmlns:a16="http://schemas.microsoft.com/office/drawing/2014/main" id="{61F6017B-300B-B453-40EF-1BF78ED9E89D}"/>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87097223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Fuel System  </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If a valve will not operate or does not reseat properly when tested, the boiler must be shut down immediately and the valve repaired or replaced.</a:t>
            </a:r>
          </a:p>
          <a:p>
            <a:pPr algn="just">
              <a:spcAft>
                <a:spcPct val="40000"/>
              </a:spcAft>
              <a:buSzPct val="105000"/>
            </a:pPr>
            <a:r>
              <a:rPr lang="en-US" dirty="0">
                <a:latin typeface="+mn-lt"/>
              </a:rPr>
              <a:t>It is not good practice to operate a boiler too close to the valve setting. </a:t>
            </a:r>
          </a:p>
          <a:p>
            <a:pPr algn="just">
              <a:spcAft>
                <a:spcPct val="40000"/>
              </a:spcAft>
              <a:buSzPct val="105000"/>
            </a:pPr>
            <a:r>
              <a:rPr lang="en-US" dirty="0">
                <a:latin typeface="+mn-lt"/>
              </a:rPr>
              <a:t>Operating too close to the set pressure will cause these valves to leak slightly, resulting in an internal corrosion buildup that will eventually prevent the valve from operating.</a:t>
            </a:r>
            <a:endParaRPr lang="en-US" noProof="1">
              <a:latin typeface="+mn-lt"/>
            </a:endParaRPr>
          </a:p>
        </p:txBody>
      </p:sp>
      <p:sp>
        <p:nvSpPr>
          <p:cNvPr id="2" name="Slide Number Placeholder 1">
            <a:extLst>
              <a:ext uri="{FF2B5EF4-FFF2-40B4-BE49-F238E27FC236}">
                <a16:creationId xmlns:a16="http://schemas.microsoft.com/office/drawing/2014/main" id="{ACD8983D-6FA5-8D7B-732E-62D557A47AE6}"/>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90390882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Fuel System  </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The fuel system, particularly the burner, requires periodic cleaning and routine maintenance. Failure to maintain the equipment in good working order could result in higher fuel costs, the loss of heat transfer or even a furnace explosion. </a:t>
            </a:r>
          </a:p>
          <a:p>
            <a:pPr algn="just">
              <a:spcAft>
                <a:spcPct val="40000"/>
              </a:spcAft>
              <a:buSzPct val="105000"/>
            </a:pPr>
            <a:r>
              <a:rPr lang="en-US" dirty="0">
                <a:latin typeface="+mn-lt"/>
              </a:rPr>
              <a:t>Modern fuel systems are very complex assemblies, consisting of both electronic and mechanical components.</a:t>
            </a:r>
          </a:p>
          <a:p>
            <a:pPr algn="just">
              <a:spcAft>
                <a:spcPct val="40000"/>
              </a:spcAft>
              <a:buSzPct val="105000"/>
            </a:pPr>
            <a:r>
              <a:rPr lang="en-US" dirty="0">
                <a:latin typeface="+mn-lt"/>
              </a:rPr>
              <a:t> Over a period of time many things may go wrong ignition transformers deteriorate  ignition electrodes burn and become coated, fuel strainers and burner equipment become clogged, fuel valves become dirty and leak, air/fuel ratios drift out of adjustment, flame scanners become dirty.</a:t>
            </a:r>
          </a:p>
          <a:p>
            <a:pPr algn="just">
              <a:spcAft>
                <a:spcPct val="40000"/>
              </a:spcAft>
              <a:buSzPct val="105000"/>
            </a:pPr>
            <a:r>
              <a:rPr lang="en-US" dirty="0">
                <a:latin typeface="+mn-lt"/>
              </a:rPr>
              <a:t>Many users wisely contract with their gas company or oil service company to periodically check and maintain their burner equipment.</a:t>
            </a:r>
          </a:p>
        </p:txBody>
      </p:sp>
      <p:sp>
        <p:nvSpPr>
          <p:cNvPr id="2" name="Slide Number Placeholder 1">
            <a:extLst>
              <a:ext uri="{FF2B5EF4-FFF2-40B4-BE49-F238E27FC236}">
                <a16:creationId xmlns:a16="http://schemas.microsoft.com/office/drawing/2014/main" id="{85D651F9-8F4D-3F70-281F-3B2A436AC32F}"/>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233957803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Temperature &amp; Level Gauge </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The safety feature most often adjusted is the burner purge cycle, designed to prevent furnace explosions caused by a buildup of unburned fuel in the furnace chamber.</a:t>
            </a:r>
          </a:p>
          <a:p>
            <a:pPr algn="just">
              <a:spcAft>
                <a:spcPct val="40000"/>
              </a:spcAft>
              <a:buSzPct val="105000"/>
            </a:pPr>
            <a:r>
              <a:rPr lang="en-US" dirty="0">
                <a:latin typeface="+mn-lt"/>
              </a:rPr>
              <a:t>The cycle length is determined by the equipment manufacturer to purge fuel from an unsuccessful ignition sequence. It is annoying to have a boiler fail to ignite and then wait for the burner to go through another complete purge cycle.</a:t>
            </a:r>
            <a:endParaRPr lang="en-US" noProof="1">
              <a:latin typeface="+mn-lt"/>
            </a:endParaRPr>
          </a:p>
        </p:txBody>
      </p:sp>
      <p:sp>
        <p:nvSpPr>
          <p:cNvPr id="2" name="Slide Number Placeholder 1">
            <a:extLst>
              <a:ext uri="{FF2B5EF4-FFF2-40B4-BE49-F238E27FC236}">
                <a16:creationId xmlns:a16="http://schemas.microsoft.com/office/drawing/2014/main" id="{85204CEF-F7A6-792B-C506-3EF1DB06A904}"/>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147164668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Operations </a:t>
            </a:r>
            <a:endParaRPr lang="en-US" altLang="en-US" sz="2400" b="1" u="sng" noProof="1"/>
          </a:p>
        </p:txBody>
      </p:sp>
      <p:sp>
        <p:nvSpPr>
          <p:cNvPr id="22" name="Rectangle 2"/>
          <p:cNvSpPr>
            <a:spLocks noChangeArrowheads="1"/>
          </p:cNvSpPr>
          <p:nvPr/>
        </p:nvSpPr>
        <p:spPr bwMode="gray">
          <a:xfrm>
            <a:off x="325438" y="1371600"/>
            <a:ext cx="849630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Temperature &amp; Level Gauge </a:t>
            </a:r>
          </a:p>
        </p:txBody>
      </p:sp>
      <p:sp>
        <p:nvSpPr>
          <p:cNvPr id="5" name="Rectangle 5"/>
          <p:cNvSpPr>
            <a:spLocks noChangeArrowheads="1"/>
          </p:cNvSpPr>
          <p:nvPr/>
        </p:nvSpPr>
        <p:spPr bwMode="gray">
          <a:xfrm>
            <a:off x="325438" y="1752600"/>
            <a:ext cx="849630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pPr>
            <a:r>
              <a:rPr lang="en-US" dirty="0">
                <a:latin typeface="+mn-lt"/>
              </a:rPr>
              <a:t>The gauge display  on a steam boiler on in any tanks  enables the operator to visually observe and verify the actual water level in the boiler or other tanks. </a:t>
            </a:r>
          </a:p>
          <a:p>
            <a:pPr>
              <a:spcAft>
                <a:spcPct val="40000"/>
              </a:spcAft>
              <a:buSzPct val="105000"/>
            </a:pPr>
            <a:r>
              <a:rPr lang="en-US" dirty="0">
                <a:latin typeface="+mn-lt"/>
              </a:rPr>
              <a:t>If not properly cleaned and maintained, however, a gauge  glass can seem to show there is sufficient water, temperature  when the boiler is actually operating in a low water condition or high temperature. </a:t>
            </a:r>
          </a:p>
          <a:p>
            <a:pPr>
              <a:spcAft>
                <a:spcPct val="40000"/>
              </a:spcAft>
              <a:buSzPct val="105000"/>
            </a:pPr>
            <a:r>
              <a:rPr lang="en-US" dirty="0">
                <a:latin typeface="+mn-lt"/>
              </a:rPr>
              <a:t>A boiler is operated with the isolation valves to the gauge glass closed because the glass has been broken or is leaking. Take the time to replace the glass, even if the boiler must be shut down.</a:t>
            </a:r>
          </a:p>
          <a:p>
            <a:pPr>
              <a:spcAft>
                <a:spcPct val="40000"/>
              </a:spcAft>
              <a:buSzPct val="105000"/>
            </a:pPr>
            <a:r>
              <a:rPr lang="en-US" dirty="0">
                <a:latin typeface="+mn-lt"/>
              </a:rPr>
              <a:t>The piping connecting the gauge  glass to the boiler should be cleaned and inspected regularly to assure it remains clear. </a:t>
            </a:r>
          </a:p>
          <a:p>
            <a:pPr>
              <a:spcAft>
                <a:spcPct val="40000"/>
              </a:spcAft>
              <a:buSzPct val="105000"/>
            </a:pPr>
            <a:r>
              <a:rPr lang="en-US" dirty="0">
                <a:latin typeface="+mn-lt"/>
              </a:rPr>
              <a:t>The importance of proper cleaning and maintenance of the gauges in industry.</a:t>
            </a:r>
          </a:p>
          <a:p>
            <a:pPr>
              <a:spcAft>
                <a:spcPct val="40000"/>
              </a:spcAft>
              <a:buSzPct val="105000"/>
            </a:pPr>
            <a:endParaRPr lang="en-US" noProof="1">
              <a:latin typeface="+mn-lt"/>
            </a:endParaRPr>
          </a:p>
        </p:txBody>
      </p:sp>
      <p:sp>
        <p:nvSpPr>
          <p:cNvPr id="2" name="Slide Number Placeholder 1">
            <a:extLst>
              <a:ext uri="{FF2B5EF4-FFF2-40B4-BE49-F238E27FC236}">
                <a16:creationId xmlns:a16="http://schemas.microsoft.com/office/drawing/2014/main" id="{85276FB2-03C0-DB83-E5FC-2872457A0E97}"/>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3310760338"/>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ES-501_BG-001</Template>
  <TotalTime>10992</TotalTime>
  <Words>698</Words>
  <Application>Microsoft Office PowerPoint</Application>
  <PresentationFormat>On-screen Show (4:3)</PresentationFormat>
  <Paragraphs>83</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1_Office Theme</vt:lpstr>
      <vt:lpstr>Boiler Operations  </vt:lpstr>
      <vt:lpstr>PowerPoint Presentation</vt:lpstr>
      <vt:lpstr>Introduction </vt:lpstr>
      <vt:lpstr>List Of Operations </vt:lpstr>
      <vt:lpstr>Operations </vt:lpstr>
      <vt:lpstr>Operations </vt:lpstr>
      <vt:lpstr>Operations </vt:lpstr>
      <vt:lpstr>Operations </vt:lpstr>
      <vt:lpstr>Operations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852</cp:revision>
  <cp:lastPrinted>2014-11-21T06:58:07Z</cp:lastPrinted>
  <dcterms:created xsi:type="dcterms:W3CDTF">2014-04-07T11:41:40Z</dcterms:created>
  <dcterms:modified xsi:type="dcterms:W3CDTF">2025-04-15T12:57:33Z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