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16"/>
  </p:notesMasterIdLst>
  <p:sldIdLst>
    <p:sldId id="314" r:id="rId6"/>
    <p:sldId id="329" r:id="rId7"/>
    <p:sldId id="293" r:id="rId8"/>
    <p:sldId id="315" r:id="rId9"/>
    <p:sldId id="313" r:id="rId10"/>
    <p:sldId id="316" r:id="rId11"/>
    <p:sldId id="310" r:id="rId12"/>
    <p:sldId id="311" r:id="rId13"/>
    <p:sldId id="312" r:id="rId14"/>
    <p:sldId id="306" r:id="rId1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69184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69184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004598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439051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901764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50774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844472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923687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3867B4CA-D075-4E18-9B05-5996444CA74C}"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8443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AB16BD6F-1DC1-46CF-AF5B-773382D18AB5}"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74759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C9F11CAA-29B7-460B-B538-B7C1F36C8513}"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58051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B2B31F1D-15C6-449F-AC00-1C0E799A453B}"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1318126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BF1292A5-7CD3-4654-9F54-EA848C20A8E5}"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6241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9ED43EDC-3600-48CD-87C5-C10A353DF041}"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65976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F0926ACF-BAA3-44D5-94C4-724B160BB2CD}"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20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5D263931-C3F6-42D9-8934-EA28344D69F8}"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543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E51CF959-6E3E-4EE3-BD3E-186C9586D5B1}"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085154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6E149756-FED8-4E48-8E13-77776CFF7416}"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812092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A9465B4D-0D84-4ED6-83A0-756B48FB9EE2}"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609088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A6B982CD-1447-46DC-8B43-1296C8617AC0}"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53419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1E2F860-C0A8-41C7-9454-22F4273092BB}"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B1693B3D-8AA7-3B98-9C5A-B741BF785C89}"/>
              </a:ext>
            </a:extLst>
          </p:cNvPr>
          <p:cNvSpPr/>
          <p:nvPr userDrawn="1"/>
        </p:nvSpPr>
        <p:spPr>
          <a:xfrm>
            <a:off x="0" y="656621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World-Class Food Factories</a:t>
            </a:r>
          </a:p>
        </p:txBody>
      </p:sp>
    </p:spTree>
    <p:extLst>
      <p:ext uri="{BB962C8B-B14F-4D97-AF65-F5344CB8AC3E}">
        <p14:creationId xmlns:p14="http://schemas.microsoft.com/office/powerpoint/2010/main" val="2952505208"/>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0"/>
            <a:ext cx="7924800" cy="784225"/>
          </a:xfrm>
          <a:solidFill>
            <a:schemeClr val="accent1">
              <a:lumMod val="60000"/>
              <a:lumOff val="40000"/>
            </a:schemeClr>
          </a:solidFill>
        </p:spPr>
        <p:txBody>
          <a:bodyPr anchor="ctr">
            <a:normAutofit/>
          </a:bodyPr>
          <a:lstStyle/>
          <a:p>
            <a:r>
              <a:rPr lang="en-US" sz="4000" b="1" dirty="0">
                <a:ea typeface="BatangChe" panose="02030609000101010101" pitchFamily="49" charset="-127"/>
              </a:rPr>
              <a:t>Boiler Regulations  </a:t>
            </a:r>
          </a:p>
        </p:txBody>
      </p:sp>
      <p:pic>
        <p:nvPicPr>
          <p:cNvPr id="1026" name="Picture 2" descr="Related image"/>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9909" r="11484"/>
          <a:stretch/>
        </p:blipFill>
        <p:spPr bwMode="auto">
          <a:xfrm>
            <a:off x="2667000" y="2286000"/>
            <a:ext cx="4419600" cy="3254434"/>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EE7BA4EB-5D37-510C-344F-6CFC7F25DB25}"/>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4026719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Welding Regulation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style>
          <a:lnRef idx="0">
            <a:scrgbClr r="0" g="0" b="0"/>
          </a:lnRef>
          <a:fillRef idx="1003">
            <a:schemeClr val="lt2"/>
          </a:fillRef>
          <a:effectRef idx="0">
            <a:scrgbClr r="0" g="0" b="0"/>
          </a:effectRef>
          <a:fontRef idx="major"/>
        </p:style>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 Welding Guidelines</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All welders working on boiler or their components for IBR must be certified to the IBR Regulations.</a:t>
            </a:r>
          </a:p>
          <a:p>
            <a:pPr algn="just">
              <a:buSzPct val="105000"/>
            </a:pPr>
            <a:r>
              <a:rPr lang="en-US" dirty="0">
                <a:latin typeface="+mn-lt"/>
              </a:rPr>
              <a:t>The Center boiler board does not accept the work of welders qualified to any other code or standard.</a:t>
            </a:r>
          </a:p>
          <a:p>
            <a:pPr algn="just">
              <a:buSzPct val="105000"/>
            </a:pPr>
            <a:r>
              <a:rPr lang="en-US" dirty="0">
                <a:latin typeface="+mn-lt"/>
              </a:rPr>
              <a:t>The Competent Authority can witness the welder qualification tests and qualify the welder.</a:t>
            </a:r>
          </a:p>
          <a:p>
            <a:pPr algn="just">
              <a:buSzPct val="105000"/>
            </a:pPr>
            <a:r>
              <a:rPr lang="en-US" dirty="0">
                <a:latin typeface="+mn-lt"/>
              </a:rPr>
              <a:t>Welder Written and practical examinations are required, as well as mechanical testing.</a:t>
            </a:r>
          </a:p>
          <a:p>
            <a:pPr algn="just">
              <a:buSzPct val="105000"/>
            </a:pPr>
            <a:r>
              <a:rPr lang="en-US" dirty="0">
                <a:latin typeface="+mn-lt"/>
              </a:rPr>
              <a:t>Welder theoretical examination points </a:t>
            </a:r>
          </a:p>
          <a:p>
            <a:pPr lvl="1" algn="just"/>
            <a:r>
              <a:rPr lang="en-US" dirty="0">
                <a:latin typeface="+mn-lt"/>
              </a:rPr>
              <a:t>weld preparation</a:t>
            </a:r>
          </a:p>
          <a:p>
            <a:pPr lvl="1" algn="just"/>
            <a:r>
              <a:rPr lang="en-US" dirty="0">
                <a:latin typeface="+mn-lt"/>
              </a:rPr>
              <a:t>elementary knowledge of welding equipment</a:t>
            </a:r>
          </a:p>
          <a:p>
            <a:pPr lvl="1" algn="just"/>
            <a:r>
              <a:rPr lang="en-US" dirty="0">
                <a:latin typeface="+mn-lt"/>
              </a:rPr>
              <a:t>an understanding of properties of material to be welded</a:t>
            </a:r>
          </a:p>
          <a:p>
            <a:pPr lvl="1" algn="just"/>
            <a:r>
              <a:rPr lang="en-US" dirty="0">
                <a:latin typeface="+mn-lt"/>
              </a:rPr>
              <a:t>welding techniques</a:t>
            </a:r>
          </a:p>
        </p:txBody>
      </p:sp>
      <p:sp>
        <p:nvSpPr>
          <p:cNvPr id="2" name="Rectangle 1"/>
          <p:cNvSpPr/>
          <p:nvPr/>
        </p:nvSpPr>
        <p:spPr>
          <a:xfrm>
            <a:off x="2286000" y="2967335"/>
            <a:ext cx="4572000" cy="369332"/>
          </a:xfrm>
          <a:prstGeom prst="rect">
            <a:avLst/>
          </a:prstGeom>
        </p:spPr>
        <p:txBody>
          <a:bodyPr>
            <a:spAutoFit/>
          </a:bodyPr>
          <a:lstStyle/>
          <a:p>
            <a:endParaRPr lang="en-US" dirty="0"/>
          </a:p>
        </p:txBody>
      </p:sp>
      <p:sp>
        <p:nvSpPr>
          <p:cNvPr id="3" name="Slide Number Placeholder 2">
            <a:extLst>
              <a:ext uri="{FF2B5EF4-FFF2-40B4-BE49-F238E27FC236}">
                <a16:creationId xmlns:a16="http://schemas.microsoft.com/office/drawing/2014/main" id="{9C323FBB-A8AF-823E-F619-F62B90665B40}"/>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24766855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Introduction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Document Requirement  </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Welding Regulation </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Inspection Process  </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IBR Material Certification  </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3558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1901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20" name="Rectangle 77">
            <a:extLst>
              <a:ext uri="{FF2B5EF4-FFF2-40B4-BE49-F238E27FC236}">
                <a16:creationId xmlns:a16="http://schemas.microsoft.com/office/drawing/2014/main" id="{8493F095-C219-2A71-AD0C-638F2BD68F8C}"/>
              </a:ext>
            </a:extLst>
          </p:cNvPr>
          <p:cNvSpPr>
            <a:spLocks noChangeArrowheads="1"/>
          </p:cNvSpPr>
          <p:nvPr/>
        </p:nvSpPr>
        <p:spPr bwMode="gray">
          <a:xfrm>
            <a:off x="1015656" y="406967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29" name="Rectangle 65">
            <a:extLst>
              <a:ext uri="{FF2B5EF4-FFF2-40B4-BE49-F238E27FC236}">
                <a16:creationId xmlns:a16="http://schemas.microsoft.com/office/drawing/2014/main" id="{B241E14F-2D6F-93EE-1AE4-6D8055B12276}"/>
              </a:ext>
            </a:extLst>
          </p:cNvPr>
          <p:cNvSpPr>
            <a:spLocks noChangeArrowheads="1"/>
          </p:cNvSpPr>
          <p:nvPr/>
        </p:nvSpPr>
        <p:spPr bwMode="gray">
          <a:xfrm>
            <a:off x="7893342" y="406458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10 </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Introduction</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style>
          <a:lnRef idx="0">
            <a:scrgbClr r="0" g="0" b="0"/>
          </a:lnRef>
          <a:fillRef idx="1003">
            <a:schemeClr val="lt2"/>
          </a:fillRef>
          <a:effectRef idx="0">
            <a:scrgbClr r="0" g="0" b="0"/>
          </a:effectRef>
          <a:fontRef idx="major"/>
        </p:style>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 Basic Introduction</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The IBR covers the design, fabrication, inspection, testing and certification of Boilers or any boiler part including feed piping and fittings or vessels. </a:t>
            </a:r>
          </a:p>
          <a:p>
            <a:pPr algn="just">
              <a:buSzPct val="105000"/>
            </a:pPr>
            <a:r>
              <a:rPr lang="en-US" dirty="0">
                <a:latin typeface="+mn-lt"/>
              </a:rPr>
              <a:t>The Indian Boiler Authorities strictly enforce the requirements of IBR, refusing site installation or assembly of any materials that are not correctly certified to the Indian Boiler Regulations.</a:t>
            </a:r>
          </a:p>
          <a:p>
            <a:pPr algn="just">
              <a:buSzPct val="105000"/>
            </a:pPr>
            <a:r>
              <a:rPr lang="en-US" dirty="0">
                <a:latin typeface="+mn-lt"/>
              </a:rPr>
              <a:t>Compliance with IBR is confirmed via certification on relevant IBR forms issued and/or endorsed by Competent Persons of an Inspecting Authority recognized by the Central Boilers Board - India.</a:t>
            </a:r>
          </a:p>
          <a:p>
            <a:pPr algn="just">
              <a:buSzPct val="105000"/>
            </a:pPr>
            <a:endParaRPr lang="en-US" noProof="1">
              <a:latin typeface="+mn-lt"/>
            </a:endParaRPr>
          </a:p>
        </p:txBody>
      </p:sp>
      <p:sp>
        <p:nvSpPr>
          <p:cNvPr id="2" name="Slide Number Placeholder 1">
            <a:extLst>
              <a:ext uri="{FF2B5EF4-FFF2-40B4-BE49-F238E27FC236}">
                <a16:creationId xmlns:a16="http://schemas.microsoft.com/office/drawing/2014/main" id="{B02CBA84-4339-D599-C56A-B2B7DBBB3BC9}"/>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210557402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Introduction</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style>
          <a:lnRef idx="0">
            <a:scrgbClr r="0" g="0" b="0"/>
          </a:lnRef>
          <a:fillRef idx="1003">
            <a:schemeClr val="lt2"/>
          </a:fillRef>
          <a:effectRef idx="0">
            <a:scrgbClr r="0" g="0" b="0"/>
          </a:effectRef>
          <a:fontRef idx="major"/>
        </p:style>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 Basic Introduction</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Manufacturing drawings and particulars of the material, design and construction need to be submitted to the Inspecting Authority or examination and approval. </a:t>
            </a:r>
          </a:p>
          <a:p>
            <a:pPr algn="just">
              <a:buSzPct val="105000"/>
            </a:pPr>
            <a:r>
              <a:rPr lang="en-US" dirty="0">
                <a:latin typeface="+mn-lt"/>
              </a:rPr>
              <a:t>After approval by the Inspecting Authority, the manufacturing drawings are sent to Center boiler board , New Delhi and Chief Inspector Boiler  of the state by the owners/users where the boiler will be installed.</a:t>
            </a:r>
          </a:p>
          <a:p>
            <a:pPr algn="just">
              <a:buSzPct val="105000"/>
            </a:pPr>
            <a:r>
              <a:rPr lang="en-US" dirty="0">
                <a:latin typeface="+mn-lt"/>
              </a:rPr>
              <a:t>The Chief Inspector Boiler  will examine them and give final approval. </a:t>
            </a:r>
          </a:p>
          <a:p>
            <a:pPr algn="just">
              <a:buSzPct val="105000"/>
            </a:pPr>
            <a:r>
              <a:rPr lang="en-US" dirty="0">
                <a:latin typeface="+mn-lt"/>
              </a:rPr>
              <a:t>No manufacturing should begin before the Chief Inspector Boiler  gives final approval.</a:t>
            </a:r>
          </a:p>
          <a:p>
            <a:pPr algn="just">
              <a:buSzPct val="105000"/>
            </a:pPr>
            <a:endParaRPr lang="en-US" noProof="1">
              <a:latin typeface="+mn-lt"/>
            </a:endParaRPr>
          </a:p>
        </p:txBody>
      </p:sp>
      <p:sp>
        <p:nvSpPr>
          <p:cNvPr id="2" name="Slide Number Placeholder 1">
            <a:extLst>
              <a:ext uri="{FF2B5EF4-FFF2-40B4-BE49-F238E27FC236}">
                <a16:creationId xmlns:a16="http://schemas.microsoft.com/office/drawing/2014/main" id="{E138140D-BF71-646C-E175-A8C465045DE2}"/>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210557402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Documents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style>
          <a:lnRef idx="0">
            <a:scrgbClr r="0" g="0" b="0"/>
          </a:lnRef>
          <a:fillRef idx="1003">
            <a:schemeClr val="lt2"/>
          </a:fillRef>
          <a:effectRef idx="0">
            <a:scrgbClr r="0" g="0" b="0"/>
          </a:effectRef>
          <a:fontRef idx="major"/>
        </p:style>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buNone/>
            </a:pPr>
            <a:r>
              <a:rPr lang="en-US" sz="2800" b="1" noProof="1">
                <a:solidFill>
                  <a:schemeClr val="bg1"/>
                </a:solidFill>
                <a:latin typeface="+mj-lt"/>
              </a:rPr>
              <a:t> Required Documents</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To register a completed boiler, the owner must provide the following to the state’s CIB:</a:t>
            </a:r>
          </a:p>
          <a:p>
            <a:pPr lvl="1" algn="just"/>
            <a:r>
              <a:rPr lang="en-US" dirty="0">
                <a:latin typeface="+mn-lt"/>
              </a:rPr>
              <a:t>An approved plan showing the general arrangement of the boiler. It should also contain details of the principal components and methods of manufacture, inspection and testing.</a:t>
            </a:r>
          </a:p>
          <a:p>
            <a:pPr lvl="1" algn="just"/>
            <a:r>
              <a:rPr lang="en-US" dirty="0">
                <a:latin typeface="+mn-lt"/>
              </a:rPr>
              <a:t>A certificate issued by the Inspecting Authority certifying that the materials were tested, and the boiler built under their supervision. In the case of a boiler on site, either representatives of the Chief Inspector of Boilers or LR Asia Competent Persons in six Indian states can undertake the site inspection, testing and certification.</a:t>
            </a:r>
          </a:p>
          <a:p>
            <a:pPr algn="just">
              <a:buSzPct val="105000"/>
            </a:pPr>
            <a:r>
              <a:rPr lang="en-US" dirty="0">
                <a:latin typeface="+mn-lt"/>
              </a:rPr>
              <a:t>Individual components manufactured outside of India require certification of construction and hydraulic test witnessed by the Inspecting Authority.</a:t>
            </a:r>
            <a:endParaRPr lang="en-US" noProof="1">
              <a:latin typeface="+mn-lt"/>
            </a:endParaRPr>
          </a:p>
        </p:txBody>
      </p:sp>
      <p:sp>
        <p:nvSpPr>
          <p:cNvPr id="2" name="Slide Number Placeholder 1">
            <a:extLst>
              <a:ext uri="{FF2B5EF4-FFF2-40B4-BE49-F238E27FC236}">
                <a16:creationId xmlns:a16="http://schemas.microsoft.com/office/drawing/2014/main" id="{1EE7E472-BBDA-1A86-AEEF-5BF8A11D118E}"/>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19301620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Documents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style>
          <a:lnRef idx="0">
            <a:scrgbClr r="0" g="0" b="0"/>
          </a:lnRef>
          <a:fillRef idx="1003">
            <a:schemeClr val="lt2"/>
          </a:fillRef>
          <a:effectRef idx="0">
            <a:scrgbClr r="0" g="0" b="0"/>
          </a:effectRef>
          <a:fontRef idx="major"/>
        </p:style>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buNone/>
            </a:pPr>
            <a:r>
              <a:rPr lang="en-US" sz="2800" b="1" noProof="1">
                <a:solidFill>
                  <a:schemeClr val="bg1"/>
                </a:solidFill>
                <a:latin typeface="+mj-lt"/>
              </a:rPr>
              <a:t> IBR Material Certificate</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Boiler components that need certification include:</a:t>
            </a:r>
          </a:p>
          <a:p>
            <a:pPr lvl="1" algn="just"/>
            <a:r>
              <a:rPr lang="en-US" dirty="0">
                <a:latin typeface="+mn-lt"/>
              </a:rPr>
              <a:t>Steam piping</a:t>
            </a:r>
          </a:p>
          <a:p>
            <a:pPr lvl="1" algn="just"/>
            <a:r>
              <a:rPr lang="en-US" dirty="0">
                <a:latin typeface="+mn-lt"/>
              </a:rPr>
              <a:t>Feed piping</a:t>
            </a:r>
          </a:p>
          <a:p>
            <a:pPr lvl="1" algn="just"/>
            <a:r>
              <a:rPr lang="en-US" dirty="0">
                <a:latin typeface="+mn-lt"/>
              </a:rPr>
              <a:t>Economizers</a:t>
            </a:r>
          </a:p>
          <a:p>
            <a:pPr lvl="1" algn="just"/>
            <a:r>
              <a:rPr lang="en-US" dirty="0">
                <a:latin typeface="+mn-lt"/>
              </a:rPr>
              <a:t>Super heaters</a:t>
            </a:r>
          </a:p>
          <a:p>
            <a:pPr lvl="1" algn="just"/>
            <a:r>
              <a:rPr lang="en-US" dirty="0">
                <a:latin typeface="+mn-lt"/>
              </a:rPr>
              <a:t>Any mounting or fitting</a:t>
            </a:r>
          </a:p>
          <a:p>
            <a:pPr lvl="1" algn="just"/>
            <a:r>
              <a:rPr lang="en-US" dirty="0">
                <a:latin typeface="+mn-lt"/>
              </a:rPr>
              <a:t>Any other external or internal part of a boiler which is subject to a pressure exceeding one kilogram per centimeter square gauge.</a:t>
            </a:r>
          </a:p>
          <a:p>
            <a:pPr algn="just">
              <a:buSzPct val="105000"/>
            </a:pPr>
            <a:r>
              <a:rPr lang="en-US" dirty="0">
                <a:latin typeface="+mn-lt"/>
              </a:rPr>
              <a:t>The material for your boiler does not need to be sourced from India to meet IBR requirements. International material manufacturers can meet the certification requirements with correct guidance and compliance to IBR rules and regulations. Materials need to be produced under the inspection of the Inspecting Authority and relevant IBR forms to be endorsed by material manufacturer and Inspecting Authority</a:t>
            </a:r>
            <a:endParaRPr lang="en-US" noProof="1">
              <a:latin typeface="+mn-lt"/>
            </a:endParaRPr>
          </a:p>
        </p:txBody>
      </p:sp>
      <p:sp>
        <p:nvSpPr>
          <p:cNvPr id="2" name="Rectangle 1"/>
          <p:cNvSpPr/>
          <p:nvPr/>
        </p:nvSpPr>
        <p:spPr>
          <a:xfrm>
            <a:off x="2286000" y="335846"/>
            <a:ext cx="4572000" cy="646331"/>
          </a:xfrm>
          <a:prstGeom prst="rect">
            <a:avLst/>
          </a:prstGeom>
        </p:spPr>
        <p:txBody>
          <a:bodyPr>
            <a:spAutoFit/>
          </a:bodyPr>
          <a:lstStyle/>
          <a:p>
            <a:pPr algn="just"/>
            <a:r>
              <a:rPr lang="en-US" dirty="0"/>
              <a:t>.</a:t>
            </a:r>
            <a:endParaRPr lang="en-US" noProof="1"/>
          </a:p>
          <a:p>
            <a:pPr algn="just"/>
            <a:endParaRPr lang="en-US" dirty="0"/>
          </a:p>
        </p:txBody>
      </p:sp>
      <p:sp>
        <p:nvSpPr>
          <p:cNvPr id="3" name="Slide Number Placeholder 2">
            <a:extLst>
              <a:ext uri="{FF2B5EF4-FFF2-40B4-BE49-F238E27FC236}">
                <a16:creationId xmlns:a16="http://schemas.microsoft.com/office/drawing/2014/main" id="{8A1C5820-0D60-2068-E811-903B6546F44F}"/>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280038073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Inspection </a:t>
            </a:r>
          </a:p>
        </p:txBody>
      </p:sp>
      <p:sp>
        <p:nvSpPr>
          <p:cNvPr id="22" name="Rectangle 2"/>
          <p:cNvSpPr>
            <a:spLocks noChangeArrowheads="1"/>
          </p:cNvSpPr>
          <p:nvPr/>
        </p:nvSpPr>
        <p:spPr bwMode="gray">
          <a:xfrm>
            <a:off x="325438" y="1418224"/>
            <a:ext cx="8515350" cy="370492"/>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style>
          <a:lnRef idx="0">
            <a:scrgbClr r="0" g="0" b="0"/>
          </a:lnRef>
          <a:fillRef idx="1003">
            <a:schemeClr val="lt2"/>
          </a:fillRef>
          <a:effectRef idx="0">
            <a:scrgbClr r="0" g="0" b="0"/>
          </a:effectRef>
          <a:fontRef idx="major"/>
        </p:style>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 Steps</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pPr>
            <a:r>
              <a:rPr lang="en-US" noProof="1">
                <a:latin typeface="+mn-lt"/>
              </a:rPr>
              <a:t>IBR certification process are complete in 3 step:</a:t>
            </a:r>
          </a:p>
          <a:p>
            <a:pPr lvl="1"/>
            <a:r>
              <a:rPr lang="en-US" noProof="1">
                <a:latin typeface="+mn-lt"/>
              </a:rPr>
              <a:t>Design Review </a:t>
            </a:r>
          </a:p>
          <a:p>
            <a:pPr lvl="1"/>
            <a:r>
              <a:rPr lang="en-US" noProof="1">
                <a:latin typeface="+mn-lt"/>
              </a:rPr>
              <a:t>Material Inspection </a:t>
            </a:r>
          </a:p>
          <a:p>
            <a:pPr lvl="1"/>
            <a:r>
              <a:rPr lang="en-US" noProof="1">
                <a:latin typeface="+mn-lt"/>
              </a:rPr>
              <a:t>Pressure part inspection </a:t>
            </a:r>
          </a:p>
        </p:txBody>
      </p:sp>
      <p:sp>
        <p:nvSpPr>
          <p:cNvPr id="2" name="Slide Number Placeholder 1">
            <a:extLst>
              <a:ext uri="{FF2B5EF4-FFF2-40B4-BE49-F238E27FC236}">
                <a16:creationId xmlns:a16="http://schemas.microsoft.com/office/drawing/2014/main" id="{BCC59FA4-840B-2710-B4F0-87792F9E3A26}"/>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426800588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Inspection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style>
          <a:lnRef idx="0">
            <a:scrgbClr r="0" g="0" b="0"/>
          </a:lnRef>
          <a:fillRef idx="1003">
            <a:schemeClr val="lt2"/>
          </a:fillRef>
          <a:effectRef idx="0">
            <a:scrgbClr r="0" g="0" b="0"/>
          </a:effectRef>
          <a:fontRef idx="major"/>
        </p:style>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indent="-285750">
              <a:buNone/>
            </a:pPr>
            <a:r>
              <a:rPr lang="en-US" sz="2800" b="1" noProof="1">
                <a:solidFill>
                  <a:schemeClr val="bg1"/>
                </a:solidFill>
                <a:latin typeface="+mj-lt"/>
              </a:rPr>
              <a:t>Design Review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Manufacturer contacts Inspecting Authority for approval of boiler or boiler component design.</a:t>
            </a:r>
          </a:p>
          <a:p>
            <a:pPr algn="just">
              <a:buSzPct val="105000"/>
            </a:pPr>
            <a:r>
              <a:rPr lang="en-US" dirty="0">
                <a:latin typeface="+mn-lt"/>
              </a:rPr>
              <a:t>Inspecting Authority provides feedback and guidance on the design, calculations and drawings to ensure they meet the IBR Regulations.</a:t>
            </a:r>
          </a:p>
          <a:p>
            <a:pPr algn="just">
              <a:buSzPct val="105000"/>
            </a:pPr>
            <a:r>
              <a:rPr lang="en-US" dirty="0">
                <a:latin typeface="+mn-lt"/>
              </a:rPr>
              <a:t>After both manufacturer and the Inspecting Authority are satisfied, the documents are to be sent by the manufacturer to the Center Boiler Board  New Delhi and Chief inspector boiler of the Indian state in which the boiler or components will be installed.</a:t>
            </a:r>
          </a:p>
          <a:p>
            <a:pPr algn="just">
              <a:buSzPct val="105000"/>
            </a:pPr>
            <a:r>
              <a:rPr lang="en-US" noProof="1">
                <a:latin typeface="+mn-lt"/>
              </a:rPr>
              <a:t>Material Specification </a:t>
            </a:r>
          </a:p>
          <a:p>
            <a:pPr lvl="1" algn="just"/>
            <a:r>
              <a:rPr lang="en-US" dirty="0">
                <a:latin typeface="+mn-lt"/>
              </a:rPr>
              <a:t>Inspecting Authority inspects pressure part materials (plates, pipes, tubes, castings, forgings fittings, standard parts, etc.) and signs the relevant certificate forms.</a:t>
            </a:r>
          </a:p>
          <a:p>
            <a:pPr algn="just"/>
            <a:endParaRPr lang="en-US" noProof="1">
              <a:latin typeface="+mn-lt"/>
            </a:endParaRPr>
          </a:p>
          <a:p>
            <a:pPr algn="just"/>
            <a:endParaRPr lang="en-US" noProof="1">
              <a:latin typeface="+mn-lt"/>
            </a:endParaRPr>
          </a:p>
          <a:p>
            <a:pPr algn="just"/>
            <a:endParaRPr lang="en-US" dirty="0">
              <a:latin typeface="+mn-lt"/>
            </a:endParaRPr>
          </a:p>
          <a:p>
            <a:pPr algn="just"/>
            <a:endParaRPr lang="en-US" noProof="1">
              <a:latin typeface="+mn-lt"/>
            </a:endParaRPr>
          </a:p>
        </p:txBody>
      </p:sp>
      <p:sp>
        <p:nvSpPr>
          <p:cNvPr id="2" name="Slide Number Placeholder 1">
            <a:extLst>
              <a:ext uri="{FF2B5EF4-FFF2-40B4-BE49-F238E27FC236}">
                <a16:creationId xmlns:a16="http://schemas.microsoft.com/office/drawing/2014/main" id="{CF49C61D-1FA9-A78B-7D9A-6A896FBD6D57}"/>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117446107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Inspection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style>
          <a:lnRef idx="0">
            <a:scrgbClr r="0" g="0" b="0"/>
          </a:lnRef>
          <a:fillRef idx="1003">
            <a:schemeClr val="lt2"/>
          </a:fillRef>
          <a:effectRef idx="0">
            <a:scrgbClr r="0" g="0" b="0"/>
          </a:effectRef>
          <a:fontRef idx="major"/>
        </p:style>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buNone/>
            </a:pPr>
            <a:r>
              <a:rPr lang="en-US" sz="2800" b="1" noProof="1">
                <a:solidFill>
                  <a:schemeClr val="bg1"/>
                </a:solidFill>
                <a:latin typeface="+mj-lt"/>
              </a:rPr>
              <a:t>Pressure Part Inspection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The Inspecting Authority carries out stage inspections during the manufacture of a boiler or boiler components per Appendix J of the IBR Regulations.</a:t>
            </a:r>
          </a:p>
          <a:p>
            <a:pPr algn="just">
              <a:buSzPct val="105000"/>
            </a:pPr>
            <a:r>
              <a:rPr lang="en-US" dirty="0">
                <a:latin typeface="+mn-lt"/>
              </a:rPr>
              <a:t>Typical stages are:</a:t>
            </a:r>
          </a:p>
          <a:p>
            <a:pPr lvl="1" algn="just"/>
            <a:r>
              <a:rPr lang="en-US" dirty="0">
                <a:latin typeface="+mn-lt"/>
              </a:rPr>
              <a:t>Design review</a:t>
            </a:r>
          </a:p>
          <a:p>
            <a:pPr lvl="1" algn="just"/>
            <a:r>
              <a:rPr lang="en-US" dirty="0">
                <a:latin typeface="+mn-lt"/>
              </a:rPr>
              <a:t>Material identification</a:t>
            </a:r>
          </a:p>
          <a:p>
            <a:pPr lvl="1" algn="just"/>
            <a:r>
              <a:rPr lang="en-US" dirty="0">
                <a:latin typeface="+mn-lt"/>
              </a:rPr>
              <a:t>Review of material certification </a:t>
            </a:r>
          </a:p>
          <a:p>
            <a:pPr lvl="1" algn="just"/>
            <a:r>
              <a:rPr lang="en-US" dirty="0">
                <a:latin typeface="+mn-lt"/>
              </a:rPr>
              <a:t>Witness/review NDE</a:t>
            </a:r>
          </a:p>
          <a:p>
            <a:pPr lvl="1" algn="just"/>
            <a:r>
              <a:rPr lang="en-US" dirty="0">
                <a:latin typeface="+mn-lt"/>
              </a:rPr>
              <a:t>Review heat treatment records</a:t>
            </a:r>
          </a:p>
          <a:p>
            <a:pPr lvl="1" algn="just"/>
            <a:r>
              <a:rPr lang="en-US" dirty="0">
                <a:latin typeface="+mn-lt"/>
              </a:rPr>
              <a:t>Witness production test coupons testing</a:t>
            </a:r>
          </a:p>
          <a:p>
            <a:pPr lvl="1" algn="just"/>
            <a:r>
              <a:rPr lang="en-US" dirty="0">
                <a:latin typeface="+mn-lt"/>
              </a:rPr>
              <a:t>Witness pressure test</a:t>
            </a:r>
          </a:p>
          <a:p>
            <a:pPr lvl="1" algn="just"/>
            <a:r>
              <a:rPr lang="en-US" dirty="0">
                <a:latin typeface="+mn-lt"/>
              </a:rPr>
              <a:t>Carry out visual and dimensional examination</a:t>
            </a:r>
          </a:p>
          <a:p>
            <a:pPr lvl="1" algn="just"/>
            <a:r>
              <a:rPr lang="en-US" dirty="0">
                <a:latin typeface="+mn-lt"/>
              </a:rPr>
              <a:t>Endorse manufacturer’s certification and issue inspection authority certification</a:t>
            </a:r>
            <a:endParaRPr lang="en-US" noProof="1">
              <a:latin typeface="+mn-lt"/>
            </a:endParaRPr>
          </a:p>
        </p:txBody>
      </p:sp>
      <p:sp>
        <p:nvSpPr>
          <p:cNvPr id="2" name="Slide Number Placeholder 1">
            <a:extLst>
              <a:ext uri="{FF2B5EF4-FFF2-40B4-BE49-F238E27FC236}">
                <a16:creationId xmlns:a16="http://schemas.microsoft.com/office/drawing/2014/main" id="{DD8AE99D-3E2D-C982-7D6A-AB3D85F7EF2C}"/>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824466884"/>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ES-501_BG-001</Template>
  <TotalTime>9864</TotalTime>
  <Words>774</Words>
  <Application>Microsoft Office PowerPoint</Application>
  <PresentationFormat>On-screen Show (4:3)</PresentationFormat>
  <Paragraphs>113</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BatangChe</vt:lpstr>
      <vt:lpstr>Calibri</vt:lpstr>
      <vt:lpstr>Calibri Light</vt:lpstr>
      <vt:lpstr>1_Office Theme</vt:lpstr>
      <vt:lpstr>Boiler Regulations  </vt:lpstr>
      <vt:lpstr>PowerPoint Presentation</vt:lpstr>
      <vt:lpstr>Introduction</vt:lpstr>
      <vt:lpstr>Introduction</vt:lpstr>
      <vt:lpstr>Documents  </vt:lpstr>
      <vt:lpstr>Documents  </vt:lpstr>
      <vt:lpstr>Inspection </vt:lpstr>
      <vt:lpstr>Inspection </vt:lpstr>
      <vt:lpstr>Inspection </vt:lpstr>
      <vt:lpstr>Welding Regulation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869</cp:revision>
  <cp:lastPrinted>2014-11-21T06:58:07Z</cp:lastPrinted>
  <dcterms:created xsi:type="dcterms:W3CDTF">2014-04-07T11:41:40Z</dcterms:created>
  <dcterms:modified xsi:type="dcterms:W3CDTF">2025-04-15T12:57:28Z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