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22"/>
  </p:notesMasterIdLst>
  <p:sldIdLst>
    <p:sldId id="319" r:id="rId6"/>
    <p:sldId id="332" r:id="rId7"/>
    <p:sldId id="306" r:id="rId8"/>
    <p:sldId id="321" r:id="rId9"/>
    <p:sldId id="320" r:id="rId10"/>
    <p:sldId id="315" r:id="rId11"/>
    <p:sldId id="316" r:id="rId12"/>
    <p:sldId id="308" r:id="rId13"/>
    <p:sldId id="317" r:id="rId14"/>
    <p:sldId id="309" r:id="rId15"/>
    <p:sldId id="314" r:id="rId16"/>
    <p:sldId id="310" r:id="rId17"/>
    <p:sldId id="311" r:id="rId18"/>
    <p:sldId id="312" r:id="rId19"/>
    <p:sldId id="313" r:id="rId20"/>
    <p:sldId id="318" r:id="rId21"/>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2" autoAdjust="0"/>
    <p:restoredTop sz="94660"/>
  </p:normalViewPr>
  <p:slideViewPr>
    <p:cSldViewPr>
      <p:cViewPr varScale="1">
        <p:scale>
          <a:sx n="87" d="100"/>
          <a:sy n="87" d="100"/>
        </p:scale>
        <p:origin x="148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32751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20678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358941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00820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222207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12877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32751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532751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60096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85489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08726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79796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91113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78097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5A2B571B-36B4-4E2C-8EEC-1E14AA5079E2}"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259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19217CD5-2451-4B9B-ADA1-1008837690CF}"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93765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7BE0EA52-0CB5-4856-B74B-08A33BF3D448}"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0353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E8C1F15-4A95-4A0F-B03C-7CA6580D537B}"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91124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37412992-93ED-4306-80E9-7E2FFBA85780}"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550043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E26F9301-DF82-452F-8A29-D9EF1190DC8D}"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1332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53E1B954-ABF5-4DE7-A2D8-06CBA656AAE9}"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16698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3A74F78B-0878-479D-8591-83C7898AB302}"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139342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DF453C94-F789-4FFE-8E5A-6CA029F7F71A}"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6408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6139E405-D66B-4FA6-8374-6984EEE51418}"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039122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0AC6B9CB-7BC0-4B01-B8DE-A9197B97921C}"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1582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81694D67-34BF-4024-964D-00817ECCF310}"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15916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A10A471-2A55-42CB-89D9-FC94537B4BCC}"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268002979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09900"/>
            <a:ext cx="9144000" cy="838200"/>
          </a:xfrm>
          <a:solidFill>
            <a:schemeClr val="accent1">
              <a:lumMod val="60000"/>
              <a:lumOff val="40000"/>
            </a:schemeClr>
          </a:solidFill>
        </p:spPr>
        <p:txBody>
          <a:bodyPr anchor="ctr">
            <a:noAutofit/>
          </a:bodyPr>
          <a:lstStyle/>
          <a:p>
            <a:r>
              <a:rPr lang="en-US" sz="4000" b="1" dirty="0"/>
              <a:t>Introduction To Water Usage In Industry </a:t>
            </a:r>
          </a:p>
        </p:txBody>
      </p:sp>
      <p:sp>
        <p:nvSpPr>
          <p:cNvPr id="3" name="Slide Number Placeholder 2">
            <a:extLst>
              <a:ext uri="{FF2B5EF4-FFF2-40B4-BE49-F238E27FC236}">
                <a16:creationId xmlns:a16="http://schemas.microsoft.com/office/drawing/2014/main" id="{F9AE0139-B29F-5766-758C-3DA7458587FF}"/>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WTP</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The feed water treatment methods are as following; </a:t>
            </a:r>
          </a:p>
          <a:p>
            <a:pPr lvl="1">
              <a:buSzPct val="105000"/>
            </a:pPr>
            <a:r>
              <a:rPr lang="en-US" dirty="0">
                <a:latin typeface="+mn-lt"/>
              </a:rPr>
              <a:t>Lime and Soda softening.</a:t>
            </a:r>
          </a:p>
          <a:p>
            <a:pPr lvl="1">
              <a:buSzPct val="105000"/>
            </a:pPr>
            <a:r>
              <a:rPr lang="fr-FR" dirty="0">
                <a:latin typeface="+mn-lt"/>
              </a:rPr>
              <a:t>Ion exchange:- </a:t>
            </a:r>
          </a:p>
          <a:p>
            <a:pPr lvl="2">
              <a:buSzPct val="105000"/>
            </a:pPr>
            <a:r>
              <a:rPr lang="en-US" dirty="0">
                <a:latin typeface="+mn-lt"/>
              </a:rPr>
              <a:t>Base exchange.</a:t>
            </a:r>
          </a:p>
          <a:p>
            <a:pPr lvl="2">
              <a:buSzPct val="105000"/>
            </a:pPr>
            <a:r>
              <a:rPr lang="en-US" dirty="0">
                <a:latin typeface="+mn-lt"/>
              </a:rPr>
              <a:t>De alkalization.</a:t>
            </a:r>
          </a:p>
          <a:p>
            <a:pPr lvl="2">
              <a:buSzPct val="105000"/>
            </a:pPr>
            <a:r>
              <a:rPr lang="en-US" dirty="0">
                <a:latin typeface="+mn-lt"/>
              </a:rPr>
              <a:t>De mineralization.</a:t>
            </a:r>
          </a:p>
          <a:p>
            <a:pPr lvl="1">
              <a:buSzPct val="105000"/>
            </a:pPr>
            <a:r>
              <a:rPr lang="en-US" dirty="0">
                <a:latin typeface="+mn-lt"/>
              </a:rPr>
              <a:t>Reverse osmosis.</a:t>
            </a:r>
          </a:p>
        </p:txBody>
      </p:sp>
      <p:sp>
        <p:nvSpPr>
          <p:cNvPr id="3" name="Slide Number Placeholder 2">
            <a:extLst>
              <a:ext uri="{FF2B5EF4-FFF2-40B4-BE49-F238E27FC236}">
                <a16:creationId xmlns:a16="http://schemas.microsoft.com/office/drawing/2014/main" id="{5C9D983C-C3D4-55B5-69B8-4643574D34FC}"/>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151020073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ETP</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Effluent Treatment Plant (ETP) is essential to purify the waste-water which is come from different types of manufacturing industry like FMCG, textile, ternary, dyes and chemical manufacturing industry, pharmaceuticals etc. Different environment saving organizations are trying to protect the environment from the harmful effect of the effluent. Different waste-water has different characteristics which pollute the water.</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pic>
        <p:nvPicPr>
          <p:cNvPr id="3" name="Picture 2"/>
          <p:cNvPicPr>
            <a:picLocks noChangeAspect="1"/>
          </p:cNvPicPr>
          <p:nvPr/>
        </p:nvPicPr>
        <p:blipFill>
          <a:blip r:embed="rId3" cstate="print">
            <a:clrChange>
              <a:clrFrom>
                <a:srgbClr val="31746B"/>
              </a:clrFrom>
              <a:clrTo>
                <a:srgbClr val="31746B">
                  <a:alpha val="0"/>
                </a:srgbClr>
              </a:clrTo>
            </a:clrChange>
            <a:extLst>
              <a:ext uri="{28A0092B-C50C-407E-A947-70E740481C1C}">
                <a14:useLocalDpi xmlns:a14="http://schemas.microsoft.com/office/drawing/2010/main" val="0"/>
              </a:ext>
            </a:extLst>
          </a:blip>
          <a:stretch>
            <a:fillRect/>
          </a:stretch>
        </p:blipFill>
        <p:spPr>
          <a:xfrm>
            <a:off x="914400" y="3810000"/>
            <a:ext cx="7391400" cy="2286000"/>
          </a:xfrm>
          <a:prstGeom prst="rect">
            <a:avLst/>
          </a:prstGeom>
        </p:spPr>
      </p:pic>
      <p:sp>
        <p:nvSpPr>
          <p:cNvPr id="4" name="Slide Number Placeholder 3">
            <a:extLst>
              <a:ext uri="{FF2B5EF4-FFF2-40B4-BE49-F238E27FC236}">
                <a16:creationId xmlns:a16="http://schemas.microsoft.com/office/drawing/2014/main" id="{1A87E826-2AAA-115C-3488-6D2D5FDADA47}"/>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123652661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ETP</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ctr">
              <a:spcBef>
                <a:spcPts val="284"/>
              </a:spcBef>
              <a:buNone/>
            </a:pPr>
            <a:r>
              <a:rPr lang="en-US" sz="1700" dirty="0">
                <a:latin typeface="+mn-lt"/>
              </a:rPr>
              <a:t>Effluent from industry</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Primary Filtration</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Cooling and Mixing</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Neutralization (by acid or alkali)</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Chemical Coagulation</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Settling and Separation of Sludge</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Pressure Filtration</a:t>
            </a:r>
          </a:p>
          <a:p>
            <a:pPr marL="0" indent="0" algn="ctr">
              <a:spcBef>
                <a:spcPts val="284"/>
              </a:spcBef>
              <a:buNone/>
            </a:pPr>
            <a:r>
              <a:rPr lang="en-US" sz="1700" dirty="0">
                <a:latin typeface="+mn-lt"/>
              </a:rPr>
              <a:t>↓</a:t>
            </a:r>
          </a:p>
          <a:p>
            <a:pPr marL="0" indent="0" algn="ctr">
              <a:spcBef>
                <a:spcPts val="284"/>
              </a:spcBef>
              <a:buNone/>
            </a:pPr>
            <a:r>
              <a:rPr lang="en-US" sz="1700" dirty="0">
                <a:latin typeface="+mn-lt"/>
              </a:rPr>
              <a:t>Discharge</a:t>
            </a: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F32EC5C7-9CF1-DB39-F281-075BD0011F68}"/>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19487043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ETP</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Primary Filtration:</a:t>
            </a:r>
          </a:p>
          <a:p>
            <a:pPr marL="838200" lvl="1" algn="just"/>
            <a:r>
              <a:rPr lang="en-US" dirty="0">
                <a:latin typeface="+mn-lt"/>
              </a:rPr>
              <a:t>It is the first stage of effluent treatment plant, where effluent is come from weaving, dyeing, printing or finishing unit. Here primary filtration is performed to remove solid waste particles.</a:t>
            </a:r>
          </a:p>
          <a:p>
            <a:pPr>
              <a:buSzPct val="105000"/>
            </a:pPr>
            <a:r>
              <a:rPr lang="en-US" dirty="0">
                <a:latin typeface="+mn-lt"/>
              </a:rPr>
              <a:t>Cooling and Mixing: </a:t>
            </a:r>
          </a:p>
          <a:p>
            <a:pPr marL="838200" lvl="1" algn="just"/>
            <a:r>
              <a:rPr lang="en-US" dirty="0">
                <a:latin typeface="+mn-lt"/>
              </a:rPr>
              <a:t>In this stage, different types of effluent are mixed and cool down by the help of motor which run a fan.</a:t>
            </a:r>
          </a:p>
          <a:p>
            <a:pPr>
              <a:buSzPct val="105000"/>
            </a:pPr>
            <a:r>
              <a:rPr lang="en-US" dirty="0">
                <a:latin typeface="+mn-lt"/>
              </a:rPr>
              <a:t>Neutralization Tank: </a:t>
            </a:r>
          </a:p>
          <a:p>
            <a:pPr marL="838200" lvl="1" algn="just"/>
            <a:r>
              <a:rPr lang="en-US" dirty="0">
                <a:latin typeface="+mn-lt"/>
              </a:rPr>
              <a:t>After cooling and mixing; effluent is transferred to neutralization tank by the help of pump. Here, acid or alkali is mixed to neutralize the effluent. A pH meter is placed in the neutralization tank.</a:t>
            </a:r>
          </a:p>
          <a:p>
            <a:pPr>
              <a:buSzPct val="105000"/>
            </a:pPr>
            <a:r>
              <a:rPr lang="en-US" dirty="0">
                <a:latin typeface="+mn-lt"/>
              </a:rPr>
              <a:t>Coagulant Bath: </a:t>
            </a:r>
          </a:p>
          <a:p>
            <a:pPr marL="838200" lvl="1" algn="just"/>
            <a:r>
              <a:rPr lang="en-US" dirty="0">
                <a:latin typeface="+mn-lt"/>
              </a:rPr>
              <a:t>After neutralization of effluent; effluent is transferred to a coagulant bath. Here, coagulant is added with the effluent.</a:t>
            </a:r>
          </a:p>
          <a:p>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B9B768DE-0AC7-776B-9854-E11F769E21D6}"/>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96647569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ETP</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Settling Tank: </a:t>
            </a:r>
          </a:p>
          <a:p>
            <a:pPr marL="838200" lvl="1" algn="just"/>
            <a:r>
              <a:rPr lang="en-US" dirty="0">
                <a:latin typeface="+mn-lt"/>
              </a:rPr>
              <a:t>Effluent separates from the water and it found in the lower level of the tank. Effluent is like as sludge.</a:t>
            </a:r>
          </a:p>
          <a:p>
            <a:pPr algn="just">
              <a:buSzPct val="105000"/>
            </a:pPr>
            <a:r>
              <a:rPr lang="en-US" dirty="0">
                <a:latin typeface="+mn-lt"/>
              </a:rPr>
              <a:t>Pressure Filter: </a:t>
            </a:r>
          </a:p>
          <a:p>
            <a:pPr marL="838200" lvl="1" algn="just"/>
            <a:r>
              <a:rPr lang="en-US" dirty="0">
                <a:latin typeface="+mn-lt"/>
              </a:rPr>
              <a:t>Filtration is done under pressure. A certain amount of pressure is created here.</a:t>
            </a:r>
          </a:p>
          <a:p>
            <a:pPr algn="just">
              <a:buSzPct val="105000"/>
            </a:pPr>
            <a:r>
              <a:rPr lang="en-US" dirty="0">
                <a:latin typeface="+mn-lt"/>
              </a:rPr>
              <a:t>Discharge to Drain:</a:t>
            </a:r>
          </a:p>
          <a:p>
            <a:pPr marL="838200" lvl="1" algn="just"/>
            <a:r>
              <a:rPr lang="en-US" dirty="0">
                <a:latin typeface="+mn-lt"/>
              </a:rPr>
              <a:t> After completion of all the process, the effluent becomes purify and it becomes safe to drain to the environment. When treated water is drain to the environment it is checked by the different testing lab. Different standard is maintained during discharge of the treated effluent.</a:t>
            </a:r>
          </a:p>
          <a:p>
            <a:pPr algn="just"/>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5E48C2E5-992B-203B-AC76-3A512F985540}"/>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2505546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bg1"/>
            </a:solidFill>
          </a:ln>
        </p:spPr>
        <p:txBody>
          <a:bodyPr>
            <a:normAutofit/>
          </a:bodyPr>
          <a:lstStyle/>
          <a:p>
            <a:pPr algn="ctr" eaLnBrk="1" hangingPunct="1"/>
            <a:r>
              <a:rPr lang="en-US" altLang="en-US" sz="4000" b="1" u="sng" noProof="1"/>
              <a:t>Treatment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Treatment in ETP</a:t>
            </a:r>
          </a:p>
        </p:txBody>
      </p:sp>
      <p:sp>
        <p:nvSpPr>
          <p:cNvPr id="23" name="Rectangle 5"/>
          <p:cNvSpPr>
            <a:spLocks noChangeArrowheads="1"/>
          </p:cNvSpPr>
          <p:nvPr/>
        </p:nvSpPr>
        <p:spPr bwMode="gray">
          <a:xfrm>
            <a:off x="330200" y="1788716"/>
            <a:ext cx="8510588"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pH Control: </a:t>
            </a:r>
          </a:p>
          <a:p>
            <a:pPr marL="838200" lvl="1"/>
            <a:r>
              <a:rPr lang="en-US" dirty="0">
                <a:latin typeface="+mn-lt"/>
              </a:rPr>
              <a:t>To adjust the pH in the treatment process to make wastewater pH neutral. </a:t>
            </a:r>
          </a:p>
          <a:p>
            <a:pPr marL="1238250" lvl="2" indent="-285750">
              <a:buSzPct val="105000"/>
            </a:pPr>
            <a:r>
              <a:rPr lang="en-US" dirty="0">
                <a:latin typeface="+mn-lt"/>
              </a:rPr>
              <a:t>For acidic wastes </a:t>
            </a:r>
          </a:p>
          <a:p>
            <a:pPr marL="1238250" lvl="2" indent="-285750">
              <a:buSzPct val="105000"/>
            </a:pPr>
            <a:r>
              <a:rPr lang="en-US" dirty="0">
                <a:latin typeface="+mn-lt"/>
              </a:rPr>
              <a:t>(low pH): NaOH, Na</a:t>
            </a:r>
            <a:r>
              <a:rPr lang="en-US" baseline="-25000" dirty="0">
                <a:latin typeface="+mn-lt"/>
              </a:rPr>
              <a:t>2</a:t>
            </a:r>
            <a:r>
              <a:rPr lang="en-US" dirty="0">
                <a:latin typeface="+mn-lt"/>
              </a:rPr>
              <a:t>CO</a:t>
            </a:r>
            <a:r>
              <a:rPr lang="en-US" baseline="-25000" dirty="0">
                <a:latin typeface="+mn-lt"/>
              </a:rPr>
              <a:t>3</a:t>
            </a:r>
            <a:r>
              <a:rPr lang="en-US" dirty="0">
                <a:latin typeface="+mn-lt"/>
              </a:rPr>
              <a:t>, CaCO</a:t>
            </a:r>
            <a:r>
              <a:rPr lang="en-US" baseline="-25000" dirty="0">
                <a:latin typeface="+mn-lt"/>
              </a:rPr>
              <a:t>3</a:t>
            </a:r>
            <a:r>
              <a:rPr lang="en-US" dirty="0">
                <a:latin typeface="+mn-lt"/>
              </a:rPr>
              <a:t> or </a:t>
            </a:r>
            <a:r>
              <a:rPr lang="en-US" dirty="0" err="1">
                <a:latin typeface="+mn-lt"/>
              </a:rPr>
              <a:t>Ca</a:t>
            </a:r>
            <a:r>
              <a:rPr lang="en-US" dirty="0">
                <a:latin typeface="+mn-lt"/>
              </a:rPr>
              <a:t>(OH)</a:t>
            </a:r>
            <a:r>
              <a:rPr lang="en-US" baseline="-25000" dirty="0">
                <a:latin typeface="+mn-lt"/>
              </a:rPr>
              <a:t>2</a:t>
            </a:r>
            <a:r>
              <a:rPr lang="en-US" dirty="0">
                <a:latin typeface="+mn-lt"/>
              </a:rPr>
              <a:t>.</a:t>
            </a:r>
          </a:p>
          <a:p>
            <a:pPr marL="1238250" lvl="2" indent="-285750">
              <a:buSzPct val="105000"/>
            </a:pPr>
            <a:r>
              <a:rPr lang="en-US" dirty="0">
                <a:latin typeface="+mn-lt"/>
              </a:rPr>
              <a:t>For alkali wastes </a:t>
            </a:r>
          </a:p>
          <a:p>
            <a:pPr marL="1238250" lvl="2" indent="-285750">
              <a:buSzPct val="105000"/>
            </a:pPr>
            <a:r>
              <a:rPr lang="en-US" dirty="0">
                <a:latin typeface="+mn-lt"/>
              </a:rPr>
              <a:t>(high pH): H</a:t>
            </a:r>
            <a:r>
              <a:rPr lang="en-US" baseline="-25000" dirty="0">
                <a:latin typeface="+mn-lt"/>
              </a:rPr>
              <a:t>2</a:t>
            </a:r>
            <a:r>
              <a:rPr lang="en-US" dirty="0">
                <a:latin typeface="+mn-lt"/>
              </a:rPr>
              <a:t>SO</a:t>
            </a:r>
            <a:r>
              <a:rPr lang="en-US" baseline="-25000" dirty="0">
                <a:latin typeface="+mn-lt"/>
              </a:rPr>
              <a:t>4</a:t>
            </a:r>
            <a:r>
              <a:rPr lang="en-US" dirty="0">
                <a:latin typeface="+mn-lt"/>
              </a:rPr>
              <a:t>, HCl</a:t>
            </a:r>
          </a:p>
          <a:p>
            <a:pPr marL="0" indent="0">
              <a:buSzPct val="105000"/>
              <a:buNone/>
            </a:pPr>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A3D509ED-3D0F-DAEC-2542-690DF352D4B1}"/>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8817719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Uses</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Uses of Water in Industry</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Uses of water in industry ;</a:t>
            </a:r>
          </a:p>
          <a:p>
            <a:pPr lvl="1" algn="just">
              <a:buSzPct val="105000"/>
            </a:pPr>
            <a:r>
              <a:rPr lang="en-US" dirty="0">
                <a:latin typeface="+mn-lt"/>
              </a:rPr>
              <a:t>Raw water are only used in floor  cleaning  of industry. </a:t>
            </a:r>
          </a:p>
          <a:p>
            <a:pPr lvl="1" algn="just">
              <a:buSzPct val="105000"/>
            </a:pPr>
            <a:r>
              <a:rPr lang="en-US" dirty="0">
                <a:latin typeface="+mn-lt"/>
              </a:rPr>
              <a:t>Soft water is used in cooling tower.</a:t>
            </a:r>
          </a:p>
          <a:p>
            <a:pPr lvl="1" algn="just">
              <a:buSzPct val="105000"/>
            </a:pPr>
            <a:r>
              <a:rPr lang="en-US" dirty="0">
                <a:latin typeface="+mn-lt"/>
              </a:rPr>
              <a:t>Soft water are used in boiler to formation of steam. </a:t>
            </a:r>
          </a:p>
          <a:p>
            <a:pPr lvl="1" algn="just">
              <a:buSzPct val="105000"/>
            </a:pPr>
            <a:r>
              <a:rPr lang="en-US" dirty="0">
                <a:latin typeface="+mn-lt"/>
              </a:rPr>
              <a:t>RO water are used in process equipment cleaning in duration of process and drinking water.</a:t>
            </a:r>
          </a:p>
          <a:p>
            <a:pPr lvl="1" algn="just">
              <a:buSzPct val="105000"/>
            </a:pPr>
            <a:r>
              <a:rPr lang="en-US" dirty="0">
                <a:latin typeface="+mn-lt"/>
              </a:rPr>
              <a:t>Chilled water are used for  pasteurized a product by heat transfer.   </a:t>
            </a:r>
          </a:p>
          <a:p>
            <a:pPr lvl="1" algn="just">
              <a:buSzPct val="105000"/>
            </a:pPr>
            <a:r>
              <a:rPr lang="en-US" dirty="0">
                <a:latin typeface="+mn-lt"/>
              </a:rPr>
              <a:t>Hot water are also used in pasteurized process. </a:t>
            </a:r>
          </a:p>
          <a:p>
            <a:pPr marL="838200" lvl="1" algn="just"/>
            <a:endParaRPr lang="en-US" dirty="0">
              <a:latin typeface="+mn-lt"/>
            </a:endParaRPr>
          </a:p>
        </p:txBody>
      </p:sp>
      <p:sp>
        <p:nvSpPr>
          <p:cNvPr id="2" name="Rectangle 1"/>
          <p:cNvSpPr/>
          <p:nvPr/>
        </p:nvSpPr>
        <p:spPr>
          <a:xfrm>
            <a:off x="344488" y="1954523"/>
            <a:ext cx="8496300" cy="369332"/>
          </a:xfrm>
          <a:prstGeom prst="rect">
            <a:avLst/>
          </a:prstGeom>
        </p:spPr>
        <p:txBody>
          <a:bodyPr wrap="square">
            <a:spAutoFit/>
          </a:bodyPr>
          <a:lstStyle/>
          <a:p>
            <a:pPr marL="285750" indent="-285750">
              <a:buFont typeface="Wingdings" panose="05000000000000000000" pitchFamily="2" charset="2"/>
              <a:buChar char="q"/>
            </a:pPr>
            <a:endParaRPr lang="en-US" dirty="0"/>
          </a:p>
        </p:txBody>
      </p:sp>
      <p:sp>
        <p:nvSpPr>
          <p:cNvPr id="3" name="Slide Number Placeholder 2">
            <a:extLst>
              <a:ext uri="{FF2B5EF4-FFF2-40B4-BE49-F238E27FC236}">
                <a16:creationId xmlns:a16="http://schemas.microsoft.com/office/drawing/2014/main" id="{5A187407-86F9-584E-B908-E42FC383AFDA}"/>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346670338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t>Formation</a:t>
            </a:r>
            <a:r>
              <a:rPr lang="en-US" altLang="en-US" sz="1800" noProof="1">
                <a:latin typeface="+mn-lt"/>
              </a:rPr>
              <a:t> of Water </a:t>
            </a:r>
            <a:endParaRPr lang="en-US" altLang="en-US"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64451" y="3951453"/>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29849" y="395145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907535" y="395255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53559" y="357338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Uses of Water In Industry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Types of Water Used In Industry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5629" y="3584350"/>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929077" y="357812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5" name="Rectangle 77">
            <a:extLst>
              <a:ext uri="{FF2B5EF4-FFF2-40B4-BE49-F238E27FC236}">
                <a16:creationId xmlns:a16="http://schemas.microsoft.com/office/drawing/2014/main" id="{82EE57A6-902B-44CF-A772-3257FBEAEE50}"/>
              </a:ext>
            </a:extLst>
          </p:cNvPr>
          <p:cNvSpPr>
            <a:spLocks noChangeArrowheads="1"/>
          </p:cNvSpPr>
          <p:nvPr/>
        </p:nvSpPr>
        <p:spPr bwMode="gray">
          <a:xfrm>
            <a:off x="1036994" y="3208339"/>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Types of Water Treatment </a:t>
            </a:r>
          </a:p>
        </p:txBody>
      </p:sp>
      <p:sp>
        <p:nvSpPr>
          <p:cNvPr id="18" name="Rectangle 76">
            <a:extLst>
              <a:ext uri="{FF2B5EF4-FFF2-40B4-BE49-F238E27FC236}">
                <a16:creationId xmlns:a16="http://schemas.microsoft.com/office/drawing/2014/main" id="{09C54081-63ED-FE86-D7FC-FA5C35FF7968}"/>
              </a:ext>
            </a:extLst>
          </p:cNvPr>
          <p:cNvSpPr>
            <a:spLocks noChangeArrowheads="1"/>
          </p:cNvSpPr>
          <p:nvPr/>
        </p:nvSpPr>
        <p:spPr bwMode="gray">
          <a:xfrm>
            <a:off x="653990" y="3231409"/>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9" name="Rectangle 65">
            <a:extLst>
              <a:ext uri="{FF2B5EF4-FFF2-40B4-BE49-F238E27FC236}">
                <a16:creationId xmlns:a16="http://schemas.microsoft.com/office/drawing/2014/main" id="{63689E5B-DC33-8FE4-C5D0-69D1BA1359ED}"/>
              </a:ext>
            </a:extLst>
          </p:cNvPr>
          <p:cNvSpPr>
            <a:spLocks noChangeArrowheads="1"/>
          </p:cNvSpPr>
          <p:nvPr/>
        </p:nvSpPr>
        <p:spPr bwMode="gray">
          <a:xfrm>
            <a:off x="7914680" y="3201802"/>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spcAft>
                <a:spcPct val="20000"/>
              </a:spcAft>
            </a:pPr>
            <a:r>
              <a:rPr lang="en-US" altLang="en-US" sz="4000" b="1" u="sng" noProof="1"/>
              <a:t>Introduction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pPr>
            <a:r>
              <a:rPr lang="en-US" dirty="0">
                <a:latin typeface="+mn-lt"/>
              </a:rPr>
              <a:t>Water is a transparent and nearly colorless chemical substance that is the main constituent of Earth's streams, lakes, and oceans, and the fluids of most living organisms. Its density is 1 g/cm3. its boiling temperature is 100 deg centigrade &amp; freezing point is 0 deg centigrade. </a:t>
            </a:r>
          </a:p>
          <a:p>
            <a:pPr>
              <a:spcAft>
                <a:spcPct val="40000"/>
              </a:spcAft>
              <a:buSzPct val="105000"/>
            </a:pPr>
            <a:r>
              <a:rPr lang="en-US" dirty="0">
                <a:latin typeface="+mn-lt"/>
              </a:rPr>
              <a:t>Water plays an important role in the world economy.</a:t>
            </a:r>
          </a:p>
          <a:p>
            <a:pPr>
              <a:spcAft>
                <a:spcPct val="40000"/>
              </a:spcAft>
              <a:buSzPct val="105000"/>
            </a:pPr>
            <a:r>
              <a:rPr lang="en-US" dirty="0">
                <a:latin typeface="+mn-lt"/>
              </a:rPr>
              <a:t>Large quantities of water, are used to formation of  steam for heating, in industry.</a:t>
            </a:r>
            <a:endParaRPr lang="en-US" sz="1600" noProof="1">
              <a:latin typeface="+mn-lt"/>
            </a:endParaRPr>
          </a:p>
        </p:txBody>
      </p:sp>
      <p:sp>
        <p:nvSpPr>
          <p:cNvPr id="2" name="Slide Number Placeholder 1">
            <a:extLst>
              <a:ext uri="{FF2B5EF4-FFF2-40B4-BE49-F238E27FC236}">
                <a16:creationId xmlns:a16="http://schemas.microsoft.com/office/drawing/2014/main" id="{B387A43E-FD25-7EFE-742F-0BF946C70549}"/>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53651856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accent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Water Cycle</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457200" lvl="1" indent="0" algn="just">
              <a:spcAft>
                <a:spcPct val="40000"/>
              </a:spcAft>
              <a:buNone/>
            </a:pPr>
            <a:endParaRPr lang="en-US" sz="1600" noProof="1">
              <a:latin typeface="+mn-l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900" y="2164954"/>
            <a:ext cx="8229600" cy="3810000"/>
          </a:xfrm>
          <a:prstGeom prst="rect">
            <a:avLst/>
          </a:prstGeom>
        </p:spPr>
      </p:pic>
      <p:sp>
        <p:nvSpPr>
          <p:cNvPr id="2" name="Slide Number Placeholder 1">
            <a:extLst>
              <a:ext uri="{FF2B5EF4-FFF2-40B4-BE49-F238E27FC236}">
                <a16:creationId xmlns:a16="http://schemas.microsoft.com/office/drawing/2014/main" id="{0A7BED05-F38C-C54A-B9B1-A18E2C0F9744}"/>
              </a:ext>
            </a:extLst>
          </p:cNvPr>
          <p:cNvSpPr>
            <a:spLocks noGrp="1"/>
          </p:cNvSpPr>
          <p:nvPr>
            <p:ph type="sldNum" sz="quarter" idx="12"/>
          </p:nvPr>
        </p:nvSpPr>
        <p:spPr/>
        <p:txBody>
          <a:bodyPr/>
          <a:lstStyle/>
          <a:p>
            <a:fld id="{48F63A3B-78C7-47BE-AE5E-E10140E04643}" type="slidenum">
              <a:rPr lang="en-US" smtClean="0"/>
              <a:t>4</a:t>
            </a:fld>
            <a:endParaRPr lang="en-US" dirty="0"/>
          </a:p>
        </p:txBody>
      </p:sp>
      <p:sp>
        <p:nvSpPr>
          <p:cNvPr id="6" name="Rectangle 2">
            <a:extLst>
              <a:ext uri="{FF2B5EF4-FFF2-40B4-BE49-F238E27FC236}">
                <a16:creationId xmlns:a16="http://schemas.microsoft.com/office/drawing/2014/main" id="{CAECB7C8-F202-7F10-00A8-22F6E42EC7E7}"/>
              </a:ext>
            </a:extLst>
          </p:cNvPr>
          <p:cNvSpPr>
            <a:spLocks noGrp="1" noChangeArrowheads="1"/>
          </p:cNvSpPr>
          <p:nvPr>
            <p:ph type="title"/>
          </p:nvPr>
        </p:nvSpPr>
        <p:spPr>
          <a:xfrm>
            <a:off x="628650" y="365126"/>
            <a:ext cx="7886700" cy="1325563"/>
          </a:xfrm>
        </p:spPr>
        <p:txBody>
          <a:bodyPr>
            <a:normAutofit/>
          </a:bodyPr>
          <a:lstStyle/>
          <a:p>
            <a:pPr algn="ctr">
              <a:spcBef>
                <a:spcPct val="0"/>
              </a:spcBef>
              <a:buFontTx/>
              <a:buNone/>
            </a:pPr>
            <a:r>
              <a:rPr lang="en-US" sz="4000" b="1" u="sng" noProof="1">
                <a:latin typeface="+mj-lt"/>
              </a:rPr>
              <a:t>Formation of Water  </a:t>
            </a:r>
          </a:p>
        </p:txBody>
      </p:sp>
    </p:spTree>
    <p:extLst>
      <p:ext uri="{BB962C8B-B14F-4D97-AF65-F5344CB8AC3E}">
        <p14:creationId xmlns:p14="http://schemas.microsoft.com/office/powerpoint/2010/main" val="53651856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Water </a:t>
            </a:r>
            <a:r>
              <a:rPr kumimoji="0" lang="en-US" altLang="en-US" sz="4000" b="0" i="0" u="sng" strike="noStrike" kern="1200" cap="none" spc="0" normalizeH="0" baseline="0" noProof="1">
                <a:ln>
                  <a:noFill/>
                </a:ln>
                <a:solidFill>
                  <a:prstClr val="black"/>
                </a:solidFill>
                <a:effectLst/>
                <a:uLnTx/>
                <a:uFillTx/>
                <a:latin typeface="Calibri" panose="020F0502020204030204"/>
                <a:ea typeface="+mn-ea"/>
                <a:cs typeface="+mn-cs"/>
              </a:rPr>
              <a:t>Used In Industry </a:t>
            </a:r>
            <a:endParaRPr lang="en-US" altLang="en-US" sz="4000" b="1" u="sng" noProof="1"/>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800" b="1" noProof="1">
              <a:solidFill>
                <a:schemeClr val="bg1"/>
              </a:solidFill>
              <a:latin typeface="+mj-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pPr>
            <a:r>
              <a:rPr lang="en-US" noProof="1">
                <a:latin typeface="+mn-lt"/>
              </a:rPr>
              <a:t>In an industry various types of water used </a:t>
            </a:r>
          </a:p>
          <a:p>
            <a:pPr lvl="1">
              <a:spcAft>
                <a:spcPct val="40000"/>
              </a:spcAft>
              <a:buSzPct val="105000"/>
            </a:pPr>
            <a:r>
              <a:rPr lang="en-US" noProof="1">
                <a:latin typeface="+mn-lt"/>
              </a:rPr>
              <a:t>Raw water</a:t>
            </a:r>
          </a:p>
          <a:p>
            <a:pPr lvl="1">
              <a:spcAft>
                <a:spcPct val="40000"/>
              </a:spcAft>
              <a:buSzPct val="105000"/>
            </a:pPr>
            <a:r>
              <a:rPr lang="en-US" noProof="1">
                <a:latin typeface="+mn-lt"/>
              </a:rPr>
              <a:t>RO water </a:t>
            </a:r>
          </a:p>
          <a:p>
            <a:pPr lvl="1">
              <a:spcAft>
                <a:spcPct val="40000"/>
              </a:spcAft>
              <a:buSzPct val="105000"/>
            </a:pPr>
            <a:r>
              <a:rPr lang="en-US" noProof="1">
                <a:latin typeface="+mn-lt"/>
              </a:rPr>
              <a:t>Soft water </a:t>
            </a:r>
          </a:p>
          <a:p>
            <a:pPr lvl="1">
              <a:spcAft>
                <a:spcPct val="40000"/>
              </a:spcAft>
              <a:buSzPct val="105000"/>
            </a:pPr>
            <a:r>
              <a:rPr lang="en-US" noProof="1">
                <a:latin typeface="+mn-lt"/>
              </a:rPr>
              <a:t>Cooling tower water </a:t>
            </a:r>
          </a:p>
          <a:p>
            <a:pPr lvl="1">
              <a:spcAft>
                <a:spcPct val="40000"/>
              </a:spcAft>
              <a:buSzPct val="105000"/>
            </a:pPr>
            <a:r>
              <a:rPr lang="en-US" noProof="1">
                <a:latin typeface="+mn-lt"/>
              </a:rPr>
              <a:t>Chilled water </a:t>
            </a:r>
          </a:p>
          <a:p>
            <a:pPr lvl="1">
              <a:spcAft>
                <a:spcPct val="40000"/>
              </a:spcAft>
              <a:buSzPct val="105000"/>
            </a:pPr>
            <a:r>
              <a:rPr lang="en-US" noProof="1">
                <a:latin typeface="+mn-lt"/>
              </a:rPr>
              <a:t>Hot water </a:t>
            </a:r>
          </a:p>
          <a:p>
            <a:pPr lvl="1">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1F50B4EB-3FEF-E343-CFFF-1E7D0C8AAB72}"/>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5365185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800" b="1" noProof="1">
              <a:solidFill>
                <a:schemeClr val="bg1"/>
              </a:solidFill>
              <a:latin typeface="+mj-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Raw water</a:t>
            </a:r>
          </a:p>
          <a:p>
            <a:pPr lvl="1" algn="just">
              <a:spcAft>
                <a:spcPct val="40000"/>
              </a:spcAft>
            </a:pPr>
            <a:r>
              <a:rPr lang="en-US" dirty="0">
                <a:latin typeface="+mn-lt"/>
              </a:rPr>
              <a:t>Raw water is natural water found in the environment and has not been treated, nor have any minerals, ions, particles or living organisms removed. Raw water includes rainwater, ground water, water from infiltration wells, and water from bodies like lakes and rivers. This is used for only washing in industry. </a:t>
            </a:r>
            <a:endParaRPr lang="en-US" noProof="1">
              <a:latin typeface="+mn-lt"/>
            </a:endParaRPr>
          </a:p>
          <a:p>
            <a:pPr algn="just">
              <a:spcAft>
                <a:spcPct val="40000"/>
              </a:spcAft>
              <a:buSzPct val="105000"/>
            </a:pPr>
            <a:r>
              <a:rPr lang="en-US" noProof="1">
                <a:latin typeface="+mn-lt"/>
              </a:rPr>
              <a:t>RO water </a:t>
            </a:r>
          </a:p>
          <a:p>
            <a:pPr marL="838200" lvl="1" algn="just">
              <a:spcAft>
                <a:spcPct val="40000"/>
              </a:spcAft>
            </a:pPr>
            <a:r>
              <a:rPr lang="en-US" dirty="0">
                <a:latin typeface="+mn-lt"/>
              </a:rPr>
              <a:t>Reverse osmosis (RO) water is purified water which have removed ions molecules and larger particles from drinking water. This water is used in process and drinking.</a:t>
            </a:r>
            <a:endParaRPr lang="en-US" noProof="1">
              <a:latin typeface="+mn-lt"/>
            </a:endParaRPr>
          </a:p>
          <a:p>
            <a:pPr algn="just">
              <a:spcAft>
                <a:spcPct val="40000"/>
              </a:spcAft>
              <a:buSzPct val="105000"/>
            </a:pPr>
            <a:r>
              <a:rPr lang="en-US" dirty="0">
                <a:latin typeface="+mn-lt"/>
              </a:rPr>
              <a:t>Soft water </a:t>
            </a:r>
          </a:p>
          <a:p>
            <a:pPr marL="838200" lvl="1" algn="just">
              <a:spcAft>
                <a:spcPct val="40000"/>
              </a:spcAft>
            </a:pPr>
            <a:r>
              <a:rPr lang="en-US" dirty="0">
                <a:latin typeface="+mn-lt"/>
              </a:rPr>
              <a:t>Soft water is removed a ions molecules in a raw water. This types of water used in boiler and cooling towers. </a:t>
            </a:r>
          </a:p>
        </p:txBody>
      </p:sp>
      <p:sp>
        <p:nvSpPr>
          <p:cNvPr id="2" name="Slide Number Placeholder 1">
            <a:extLst>
              <a:ext uri="{FF2B5EF4-FFF2-40B4-BE49-F238E27FC236}">
                <a16:creationId xmlns:a16="http://schemas.microsoft.com/office/drawing/2014/main" id="{8BC4A648-53CA-5CCA-399D-9CAD6FFE0107}"/>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17447379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Water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sz="2800" b="1" noProof="1">
              <a:solidFill>
                <a:schemeClr val="bg1"/>
              </a:solidFill>
              <a:latin typeface="+mj-lt"/>
            </a:endParaRP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  Cooling tower water</a:t>
            </a:r>
          </a:p>
          <a:p>
            <a:pPr lvl="1" algn="just">
              <a:spcAft>
                <a:spcPct val="40000"/>
              </a:spcAft>
              <a:buSzPct val="105000"/>
            </a:pPr>
            <a:r>
              <a:rPr lang="en-US" noProof="1">
                <a:latin typeface="+mn-lt"/>
              </a:rPr>
              <a:t>It is a type of soft-water, but temperature of this water is low as compared to Raw water. It is cooled by natural treatment with cooling tower. </a:t>
            </a:r>
            <a:r>
              <a:rPr lang="en-US" dirty="0">
                <a:latin typeface="+mn-lt"/>
              </a:rPr>
              <a:t>Cooling towers may either use the evaporation of water to remove process heat and cool the working fluid.</a:t>
            </a:r>
          </a:p>
          <a:p>
            <a:pPr algn="just">
              <a:spcAft>
                <a:spcPct val="40000"/>
              </a:spcAft>
              <a:buSzPct val="105000"/>
            </a:pPr>
            <a:r>
              <a:rPr lang="en-US" noProof="1">
                <a:latin typeface="+mn-lt"/>
              </a:rPr>
              <a:t>Chilled water </a:t>
            </a:r>
          </a:p>
          <a:p>
            <a:pPr lvl="1" algn="just">
              <a:spcAft>
                <a:spcPct val="40000"/>
              </a:spcAft>
              <a:buSzPct val="105000"/>
            </a:pPr>
            <a:r>
              <a:rPr lang="en-US" noProof="1">
                <a:latin typeface="+mn-lt"/>
              </a:rPr>
              <a:t>Its temperature is  near by to 0 deg centrigrate. This water is used to process for chiling the product and air  by heat exchanger.  </a:t>
            </a:r>
          </a:p>
          <a:p>
            <a:pPr algn="just">
              <a:spcAft>
                <a:spcPct val="40000"/>
              </a:spcAft>
              <a:buSzPct val="105000"/>
            </a:pPr>
            <a:r>
              <a:rPr lang="en-US" noProof="1">
                <a:latin typeface="+mn-lt"/>
              </a:rPr>
              <a:t>Hot water </a:t>
            </a:r>
          </a:p>
          <a:p>
            <a:pPr lvl="1" algn="just">
              <a:spcAft>
                <a:spcPct val="40000"/>
              </a:spcAft>
              <a:buSzPct val="105000"/>
            </a:pPr>
            <a:r>
              <a:rPr lang="en-US" noProof="1">
                <a:latin typeface="+mn-lt"/>
              </a:rPr>
              <a:t>Hot water </a:t>
            </a:r>
            <a:r>
              <a:rPr lang="en-US" dirty="0">
                <a:latin typeface="+mn-lt"/>
              </a:rPr>
              <a:t>heat water above its initial temperature. Typical industrial  uses of hot water include in process ,cooking, cleaning, and  space heating.</a:t>
            </a:r>
            <a:endParaRPr lang="en-US" noProof="1">
              <a:latin typeface="+mn-lt"/>
            </a:endParaRPr>
          </a:p>
          <a:p>
            <a:pPr lvl="1" algn="just">
              <a:spcAft>
                <a:spcPct val="40000"/>
              </a:spcAft>
              <a:buSzPct val="105000"/>
            </a:pPr>
            <a:endParaRPr lang="en-US" dirty="0">
              <a:latin typeface="+mn-lt"/>
            </a:endParaRPr>
          </a:p>
        </p:txBody>
      </p:sp>
      <p:sp>
        <p:nvSpPr>
          <p:cNvPr id="2" name="Slide Number Placeholder 1">
            <a:extLst>
              <a:ext uri="{FF2B5EF4-FFF2-40B4-BE49-F238E27FC236}">
                <a16:creationId xmlns:a16="http://schemas.microsoft.com/office/drawing/2014/main" id="{0FF7B77B-B5FA-2ECF-B17D-1D4EFCFFFD91}"/>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24478054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Water Treatment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 </a:t>
            </a:r>
          </a:p>
        </p:txBody>
      </p:sp>
      <p:sp>
        <p:nvSpPr>
          <p:cNvPr id="23" name="Rectangle 5"/>
          <p:cNvSpPr>
            <a:spLocks noChangeArrowheads="1"/>
          </p:cNvSpPr>
          <p:nvPr/>
        </p:nvSpPr>
        <p:spPr bwMode="gray">
          <a:xfrm>
            <a:off x="325438" y="1788716"/>
            <a:ext cx="8515350"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noProof="1">
                <a:latin typeface="+mn-lt"/>
              </a:rPr>
              <a:t>In an industry, various types of water treatment uses; </a:t>
            </a:r>
          </a:p>
          <a:p>
            <a:pPr lvl="1" algn="just">
              <a:spcAft>
                <a:spcPct val="40000"/>
              </a:spcAft>
              <a:buSzPct val="105000"/>
            </a:pPr>
            <a:r>
              <a:rPr lang="en-US" noProof="1">
                <a:latin typeface="+mn-lt"/>
              </a:rPr>
              <a:t>WTP (Water treatment plant)</a:t>
            </a:r>
          </a:p>
          <a:p>
            <a:pPr lvl="1" algn="just">
              <a:spcAft>
                <a:spcPct val="40000"/>
              </a:spcAft>
              <a:buSzPct val="105000"/>
            </a:pPr>
            <a:r>
              <a:rPr lang="en-US" noProof="1">
                <a:latin typeface="+mn-lt"/>
              </a:rPr>
              <a:t>ETP   (Effulent treatment plant) </a:t>
            </a:r>
          </a:p>
          <a:p>
            <a:pPr lvl="1" algn="just">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0C2AF4B9-3688-61C9-1207-19C5F26A03A9}"/>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49337311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p:cNvSpPr>
            <a:spLocks noChangeArrowheads="1"/>
          </p:cNvSpPr>
          <p:nvPr/>
        </p:nvSpPr>
        <p:spPr bwMode="gray">
          <a:xfrm>
            <a:off x="323850"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WTP   </a:t>
            </a:r>
          </a:p>
        </p:txBody>
      </p:sp>
      <p:sp>
        <p:nvSpPr>
          <p:cNvPr id="23" name="Rectangle 5"/>
          <p:cNvSpPr>
            <a:spLocks noChangeArrowheads="1"/>
          </p:cNvSpPr>
          <p:nvPr/>
        </p:nvSpPr>
        <p:spPr bwMode="gray">
          <a:xfrm>
            <a:off x="323850" y="1788716"/>
            <a:ext cx="8516938" cy="4688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Raw water from all sources can be treated for suspended solids, turbidity &amp; colloidal particles using clarification systems. In a WTP we treat a water and remove the impurities. </a:t>
            </a:r>
          </a:p>
          <a:p>
            <a:pPr algn="just">
              <a:buSzPct val="105000"/>
            </a:pPr>
            <a:r>
              <a:rPr lang="en-US" dirty="0">
                <a:latin typeface="+mn-lt"/>
              </a:rPr>
              <a:t>In WTP we remove impurities in 2 step. First only remove a ions this types of water called soft water and  second remove the both hardness and ions. This types of water called a RO water or process water.</a:t>
            </a:r>
          </a:p>
        </p:txBody>
      </p:sp>
      <p:pic>
        <p:nvPicPr>
          <p:cNvPr id="1026" name="Picture 2" descr="Related image"/>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647"/>
          <a:stretch/>
        </p:blipFill>
        <p:spPr bwMode="auto">
          <a:xfrm>
            <a:off x="533400" y="3733800"/>
            <a:ext cx="8153400" cy="25908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B3625508-4FC9-D054-4640-A3F09FBBA041}"/>
              </a:ext>
            </a:extLst>
          </p:cNvPr>
          <p:cNvSpPr>
            <a:spLocks noGrp="1"/>
          </p:cNvSpPr>
          <p:nvPr>
            <p:ph type="sldNum" sz="quarter" idx="12"/>
          </p:nvPr>
        </p:nvSpPr>
        <p:spPr/>
        <p:txBody>
          <a:bodyPr/>
          <a:lstStyle/>
          <a:p>
            <a:fld id="{48F63A3B-78C7-47BE-AE5E-E10140E04643}" type="slidenum">
              <a:rPr lang="en-US" smtClean="0"/>
              <a:t>9</a:t>
            </a:fld>
            <a:endParaRPr lang="en-US" dirty="0"/>
          </a:p>
        </p:txBody>
      </p:sp>
      <p:sp>
        <p:nvSpPr>
          <p:cNvPr id="3" name="Rectangle 2">
            <a:extLst>
              <a:ext uri="{FF2B5EF4-FFF2-40B4-BE49-F238E27FC236}">
                <a16:creationId xmlns:a16="http://schemas.microsoft.com/office/drawing/2014/main" id="{88E2789B-A284-AFF4-F452-7570CD705AC0}"/>
              </a:ext>
            </a:extLst>
          </p:cNvPr>
          <p:cNvSpPr txBox="1">
            <a:spLocks noChangeArrowheads="1"/>
          </p:cNvSpPr>
          <p:nvPr/>
        </p:nvSpPr>
        <p:spPr>
          <a:xfrm>
            <a:off x="781050" y="517526"/>
            <a:ext cx="7886700" cy="1006473"/>
          </a:xfrm>
          <a:prstGeom prst="rect">
            <a:avLst/>
          </a:prstGeom>
        </p:spPr>
        <p:txBody>
          <a:bodyPr vert="horz" lIns="91440" tIns="45720" rIns="91440" bIns="45720" rtlCol="0" anchor="ctr">
            <a:normAutofit/>
          </a:bodyPr>
          <a:lstStyle>
            <a:lvl1pPr algn="l" defTabSz="685772"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US" altLang="en-US" sz="4000" b="1" u="sng" noProof="1"/>
              <a:t>Treatment Of Water </a:t>
            </a:r>
          </a:p>
        </p:txBody>
      </p:sp>
    </p:spTree>
    <p:extLst>
      <p:ext uri="{BB962C8B-B14F-4D97-AF65-F5344CB8AC3E}">
        <p14:creationId xmlns:p14="http://schemas.microsoft.com/office/powerpoint/2010/main" val="788148042"/>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ES-501_BG-001</Template>
  <TotalTime>10318</TotalTime>
  <Words>1067</Words>
  <Application>Microsoft Office PowerPoint</Application>
  <PresentationFormat>On-screen Show (4:3)</PresentationFormat>
  <Paragraphs>166</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1_Office Theme</vt:lpstr>
      <vt:lpstr>Introduction To Water Usage In Industry </vt:lpstr>
      <vt:lpstr>PowerPoint Presentation</vt:lpstr>
      <vt:lpstr>Introduction  </vt:lpstr>
      <vt:lpstr>Formation of Water  </vt:lpstr>
      <vt:lpstr>Types of Water Used In Industry </vt:lpstr>
      <vt:lpstr>Types of Water </vt:lpstr>
      <vt:lpstr>Types of Water </vt:lpstr>
      <vt:lpstr>Types of Water Treatment  </vt:lpstr>
      <vt:lpstr>PowerPoint Presentation</vt:lpstr>
      <vt:lpstr>Treatment Of Water </vt:lpstr>
      <vt:lpstr>Treatment Of Water </vt:lpstr>
      <vt:lpstr>Treatment Of Water </vt:lpstr>
      <vt:lpstr>Treatment Of Water </vt:lpstr>
      <vt:lpstr>Treatment Of Water </vt:lpstr>
      <vt:lpstr>Treatment Of Water </vt:lpstr>
      <vt:lpstr>Uses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875</cp:revision>
  <cp:lastPrinted>2014-11-21T06:58:07Z</cp:lastPrinted>
  <dcterms:created xsi:type="dcterms:W3CDTF">2014-04-07T11:41:40Z</dcterms:created>
  <dcterms:modified xsi:type="dcterms:W3CDTF">2025-04-15T12:59:32Z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