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26"/>
  </p:notesMasterIdLst>
  <p:sldIdLst>
    <p:sldId id="324" r:id="rId6"/>
    <p:sldId id="332" r:id="rId7"/>
    <p:sldId id="293" r:id="rId8"/>
    <p:sldId id="314" r:id="rId9"/>
    <p:sldId id="306" r:id="rId10"/>
    <p:sldId id="308" r:id="rId11"/>
    <p:sldId id="309" r:id="rId12"/>
    <p:sldId id="310" r:id="rId13"/>
    <p:sldId id="311" r:id="rId14"/>
    <p:sldId id="312" r:id="rId15"/>
    <p:sldId id="325" r:id="rId16"/>
    <p:sldId id="315" r:id="rId17"/>
    <p:sldId id="316" r:id="rId18"/>
    <p:sldId id="317" r:id="rId19"/>
    <p:sldId id="318" r:id="rId20"/>
    <p:sldId id="319" r:id="rId21"/>
    <p:sldId id="320" r:id="rId22"/>
    <p:sldId id="322" r:id="rId23"/>
    <p:sldId id="321" r:id="rId24"/>
    <p:sldId id="32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99CC"/>
    <a:srgbClr val="FFFFCC"/>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87" d="100"/>
          <a:sy n="87" d="100"/>
        </p:scale>
        <p:origin x="162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4/15/2025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dirty="0"/>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3</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3</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06918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12</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12</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6460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13</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13</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71223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14</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14</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61794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15</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15</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9886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16</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16</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723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17</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17</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7118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18</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18</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8843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19</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19</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38902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20</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20</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21490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4</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4</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96040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5</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5</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9288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6</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6</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06817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7</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7</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10804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8</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8</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07250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9</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9</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62843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10</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10</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9100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11</a:t>
            </a:fld>
            <a:endParaRPr lang="en-US" altLang="en-US" dirty="0"/>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11</a:t>
            </a:fld>
            <a:endParaRPr lang="en-GB" altLang="en-US" sz="1300" dirty="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29100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20E-78B6-3383-2CF2-5221DF80E5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2A2871D8-87CB-D392-9FEE-781F960BFCF0}"/>
              </a:ext>
            </a:extLst>
          </p:cNvPr>
          <p:cNvSpPr>
            <a:spLocks noGrp="1"/>
          </p:cNvSpPr>
          <p:nvPr>
            <p:ph type="subTitle" idx="1"/>
          </p:nvPr>
        </p:nvSpPr>
        <p:spPr>
          <a:xfrm>
            <a:off x="1143000" y="3602038"/>
            <a:ext cx="6858000" cy="1655762"/>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EF2C1DF-DF52-523B-73B4-489FB3C28BED}"/>
              </a:ext>
            </a:extLst>
          </p:cNvPr>
          <p:cNvSpPr>
            <a:spLocks noGrp="1"/>
          </p:cNvSpPr>
          <p:nvPr>
            <p:ph type="dt" sz="half" idx="10"/>
          </p:nvPr>
        </p:nvSpPr>
        <p:spPr/>
        <p:txBody>
          <a:bodyPr/>
          <a:lstStyle/>
          <a:p>
            <a:fld id="{CD3644C1-FA07-4136-8794-7081D753D36D}" type="datetime1">
              <a:rPr lang="en-US" smtClean="0"/>
              <a:t>4/15/2025</a:t>
            </a:fld>
            <a:endParaRPr lang="en-US" dirty="0"/>
          </a:p>
        </p:txBody>
      </p:sp>
      <p:sp>
        <p:nvSpPr>
          <p:cNvPr id="5" name="Footer Placeholder 4">
            <a:extLst>
              <a:ext uri="{FF2B5EF4-FFF2-40B4-BE49-F238E27FC236}">
                <a16:creationId xmlns:a16="http://schemas.microsoft.com/office/drawing/2014/main" id="{D5304E5B-8DC7-19AF-E9BC-977203FC0B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F3A1B-B493-3EDB-62E8-5028B1688DDD}"/>
              </a:ext>
            </a:extLst>
          </p:cNvPr>
          <p:cNvSpPr>
            <a:spLocks noGrp="1"/>
          </p:cNvSpPr>
          <p:nvPr>
            <p:ph type="sldNum" sz="quarter" idx="12"/>
          </p:nvPr>
        </p:nvSpPr>
        <p:spPr>
          <a:xfrm>
            <a:off x="8805496" y="6225224"/>
            <a:ext cx="338504"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3264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3EB-FE0B-C71D-359D-020202AB6CB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D51CF5-BDA8-F06B-DDED-78D2B79CAD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7AD122-3F5A-8EF6-CD4A-4010B0E82A19}"/>
              </a:ext>
            </a:extLst>
          </p:cNvPr>
          <p:cNvSpPr>
            <a:spLocks noGrp="1"/>
          </p:cNvSpPr>
          <p:nvPr>
            <p:ph type="dt" sz="half" idx="10"/>
          </p:nvPr>
        </p:nvSpPr>
        <p:spPr/>
        <p:txBody>
          <a:bodyPr/>
          <a:lstStyle/>
          <a:p>
            <a:fld id="{B21CB79B-7480-49F0-B49A-D6C3C70C4587}" type="datetime1">
              <a:rPr lang="en-US" smtClean="0"/>
              <a:t>4/15/2025</a:t>
            </a:fld>
            <a:endParaRPr lang="en-US" dirty="0"/>
          </a:p>
        </p:txBody>
      </p:sp>
      <p:sp>
        <p:nvSpPr>
          <p:cNvPr id="5" name="Footer Placeholder 4">
            <a:extLst>
              <a:ext uri="{FF2B5EF4-FFF2-40B4-BE49-F238E27FC236}">
                <a16:creationId xmlns:a16="http://schemas.microsoft.com/office/drawing/2014/main" id="{8B27F7B4-B3D8-9D96-5609-747CDA830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01F86-8172-E22B-BAC4-89B6A476B51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5215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12D9B-2519-2370-9618-5A78F146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F5FA782-8FAC-9BF4-3851-96B499B509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905723-94EA-4607-CD56-8E156697B902}"/>
              </a:ext>
            </a:extLst>
          </p:cNvPr>
          <p:cNvSpPr>
            <a:spLocks noGrp="1"/>
          </p:cNvSpPr>
          <p:nvPr>
            <p:ph type="dt" sz="half" idx="10"/>
          </p:nvPr>
        </p:nvSpPr>
        <p:spPr/>
        <p:txBody>
          <a:bodyPr/>
          <a:lstStyle/>
          <a:p>
            <a:fld id="{6625271D-615C-4C95-84BE-78A037362EAB}" type="datetime1">
              <a:rPr lang="en-US" smtClean="0"/>
              <a:t>4/15/2025</a:t>
            </a:fld>
            <a:endParaRPr lang="en-US" dirty="0"/>
          </a:p>
        </p:txBody>
      </p:sp>
      <p:sp>
        <p:nvSpPr>
          <p:cNvPr id="5" name="Footer Placeholder 4">
            <a:extLst>
              <a:ext uri="{FF2B5EF4-FFF2-40B4-BE49-F238E27FC236}">
                <a16:creationId xmlns:a16="http://schemas.microsoft.com/office/drawing/2014/main" id="{614EC165-2CB5-44B8-D4EA-C35F2D07CA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83AE40-C3D4-80C5-F262-98A62D94EC6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8333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E2561-6632-0763-5EF6-4DF53D7A0A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9A38F9B-93A4-3734-32DF-8E5A84C025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1CE78EF3-DF40-3358-3F3F-0FDB3FF25E3E}"/>
              </a:ext>
            </a:extLst>
          </p:cNvPr>
          <p:cNvSpPr>
            <a:spLocks noGrp="1"/>
          </p:cNvSpPr>
          <p:nvPr>
            <p:ph type="dt" sz="half" idx="10"/>
          </p:nvPr>
        </p:nvSpPr>
        <p:spPr/>
        <p:txBody>
          <a:bodyPr/>
          <a:lstStyle/>
          <a:p>
            <a:fld id="{2AFD15B6-2802-47EF-8243-51CC11A4B038}" type="datetime1">
              <a:rPr lang="en-US" smtClean="0"/>
              <a:t>4/15/2025</a:t>
            </a:fld>
            <a:endParaRPr lang="en-US" dirty="0"/>
          </a:p>
        </p:txBody>
      </p:sp>
      <p:sp>
        <p:nvSpPr>
          <p:cNvPr id="5" name="Footer Placeholder 4">
            <a:extLst>
              <a:ext uri="{FF2B5EF4-FFF2-40B4-BE49-F238E27FC236}">
                <a16:creationId xmlns:a16="http://schemas.microsoft.com/office/drawing/2014/main" id="{6CB56E7D-3C86-7A80-EC89-32E3B17DC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B720D-4684-C478-B752-9D67339868EC}"/>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86DC1684-6803-8898-51BD-261664D8D87B}"/>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21392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B12A-901C-2892-A93F-2E4D4EFD7A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3DE06C-35E9-7ADD-BAAD-09CE8DE82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9C03EB-43A3-E600-0BF2-701BF6FDAC1D}"/>
              </a:ext>
            </a:extLst>
          </p:cNvPr>
          <p:cNvSpPr>
            <a:spLocks noGrp="1"/>
          </p:cNvSpPr>
          <p:nvPr>
            <p:ph type="dt" sz="half" idx="10"/>
          </p:nvPr>
        </p:nvSpPr>
        <p:spPr/>
        <p:txBody>
          <a:bodyPr/>
          <a:lstStyle/>
          <a:p>
            <a:fld id="{8A4BE690-F453-4672-9BFF-60EC2E3FEBA0}" type="datetime1">
              <a:rPr lang="en-US" smtClean="0"/>
              <a:t>4/15/2025</a:t>
            </a:fld>
            <a:endParaRPr lang="en-US" dirty="0"/>
          </a:p>
        </p:txBody>
      </p:sp>
      <p:sp>
        <p:nvSpPr>
          <p:cNvPr id="5" name="Footer Placeholder 4">
            <a:extLst>
              <a:ext uri="{FF2B5EF4-FFF2-40B4-BE49-F238E27FC236}">
                <a16:creationId xmlns:a16="http://schemas.microsoft.com/office/drawing/2014/main" id="{05ED00BC-0290-17B2-774D-42CE2DE6A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953932-7BE6-2B6D-55B4-9F9BA2629E72}"/>
              </a:ext>
            </a:extLst>
          </p:cNvPr>
          <p:cNvSpPr>
            <a:spLocks noGrp="1"/>
          </p:cNvSpPr>
          <p:nvPr>
            <p:ph type="sldNum" sz="quarter" idx="12"/>
          </p:nvPr>
        </p:nvSpPr>
        <p:spPr/>
        <p:txBody>
          <a:bodyPr/>
          <a:lstStyle/>
          <a:p>
            <a:fld id="{F633090A-E985-4837-A97A-059404DB2C46}" type="slidenum">
              <a:rPr lang="en-US" smtClean="0"/>
              <a:t>‹#›</a:t>
            </a:fld>
            <a:endParaRPr lang="en-US" dirty="0"/>
          </a:p>
        </p:txBody>
      </p:sp>
    </p:spTree>
    <p:extLst>
      <p:ext uri="{BB962C8B-B14F-4D97-AF65-F5344CB8AC3E}">
        <p14:creationId xmlns:p14="http://schemas.microsoft.com/office/powerpoint/2010/main" val="357947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C1E4-0A85-251F-06DA-1B175450D2C8}"/>
              </a:ext>
            </a:extLst>
          </p:cNvPr>
          <p:cNvSpPr>
            <a:spLocks noGrp="1"/>
          </p:cNvSpPr>
          <p:nvPr>
            <p:ph type="title"/>
          </p:nvPr>
        </p:nvSpPr>
        <p:spPr>
          <a:xfrm>
            <a:off x="623888" y="1709738"/>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3B9C2B3-6ADB-DAB6-0AFC-C0E9A4569A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26D38-BA60-461A-9FBA-84FA8D136A0C}"/>
              </a:ext>
            </a:extLst>
          </p:cNvPr>
          <p:cNvSpPr>
            <a:spLocks noGrp="1"/>
          </p:cNvSpPr>
          <p:nvPr>
            <p:ph type="dt" sz="half" idx="10"/>
          </p:nvPr>
        </p:nvSpPr>
        <p:spPr/>
        <p:txBody>
          <a:bodyPr/>
          <a:lstStyle/>
          <a:p>
            <a:fld id="{60DEC3F3-3576-404F-A1C8-83FDEDB1FA32}" type="datetime1">
              <a:rPr lang="en-US" smtClean="0"/>
              <a:t>4/15/2025</a:t>
            </a:fld>
            <a:endParaRPr lang="en-US" dirty="0"/>
          </a:p>
        </p:txBody>
      </p:sp>
      <p:sp>
        <p:nvSpPr>
          <p:cNvPr id="5" name="Footer Placeholder 4">
            <a:extLst>
              <a:ext uri="{FF2B5EF4-FFF2-40B4-BE49-F238E27FC236}">
                <a16:creationId xmlns:a16="http://schemas.microsoft.com/office/drawing/2014/main" id="{5265B0B0-A4D4-F1EA-53B3-654C514D2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97797C-283E-D5AC-FCEE-A85DECCC613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739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FC91-7F4B-97D4-6386-E9C78DD90B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4CA9DA-FBDD-4A7F-0324-567F307B0B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25FBEE-C1B9-8970-9527-53E5654419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53BDE79-987C-BB10-65B5-A215C8939D41}"/>
              </a:ext>
            </a:extLst>
          </p:cNvPr>
          <p:cNvSpPr>
            <a:spLocks noGrp="1"/>
          </p:cNvSpPr>
          <p:nvPr>
            <p:ph type="dt" sz="half" idx="10"/>
          </p:nvPr>
        </p:nvSpPr>
        <p:spPr/>
        <p:txBody>
          <a:bodyPr/>
          <a:lstStyle/>
          <a:p>
            <a:fld id="{854AF419-7645-4AE7-905A-5263071042CC}" type="datetime1">
              <a:rPr lang="en-US" smtClean="0"/>
              <a:t>4/15/2025</a:t>
            </a:fld>
            <a:endParaRPr lang="en-US" dirty="0"/>
          </a:p>
        </p:txBody>
      </p:sp>
      <p:sp>
        <p:nvSpPr>
          <p:cNvPr id="6" name="Footer Placeholder 5">
            <a:extLst>
              <a:ext uri="{FF2B5EF4-FFF2-40B4-BE49-F238E27FC236}">
                <a16:creationId xmlns:a16="http://schemas.microsoft.com/office/drawing/2014/main" id="{6E12360F-7C31-C1B7-41AA-D20577C71F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09AD67-0F17-142F-5DD6-D3D87DE3A7D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417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8F4D-38F9-48D6-7A32-D93A9E579379}"/>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22D81E-0F85-E305-FC65-3ACB88514582}"/>
              </a:ext>
            </a:extLst>
          </p:cNvPr>
          <p:cNvSpPr>
            <a:spLocks noGrp="1"/>
          </p:cNvSpPr>
          <p:nvPr>
            <p:ph type="body" idx="1"/>
          </p:nvPr>
        </p:nvSpPr>
        <p:spPr>
          <a:xfrm>
            <a:off x="629842" y="1681164"/>
            <a:ext cx="386834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28691-7062-5603-3B52-59EDC9EFECAA}"/>
              </a:ext>
            </a:extLst>
          </p:cNvPr>
          <p:cNvSpPr>
            <a:spLocks noGrp="1"/>
          </p:cNvSpPr>
          <p:nvPr>
            <p:ph sz="half" idx="2"/>
          </p:nvPr>
        </p:nvSpPr>
        <p:spPr>
          <a:xfrm>
            <a:off x="629842" y="2505076"/>
            <a:ext cx="38683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CC8348A-8B7D-0DA0-7890-15E9BD589E2A}"/>
              </a:ext>
            </a:extLst>
          </p:cNvPr>
          <p:cNvSpPr>
            <a:spLocks noGrp="1"/>
          </p:cNvSpPr>
          <p:nvPr>
            <p:ph type="body" sz="quarter" idx="3"/>
          </p:nvPr>
        </p:nvSpPr>
        <p:spPr>
          <a:xfrm>
            <a:off x="4629150" y="1681164"/>
            <a:ext cx="388739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EE2A0-EB6C-59E3-6937-FD8C453F7FDD}"/>
              </a:ext>
            </a:extLst>
          </p:cNvPr>
          <p:cNvSpPr>
            <a:spLocks noGrp="1"/>
          </p:cNvSpPr>
          <p:nvPr>
            <p:ph sz="quarter" idx="4"/>
          </p:nvPr>
        </p:nvSpPr>
        <p:spPr>
          <a:xfrm>
            <a:off x="4629150"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60D67F-F00D-1EFD-AA0F-083FF9217E60}"/>
              </a:ext>
            </a:extLst>
          </p:cNvPr>
          <p:cNvSpPr>
            <a:spLocks noGrp="1"/>
          </p:cNvSpPr>
          <p:nvPr>
            <p:ph type="dt" sz="half" idx="10"/>
          </p:nvPr>
        </p:nvSpPr>
        <p:spPr/>
        <p:txBody>
          <a:bodyPr/>
          <a:lstStyle/>
          <a:p>
            <a:fld id="{4A93644B-A2F7-4DE4-B855-125BF9FB58F5}" type="datetime1">
              <a:rPr lang="en-US" smtClean="0"/>
              <a:t>4/15/2025</a:t>
            </a:fld>
            <a:endParaRPr lang="en-US" dirty="0"/>
          </a:p>
        </p:txBody>
      </p:sp>
      <p:sp>
        <p:nvSpPr>
          <p:cNvPr id="8" name="Footer Placeholder 7">
            <a:extLst>
              <a:ext uri="{FF2B5EF4-FFF2-40B4-BE49-F238E27FC236}">
                <a16:creationId xmlns:a16="http://schemas.microsoft.com/office/drawing/2014/main" id="{6A5FBCD6-7A10-7155-294A-664C9761A0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73C319-53F9-6482-686B-AA37651D5A5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070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8E74-A7B4-63C6-910F-0EB7C167D8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EE7FF2-8167-C0E0-2E3C-BCF2153023E4}"/>
              </a:ext>
            </a:extLst>
          </p:cNvPr>
          <p:cNvSpPr>
            <a:spLocks noGrp="1"/>
          </p:cNvSpPr>
          <p:nvPr>
            <p:ph type="dt" sz="half" idx="10"/>
          </p:nvPr>
        </p:nvSpPr>
        <p:spPr/>
        <p:txBody>
          <a:bodyPr/>
          <a:lstStyle/>
          <a:p>
            <a:fld id="{D944F6E1-FC4B-45BF-83AA-F2DD0DE76838}" type="datetime1">
              <a:rPr lang="en-US" smtClean="0"/>
              <a:t>4/15/2025</a:t>
            </a:fld>
            <a:endParaRPr lang="en-US" dirty="0"/>
          </a:p>
        </p:txBody>
      </p:sp>
      <p:sp>
        <p:nvSpPr>
          <p:cNvPr id="4" name="Footer Placeholder 3">
            <a:extLst>
              <a:ext uri="{FF2B5EF4-FFF2-40B4-BE49-F238E27FC236}">
                <a16:creationId xmlns:a16="http://schemas.microsoft.com/office/drawing/2014/main" id="{14487C8F-2D72-74F0-2A49-B5446A17BA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303B-1F2C-EE01-CA8A-CE8AD3499B2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604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4E3D2-3FC9-45CA-5405-3756935E6253}"/>
              </a:ext>
            </a:extLst>
          </p:cNvPr>
          <p:cNvSpPr>
            <a:spLocks noGrp="1"/>
          </p:cNvSpPr>
          <p:nvPr>
            <p:ph type="dt" sz="half" idx="10"/>
          </p:nvPr>
        </p:nvSpPr>
        <p:spPr/>
        <p:txBody>
          <a:bodyPr/>
          <a:lstStyle/>
          <a:p>
            <a:fld id="{39387C58-E9E6-4B5F-AAF3-635AB24A4FD1}" type="datetime1">
              <a:rPr lang="en-US" smtClean="0"/>
              <a:t>4/15/2025</a:t>
            </a:fld>
            <a:endParaRPr lang="en-US" dirty="0"/>
          </a:p>
        </p:txBody>
      </p:sp>
      <p:sp>
        <p:nvSpPr>
          <p:cNvPr id="3" name="Footer Placeholder 2">
            <a:extLst>
              <a:ext uri="{FF2B5EF4-FFF2-40B4-BE49-F238E27FC236}">
                <a16:creationId xmlns:a16="http://schemas.microsoft.com/office/drawing/2014/main" id="{421D6315-3FC6-B82C-3B52-3C48BB7EB7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9BA60F-675A-20B3-2B6F-0A43122B5885}"/>
              </a:ext>
            </a:extLst>
          </p:cNvPr>
          <p:cNvSpPr>
            <a:spLocks noGrp="1"/>
          </p:cNvSpPr>
          <p:nvPr>
            <p:ph type="sldNum" sz="quarter" idx="12"/>
          </p:nvPr>
        </p:nvSpPr>
        <p:spPr/>
        <p:txBody>
          <a:bodyPr/>
          <a:lstStyle/>
          <a:p>
            <a:fld id="{F633090A-E985-4837-A97A-059404DB2C46}" type="slidenum">
              <a:rPr lang="en-US" smtClean="0"/>
              <a:t>‹#›</a:t>
            </a:fld>
            <a:endParaRPr lang="en-US" dirty="0"/>
          </a:p>
        </p:txBody>
      </p:sp>
    </p:spTree>
    <p:extLst>
      <p:ext uri="{BB962C8B-B14F-4D97-AF65-F5344CB8AC3E}">
        <p14:creationId xmlns:p14="http://schemas.microsoft.com/office/powerpoint/2010/main" val="383677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2E61-A3EF-9E42-0B1F-FEEB39FC8A47}"/>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226DAE6-A658-B199-5AF3-0752845629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AA3195-9281-E99A-EBB0-798D3CCE348E}"/>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148ABA-53B3-DCBD-4767-D8ADAC88C849}"/>
              </a:ext>
            </a:extLst>
          </p:cNvPr>
          <p:cNvSpPr>
            <a:spLocks noGrp="1"/>
          </p:cNvSpPr>
          <p:nvPr>
            <p:ph type="dt" sz="half" idx="10"/>
          </p:nvPr>
        </p:nvSpPr>
        <p:spPr/>
        <p:txBody>
          <a:bodyPr/>
          <a:lstStyle/>
          <a:p>
            <a:fld id="{8A1FA6EE-F698-4A6A-B72C-53072700099C}" type="datetime1">
              <a:rPr lang="en-US" smtClean="0"/>
              <a:t>4/15/2025</a:t>
            </a:fld>
            <a:endParaRPr lang="en-US" dirty="0"/>
          </a:p>
        </p:txBody>
      </p:sp>
      <p:sp>
        <p:nvSpPr>
          <p:cNvPr id="6" name="Footer Placeholder 5">
            <a:extLst>
              <a:ext uri="{FF2B5EF4-FFF2-40B4-BE49-F238E27FC236}">
                <a16:creationId xmlns:a16="http://schemas.microsoft.com/office/drawing/2014/main" id="{0F5DA508-8A5D-A6B9-3D5A-C4E7D90962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7382A1-DB76-57DB-1065-889E085177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533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B7A7-7422-58BE-BBA5-188FAC2D54B5}"/>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7B95EEB-20B8-D72B-50B2-C9D4F44E2A2E}"/>
              </a:ext>
            </a:extLst>
          </p:cNvPr>
          <p:cNvSpPr>
            <a:spLocks noGrp="1"/>
          </p:cNvSpPr>
          <p:nvPr>
            <p:ph type="pic" idx="1"/>
          </p:nvPr>
        </p:nvSpPr>
        <p:spPr>
          <a:xfrm>
            <a:off x="3887391" y="987426"/>
            <a:ext cx="4629150" cy="4873625"/>
          </a:xfrm>
        </p:spPr>
        <p:txBody>
          <a:bodyPr/>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endParaRPr lang="en-IN" dirty="0"/>
          </a:p>
        </p:txBody>
      </p:sp>
      <p:sp>
        <p:nvSpPr>
          <p:cNvPr id="4" name="Text Placeholder 3">
            <a:extLst>
              <a:ext uri="{FF2B5EF4-FFF2-40B4-BE49-F238E27FC236}">
                <a16:creationId xmlns:a16="http://schemas.microsoft.com/office/drawing/2014/main" id="{55A12144-859E-A31E-3325-FC6AABD73FD3}"/>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1FB938-8E4B-F29A-5825-82330C84F9AF}"/>
              </a:ext>
            </a:extLst>
          </p:cNvPr>
          <p:cNvSpPr>
            <a:spLocks noGrp="1"/>
          </p:cNvSpPr>
          <p:nvPr>
            <p:ph type="dt" sz="half" idx="10"/>
          </p:nvPr>
        </p:nvSpPr>
        <p:spPr/>
        <p:txBody>
          <a:bodyPr/>
          <a:lstStyle/>
          <a:p>
            <a:fld id="{DEE9738E-F0FA-4B28-9E9C-E23E234C0C36}" type="datetime1">
              <a:rPr lang="en-US" smtClean="0"/>
              <a:t>4/15/2025</a:t>
            </a:fld>
            <a:endParaRPr lang="en-US" dirty="0"/>
          </a:p>
        </p:txBody>
      </p:sp>
      <p:sp>
        <p:nvSpPr>
          <p:cNvPr id="6" name="Footer Placeholder 5">
            <a:extLst>
              <a:ext uri="{FF2B5EF4-FFF2-40B4-BE49-F238E27FC236}">
                <a16:creationId xmlns:a16="http://schemas.microsoft.com/office/drawing/2014/main" id="{A1B957EF-F853-C20E-5333-FF125287E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723E03-EF2D-7F36-0BCD-8F1C0801F2F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303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bout:blan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8EBBF6-E734-C19D-48AE-D7437B22DB8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27588" b="28007"/>
          <a:stretch/>
        </p:blipFill>
        <p:spPr bwMode="auto">
          <a:xfrm>
            <a:off x="6910783" y="58232"/>
            <a:ext cx="1673513" cy="622805"/>
          </a:xfrm>
          <a:prstGeom prst="rect">
            <a:avLst/>
          </a:prstGeom>
          <a:noFill/>
          <a:ln>
            <a:noFill/>
          </a:ln>
          <a:extLst>
            <a:ext uri="{53640926-AAD7-44D8-BBD7-CCE9431645EC}">
              <a14:shadowObscured xmlns:a14="http://schemas.microsoft.com/office/drawing/2010/main"/>
            </a:ext>
          </a:extLst>
        </p:spPr>
      </p:pic>
      <p:sp>
        <p:nvSpPr>
          <p:cNvPr id="2" name="Title Placeholder 1">
            <a:extLst>
              <a:ext uri="{FF2B5EF4-FFF2-40B4-BE49-F238E27FC236}">
                <a16:creationId xmlns:a16="http://schemas.microsoft.com/office/drawing/2014/main" id="{60AD7F2B-3871-6F65-BEE1-3FB72F8CF0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9C6998B-C3FA-CDCD-5C13-9EB605FA2F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C5691C-22D7-D18F-C35C-A0983DB8B2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0C2C25-BCE2-4460-85E0-9DBCEA4F00EC}" type="datetime1">
              <a:rPr lang="en-US" smtClean="0"/>
              <a:t>4/15/2025</a:t>
            </a:fld>
            <a:endParaRPr lang="en-US" dirty="0"/>
          </a:p>
        </p:txBody>
      </p:sp>
      <p:sp>
        <p:nvSpPr>
          <p:cNvPr id="5" name="Footer Placeholder 4">
            <a:extLst>
              <a:ext uri="{FF2B5EF4-FFF2-40B4-BE49-F238E27FC236}">
                <a16:creationId xmlns:a16="http://schemas.microsoft.com/office/drawing/2014/main" id="{7C9605BF-829A-67B6-F27A-A9FEAAEC7F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B54527-AC69-5C02-EE70-DE73742E7C37}"/>
              </a:ext>
            </a:extLst>
          </p:cNvPr>
          <p:cNvSpPr>
            <a:spLocks noGrp="1"/>
          </p:cNvSpPr>
          <p:nvPr>
            <p:ph type="sldNum" sz="quarter" idx="4"/>
          </p:nvPr>
        </p:nvSpPr>
        <p:spPr>
          <a:xfrm>
            <a:off x="8805496" y="6201094"/>
            <a:ext cx="33850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48F63A3B-78C7-47BE-AE5E-E10140E04643}" type="slidenum">
              <a:rPr lang="en-US" smtClean="0"/>
              <a:pPr/>
              <a:t>‹#›</a:t>
            </a:fld>
            <a:endParaRPr lang="en-US" dirty="0"/>
          </a:p>
        </p:txBody>
      </p:sp>
      <p:cxnSp>
        <p:nvCxnSpPr>
          <p:cNvPr id="7" name="Straight Connector 6">
            <a:extLst>
              <a:ext uri="{FF2B5EF4-FFF2-40B4-BE49-F238E27FC236}">
                <a16:creationId xmlns:a16="http://schemas.microsoft.com/office/drawing/2014/main" id="{65C0A7CB-1C7B-1860-E93C-3D6ECC6327D5}"/>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 Placeholder 2">
            <a:extLst>
              <a:ext uri="{FF2B5EF4-FFF2-40B4-BE49-F238E27FC236}">
                <a16:creationId xmlns:a16="http://schemas.microsoft.com/office/drawing/2014/main" id="{B35615C3-E9AC-AFF6-D2A8-43F0F90C7521}"/>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u="none" kern="1200" dirty="0">
                <a:solidFill>
                  <a:schemeClr val="tx1"/>
                </a:solidFill>
                <a:effectLst/>
                <a:latin typeface="+mn-lt"/>
                <a:ea typeface="+mn-ea"/>
                <a:cs typeface="+mn-cs"/>
                <a:hlinkClick r:id="rId15"/>
              </a:rPr>
              <a:t>info@pmg.engineering</a:t>
            </a:r>
            <a:r>
              <a:rPr lang="en-US" sz="1108" b="0" i="0" u="none" kern="1200" dirty="0">
                <a:solidFill>
                  <a:schemeClr val="tx1"/>
                </a:solidFill>
                <a:effectLst/>
                <a:latin typeface="+mn-lt"/>
                <a:ea typeface="+mn-ea"/>
                <a:cs typeface="+mn-cs"/>
              </a:rPr>
              <a:t> | </a:t>
            </a:r>
            <a:r>
              <a:rPr lang="en-US" sz="1108" b="0" i="0" u="none" kern="1200" dirty="0">
                <a:solidFill>
                  <a:schemeClr val="tx1"/>
                </a:solidFill>
                <a:effectLst/>
                <a:latin typeface="+mn-lt"/>
                <a:ea typeface="+mn-ea"/>
                <a:cs typeface="+mn-cs"/>
                <a:hlinkClick r:id="rId15"/>
              </a:rPr>
              <a:t>www.pmg.engineering</a:t>
            </a:r>
            <a:endParaRPr lang="en-US" sz="1108" b="0" i="0" u="none" kern="1200" dirty="0">
              <a:solidFill>
                <a:schemeClr val="tx1"/>
              </a:solidFill>
              <a:effectLst/>
              <a:latin typeface="+mn-lt"/>
              <a:ea typeface="+mn-ea"/>
              <a:cs typeface="+mn-cs"/>
            </a:endParaRPr>
          </a:p>
        </p:txBody>
      </p:sp>
      <p:sp>
        <p:nvSpPr>
          <p:cNvPr id="10" name="Rectangle 9">
            <a:extLst>
              <a:ext uri="{FF2B5EF4-FFF2-40B4-BE49-F238E27FC236}">
                <a16:creationId xmlns:a16="http://schemas.microsoft.com/office/drawing/2014/main" id="{B1693B3D-8AA7-3B98-9C5A-B741BF785C89}"/>
              </a:ext>
            </a:extLst>
          </p:cNvPr>
          <p:cNvSpPr/>
          <p:nvPr userDrawn="1"/>
        </p:nvSpPr>
        <p:spPr>
          <a:xfrm>
            <a:off x="0" y="656621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Build World-Class Food Factories</a:t>
            </a:r>
          </a:p>
        </p:txBody>
      </p:sp>
    </p:spTree>
    <p:extLst>
      <p:ext uri="{BB962C8B-B14F-4D97-AF65-F5344CB8AC3E}">
        <p14:creationId xmlns:p14="http://schemas.microsoft.com/office/powerpoint/2010/main" val="21887358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685800"/>
          </a:xfrm>
          <a:solidFill>
            <a:schemeClr val="accent1">
              <a:lumMod val="60000"/>
              <a:lumOff val="40000"/>
            </a:schemeClr>
          </a:solidFill>
        </p:spPr>
        <p:txBody>
          <a:bodyPr>
            <a:normAutofit/>
          </a:bodyPr>
          <a:lstStyle/>
          <a:p>
            <a:r>
              <a:rPr lang="en-US" sz="4000" b="1" dirty="0"/>
              <a:t>Selection Of Water Treatment Plant</a:t>
            </a:r>
          </a:p>
        </p:txBody>
      </p:sp>
      <p:pic>
        <p:nvPicPr>
          <p:cNvPr id="1026" name="Picture 2" descr="Image result for selection of water treatment 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57400"/>
            <a:ext cx="777240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2815A25-33B1-E0BA-C150-F7DEFAE8817A}"/>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402671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endParaRPr lang="en-US" altLang="en-US" sz="4000" b="1" u="sng" noProof="1">
              <a:latin typeface="+mn-lt"/>
            </a:endParaRP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en-US" sz="2800" b="1" noProof="1">
                <a:solidFill>
                  <a:schemeClr val="bg1"/>
                </a:solidFill>
                <a:latin typeface="+mj-lt"/>
              </a:rPr>
              <a:t>Reverse Osmosis  </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indent="0">
              <a:buNone/>
            </a:pPr>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AE4EA1A9-2EC6-2341-4A91-68FC3F836626}"/>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2050" name="Picture 2" descr="Tsemex || Electro Mechanical Department">
            <a:extLst>
              <a:ext uri="{FF2B5EF4-FFF2-40B4-BE49-F238E27FC236}">
                <a16:creationId xmlns:a16="http://schemas.microsoft.com/office/drawing/2014/main" id="{B81E65CB-BD39-CB15-DC16-6803CBA01B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57200" y="1880002"/>
            <a:ext cx="8229600"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566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en-US" sz="2800" b="1" noProof="1">
                <a:solidFill>
                  <a:schemeClr val="bg1"/>
                </a:solidFill>
                <a:latin typeface="+mj-lt"/>
              </a:rPr>
              <a:t>  Water Treatment Plant</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indent="0">
              <a:buNone/>
            </a:pPr>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pic>
        <p:nvPicPr>
          <p:cNvPr id="7" name="Picture 6"/>
          <p:cNvPicPr>
            <a:picLocks noChangeAspect="1"/>
          </p:cNvPicPr>
          <p:nvPr/>
        </p:nvPicPr>
        <p:blipFill>
          <a:blip r:embed="rId3" cstate="print">
            <a:clrChange>
              <a:clrFrom>
                <a:srgbClr val="E1E6F4"/>
              </a:clrFrom>
              <a:clrTo>
                <a:srgbClr val="E1E6F4">
                  <a:alpha val="0"/>
                </a:srgbClr>
              </a:clrTo>
            </a:clrChange>
            <a:duotone>
              <a:prstClr val="black"/>
              <a:schemeClr val="bg2">
                <a:lumMod val="50000"/>
                <a:tint val="45000"/>
                <a:satMod val="400000"/>
              </a:schemeClr>
            </a:duotone>
            <a:extLst>
              <a:ext uri="{28A0092B-C50C-407E-A947-70E740481C1C}">
                <a14:useLocalDpi xmlns:a14="http://schemas.microsoft.com/office/drawing/2010/main" val="0"/>
              </a:ext>
            </a:extLst>
          </a:blip>
          <a:stretch>
            <a:fillRect/>
          </a:stretch>
        </p:blipFill>
        <p:spPr>
          <a:xfrm>
            <a:off x="457200" y="1974558"/>
            <a:ext cx="8229600" cy="4114800"/>
          </a:xfrm>
          <a:prstGeom prst="rect">
            <a:avLst/>
          </a:prstGeom>
        </p:spPr>
      </p:pic>
      <p:sp>
        <p:nvSpPr>
          <p:cNvPr id="3" name="Slide Number Placeholder 2">
            <a:extLst>
              <a:ext uri="{FF2B5EF4-FFF2-40B4-BE49-F238E27FC236}">
                <a16:creationId xmlns:a16="http://schemas.microsoft.com/office/drawing/2014/main" id="{8703B3D6-89AC-5A33-C547-E3DB78C1E141}"/>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4875667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Effluent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Water Treatment in ETP</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indent="0" algn="ctr">
              <a:spcBef>
                <a:spcPts val="284"/>
              </a:spcBef>
              <a:buNone/>
            </a:pPr>
            <a:r>
              <a:rPr lang="en-US" sz="1700" dirty="0">
                <a:latin typeface="+mn-lt"/>
              </a:rPr>
              <a:t>Effluent from industry</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Primary Filtration</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Cooling and Mixing</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Neutralization (by acid or alkali)</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Chemical Coagulation</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Settling and Separation of Sludge</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Pressure Filtration</a:t>
            </a:r>
          </a:p>
          <a:p>
            <a:pPr marL="0" indent="0" algn="ctr">
              <a:spcBef>
                <a:spcPts val="284"/>
              </a:spcBef>
              <a:buNone/>
            </a:pPr>
            <a:r>
              <a:rPr lang="en-US" sz="1700" dirty="0">
                <a:latin typeface="+mn-lt"/>
              </a:rPr>
              <a:t>↓</a:t>
            </a:r>
          </a:p>
          <a:p>
            <a:pPr marL="0" indent="0" algn="ctr">
              <a:spcBef>
                <a:spcPts val="284"/>
              </a:spcBef>
              <a:buNone/>
            </a:pPr>
            <a:r>
              <a:rPr lang="en-US" sz="1700" dirty="0">
                <a:latin typeface="+mn-lt"/>
              </a:rPr>
              <a:t>Discharge</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D01CB0E7-6908-D593-F12D-AA687EE29420}"/>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3407754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Effluent Treatment Plant</a:t>
            </a:r>
            <a:endParaRPr lang="en-US" altLang="en-US" sz="4000" b="1" u="sng" noProof="1">
              <a:latin typeface="+mn-lt"/>
            </a:endParaRP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Water Treatment in ETP</a:t>
            </a:r>
          </a:p>
        </p:txBody>
      </p:sp>
      <p:sp>
        <p:nvSpPr>
          <p:cNvPr id="23" name="Rectangle 5"/>
          <p:cNvSpPr>
            <a:spLocks noChangeArrowheads="1"/>
          </p:cNvSpPr>
          <p:nvPr/>
        </p:nvSpPr>
        <p:spPr bwMode="gray">
          <a:xfrm>
            <a:off x="325438" y="1788716"/>
            <a:ext cx="8515350" cy="47644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Primary Filtration:</a:t>
            </a:r>
          </a:p>
          <a:p>
            <a:pPr marL="838200" lvl="1" algn="just"/>
            <a:r>
              <a:rPr lang="en-US" dirty="0">
                <a:latin typeface="+mn-lt"/>
              </a:rPr>
              <a:t>It is the first stage of effluent treatment plant, where effluent is come from weaving, dyeing, printing or finishing unit. Here primary filtration is performed to remove solid waste particles.</a:t>
            </a:r>
          </a:p>
          <a:p>
            <a:pPr algn="just">
              <a:buSzPct val="105000"/>
            </a:pPr>
            <a:r>
              <a:rPr lang="en-US" dirty="0">
                <a:latin typeface="+mn-lt"/>
              </a:rPr>
              <a:t>Cooling and Mixing: </a:t>
            </a:r>
          </a:p>
          <a:p>
            <a:pPr marL="838200" lvl="1" algn="just"/>
            <a:r>
              <a:rPr lang="en-US" dirty="0">
                <a:latin typeface="+mn-lt"/>
              </a:rPr>
              <a:t>In this stage, different types of effluent are mixed and cool down by the help of motor which run a fan.</a:t>
            </a:r>
          </a:p>
          <a:p>
            <a:pPr algn="just">
              <a:buSzPct val="105000"/>
            </a:pPr>
            <a:r>
              <a:rPr lang="en-US" dirty="0">
                <a:latin typeface="+mn-lt"/>
              </a:rPr>
              <a:t>Neutralization Tank: </a:t>
            </a:r>
          </a:p>
          <a:p>
            <a:pPr marL="838200" lvl="1" algn="just"/>
            <a:r>
              <a:rPr lang="en-US" dirty="0">
                <a:latin typeface="+mn-lt"/>
              </a:rPr>
              <a:t>After cooling and mixing; effluent is transferred to neutralization tank by the help of pump. Here, acid or alkali is mixed to neutralize the effluent. A pH meter is placed in the neutralization tank.</a:t>
            </a:r>
          </a:p>
          <a:p>
            <a:pPr algn="just">
              <a:buSzPct val="105000"/>
            </a:pPr>
            <a:r>
              <a:rPr lang="en-US" dirty="0">
                <a:latin typeface="+mn-lt"/>
              </a:rPr>
              <a:t>Coagulant Bath: </a:t>
            </a:r>
          </a:p>
          <a:p>
            <a:pPr marL="838200" lvl="1" algn="just"/>
            <a:r>
              <a:rPr lang="en-US" dirty="0">
                <a:latin typeface="+mn-lt"/>
              </a:rPr>
              <a:t>After neutralization of effluent; effluent is transferred to a coagulant bath. Here, coagulant is added with the effluent.</a:t>
            </a:r>
          </a:p>
          <a:p>
            <a:pPr algn="just"/>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332BA163-0184-BFB3-517B-7C55A082F5B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127330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Effluent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Water Treatment in ETP</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Settling Tank: </a:t>
            </a:r>
          </a:p>
          <a:p>
            <a:pPr marL="838200" lvl="1" algn="just"/>
            <a:r>
              <a:rPr lang="en-US" dirty="0">
                <a:latin typeface="+mn-lt"/>
              </a:rPr>
              <a:t>Effluent separates from the water and it found in the lower level of the tank. Effluent is like as sludge.</a:t>
            </a:r>
          </a:p>
          <a:p>
            <a:pPr algn="just">
              <a:buSzPct val="105000"/>
            </a:pPr>
            <a:r>
              <a:rPr lang="en-US" dirty="0">
                <a:latin typeface="+mn-lt"/>
              </a:rPr>
              <a:t>Pressure Filter: </a:t>
            </a:r>
          </a:p>
          <a:p>
            <a:pPr marL="838200" lvl="1" algn="just"/>
            <a:r>
              <a:rPr lang="en-US" dirty="0">
                <a:latin typeface="+mn-lt"/>
              </a:rPr>
              <a:t>Filtration is done under pressure. A certain amount of pressure is created here.</a:t>
            </a:r>
          </a:p>
          <a:p>
            <a:pPr algn="just">
              <a:buSzPct val="105000"/>
            </a:pPr>
            <a:r>
              <a:rPr lang="en-US" dirty="0">
                <a:latin typeface="+mn-lt"/>
              </a:rPr>
              <a:t>Discharge to Drain:</a:t>
            </a:r>
          </a:p>
          <a:p>
            <a:pPr marL="838200" lvl="1" algn="just"/>
            <a:r>
              <a:rPr lang="en-US" dirty="0">
                <a:latin typeface="+mn-lt"/>
              </a:rPr>
              <a:t>After completion of all the process, the effluent becomes purify and it becomes safe to drain to the environment.</a:t>
            </a:r>
          </a:p>
          <a:p>
            <a:pPr marL="838200" lvl="1" algn="just"/>
            <a:r>
              <a:rPr lang="en-US" dirty="0">
                <a:latin typeface="+mn-lt"/>
              </a:rPr>
              <a:t>When treated water is drain to the environment it is checked by the different testing lab. Different standard is maintained during discharge of the treated effluent.</a:t>
            </a:r>
          </a:p>
          <a:p>
            <a:pPr marL="838200" lvl="1" algn="just"/>
            <a:endParaRPr lang="en-US"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2C195B47-1F7B-504F-AFBB-174BD3E36A7E}"/>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7657197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bg1"/>
            </a:solidFill>
          </a:ln>
        </p:spPr>
        <p:txBody>
          <a:bodyPr>
            <a:normAutofit/>
          </a:bodyPr>
          <a:lstStyle/>
          <a:p>
            <a:pPr algn="ctr"/>
            <a:r>
              <a:rPr lang="en-US" altLang="en-US" sz="4000" b="1" u="sng" noProof="1"/>
              <a:t>Effluent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u="sng" noProof="1">
                <a:solidFill>
                  <a:schemeClr val="bg1"/>
                </a:solidFill>
                <a:latin typeface="+mj-lt"/>
              </a:rPr>
              <a:t>Water Treatment In ETP</a:t>
            </a:r>
          </a:p>
        </p:txBody>
      </p:sp>
      <p:sp>
        <p:nvSpPr>
          <p:cNvPr id="23" name="Rectangle 5"/>
          <p:cNvSpPr>
            <a:spLocks noChangeArrowheads="1"/>
          </p:cNvSpPr>
          <p:nvPr/>
        </p:nvSpPr>
        <p:spPr bwMode="gray">
          <a:xfrm>
            <a:off x="325438" y="1788716"/>
            <a:ext cx="8513762"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SzPct val="105000"/>
            </a:pPr>
            <a:r>
              <a:rPr lang="en-US" dirty="0">
                <a:latin typeface="+mn-lt"/>
              </a:rPr>
              <a:t>pH Control: </a:t>
            </a:r>
          </a:p>
          <a:p>
            <a:pPr marL="838200" lvl="1"/>
            <a:r>
              <a:rPr lang="en-US" dirty="0">
                <a:latin typeface="+mn-lt"/>
              </a:rPr>
              <a:t>To adjust the pH in the treatment process to make wastewater pH neutral: </a:t>
            </a:r>
          </a:p>
          <a:p>
            <a:pPr marL="1238250" lvl="2" indent="-285750">
              <a:buSzPct val="105000"/>
            </a:pPr>
            <a:r>
              <a:rPr lang="en-US" dirty="0">
                <a:latin typeface="+mn-lt"/>
              </a:rPr>
              <a:t> For acidic wastes </a:t>
            </a:r>
          </a:p>
          <a:p>
            <a:pPr marL="1695450" lvl="3" indent="-285750">
              <a:buFont typeface="Courier New" panose="02070309020205020404" pitchFamily="49" charset="0"/>
              <a:buChar char="o"/>
            </a:pPr>
            <a:r>
              <a:rPr lang="en-US" dirty="0">
                <a:latin typeface="+mn-lt"/>
              </a:rPr>
              <a:t>  (low pH): NaOH, Na2CO3, CaCO3 or Ca(OH)2.</a:t>
            </a:r>
          </a:p>
          <a:p>
            <a:pPr marL="1238250" lvl="2" indent="-285750">
              <a:buSzPct val="105000"/>
            </a:pPr>
            <a:r>
              <a:rPr lang="en-US" dirty="0">
                <a:latin typeface="+mn-lt"/>
              </a:rPr>
              <a:t>For alkali wastes </a:t>
            </a:r>
          </a:p>
          <a:p>
            <a:pPr marL="1695450" lvl="3" indent="-285750">
              <a:buFont typeface="Courier New" panose="02070309020205020404" pitchFamily="49" charset="0"/>
              <a:buChar char="o"/>
            </a:pPr>
            <a:r>
              <a:rPr lang="en-US" dirty="0">
                <a:latin typeface="+mn-lt"/>
              </a:rPr>
              <a:t>(high pH): H2SO4, HCl</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DD45BDF9-BA46-BF7F-F5B4-C0D265533CFC}"/>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9124106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9763" y="312432"/>
            <a:ext cx="7886700" cy="1325563"/>
          </a:xfrm>
        </p:spPr>
        <p:txBody>
          <a:bodyPr>
            <a:normAutofit/>
          </a:bodyPr>
          <a:lstStyle/>
          <a:p>
            <a:pPr algn="ctr"/>
            <a:r>
              <a:rPr lang="en-US" altLang="en-US" sz="4000" b="1" u="sng" noProof="1"/>
              <a:t>Sewage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STP</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Sewage sludge treatment describes the processes used to manage and dispose of sewage sludge produced during sewage treatment. Sludge is mostly water with lesser amounts of solid material removed from liquid sewage. </a:t>
            </a:r>
          </a:p>
          <a:p>
            <a:pPr algn="just">
              <a:buSzPct val="105000"/>
            </a:pPr>
            <a:r>
              <a:rPr lang="en-US" dirty="0">
                <a:latin typeface="+mn-lt"/>
              </a:rPr>
              <a:t>Waste-water or raw sewage is water that drains from toilet sinks, showers, baths, dishwasher, washing machine and liquid industrial waste.it is treated in a multi-stage process by the water companies that make it safe to return to the environment. </a:t>
            </a:r>
          </a:p>
          <a:p>
            <a:pPr marL="838200" lvl="1" algn="just"/>
            <a:endParaRPr lang="en-US" dirty="0">
              <a:latin typeface="+mn-lt"/>
            </a:endParaRPr>
          </a:p>
          <a:p>
            <a:pPr algn="just"/>
            <a:endParaRPr lang="en-US" dirty="0">
              <a:latin typeface="+mn-lt"/>
            </a:endParaRPr>
          </a:p>
        </p:txBody>
      </p:sp>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051" r="3192" b="9091"/>
          <a:stretch/>
        </p:blipFill>
        <p:spPr>
          <a:xfrm>
            <a:off x="1066800" y="3657600"/>
            <a:ext cx="6781800" cy="2743200"/>
          </a:xfrm>
          <a:prstGeom prst="rect">
            <a:avLst/>
          </a:prstGeom>
        </p:spPr>
      </p:pic>
      <p:sp>
        <p:nvSpPr>
          <p:cNvPr id="2" name="Slide Number Placeholder 1">
            <a:extLst>
              <a:ext uri="{FF2B5EF4-FFF2-40B4-BE49-F238E27FC236}">
                <a16:creationId xmlns:a16="http://schemas.microsoft.com/office/drawing/2014/main" id="{D23C281B-8444-D1A9-65D2-90998098F9FD}"/>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658078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Sewage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None/>
            </a:pPr>
            <a:r>
              <a:rPr lang="en-US" sz="2800" b="1" dirty="0">
                <a:solidFill>
                  <a:schemeClr val="bg1"/>
                </a:solidFill>
                <a:latin typeface="+mj-lt"/>
              </a:rPr>
              <a:t>STP</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SzPct val="105000"/>
            </a:pPr>
            <a:r>
              <a:rPr lang="en-US" dirty="0">
                <a:latin typeface="+mn-lt"/>
              </a:rPr>
              <a:t>In a STP treatment process are complete in four step-</a:t>
            </a:r>
          </a:p>
          <a:p>
            <a:pPr lvl="1">
              <a:buSzPct val="105000"/>
            </a:pPr>
            <a:r>
              <a:rPr lang="en-US" dirty="0">
                <a:latin typeface="+mn-lt"/>
              </a:rPr>
              <a:t>Preliminary treatment </a:t>
            </a:r>
          </a:p>
          <a:p>
            <a:pPr lvl="1">
              <a:buSzPct val="105000"/>
            </a:pPr>
            <a:r>
              <a:rPr lang="en-US" dirty="0">
                <a:latin typeface="+mn-lt"/>
              </a:rPr>
              <a:t>Primary treatment </a:t>
            </a:r>
          </a:p>
          <a:p>
            <a:pPr lvl="1">
              <a:buSzPct val="105000"/>
            </a:pPr>
            <a:r>
              <a:rPr lang="en-US" dirty="0">
                <a:latin typeface="+mn-lt"/>
              </a:rPr>
              <a:t>Secondary treatment </a:t>
            </a:r>
          </a:p>
          <a:p>
            <a:pPr lvl="1">
              <a:buSzPct val="105000"/>
            </a:pPr>
            <a:r>
              <a:rPr lang="en-US" dirty="0">
                <a:latin typeface="+mn-lt"/>
              </a:rPr>
              <a:t>Tertiary treatment </a:t>
            </a:r>
          </a:p>
          <a:p>
            <a:pPr lvl="1"/>
            <a:endParaRPr lang="en-US" dirty="0">
              <a:latin typeface="+mn-lt"/>
            </a:endParaRPr>
          </a:p>
          <a:p>
            <a:pPr algn="just"/>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57F4B107-6687-D9CF-EDD2-28D65FACF507}"/>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4534193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Sewage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None/>
            </a:pPr>
            <a:r>
              <a:rPr lang="en-US" sz="2800" b="1" dirty="0">
                <a:solidFill>
                  <a:schemeClr val="bg1"/>
                </a:solidFill>
                <a:latin typeface="+mj-lt"/>
              </a:rPr>
              <a:t>STP</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Preliminary treatment:</a:t>
            </a:r>
          </a:p>
          <a:p>
            <a:pPr marL="838200" lvl="1" algn="just"/>
            <a:r>
              <a:rPr lang="en-US" dirty="0">
                <a:latin typeface="+mn-lt"/>
              </a:rPr>
              <a:t>Preliminary treatment consists solely in separating the floating materials like tree branches pieces of rags, wood etc. and heavy settable inorganic solids. Preliminary treatment have some process to remove a contaminate-   </a:t>
            </a:r>
          </a:p>
          <a:p>
            <a:pPr lvl="2" algn="just">
              <a:buSzPct val="105000"/>
            </a:pPr>
            <a:r>
              <a:rPr lang="en-US" dirty="0">
                <a:latin typeface="+mn-lt"/>
              </a:rPr>
              <a:t>Screening – to remove floating, papers. </a:t>
            </a:r>
          </a:p>
          <a:p>
            <a:pPr lvl="2" algn="just">
              <a:buSzPct val="105000"/>
            </a:pPr>
            <a:r>
              <a:rPr lang="en-US" dirty="0">
                <a:latin typeface="+mn-lt"/>
              </a:rPr>
              <a:t>Grief chamber – to remove grief and sand. </a:t>
            </a:r>
          </a:p>
          <a:p>
            <a:pPr lvl="2" algn="just">
              <a:buSzPct val="105000"/>
            </a:pPr>
            <a:r>
              <a:rPr lang="en-US" dirty="0">
                <a:latin typeface="+mn-lt"/>
              </a:rPr>
              <a:t>Skimming tanks – to remove oil and gases. </a:t>
            </a:r>
          </a:p>
          <a:p>
            <a:pPr lvl="1" algn="just"/>
            <a:endParaRPr lang="en-US" dirty="0">
              <a:latin typeface="+mn-lt"/>
            </a:endParaRPr>
          </a:p>
          <a:p>
            <a:pPr algn="just">
              <a:buSzPct val="105000"/>
            </a:pPr>
            <a:r>
              <a:rPr lang="en-US" dirty="0">
                <a:latin typeface="+mn-lt"/>
              </a:rPr>
              <a:t>Primary treatment </a:t>
            </a:r>
          </a:p>
          <a:p>
            <a:pPr marL="838200" lvl="1" algn="just"/>
            <a:r>
              <a:rPr lang="en-US" dirty="0">
                <a:latin typeface="+mn-lt"/>
              </a:rPr>
              <a:t>Primary treatment consist of removing large suspended organic solids. It is usually accomplished by sedimentation in settling basin. The liquid effluent from the primary treatment often contains a large amount of suspended organic material and has a high BOD </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BBB32659-CA16-56D6-F523-7C0607A89886}"/>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1179682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Sewage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None/>
            </a:pPr>
            <a:r>
              <a:rPr lang="en-US" sz="2800" b="1" dirty="0">
                <a:solidFill>
                  <a:schemeClr val="bg1"/>
                </a:solidFill>
                <a:latin typeface="+mj-lt"/>
              </a:rPr>
              <a:t>Secondary Treatment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Here the effluent from primary treatment is treated through biological decomposition of organic matter carried out either aerobic or anaerobic conditions. </a:t>
            </a:r>
          </a:p>
          <a:p>
            <a:pPr lvl="1" algn="just">
              <a:buSzPct val="105000"/>
            </a:pPr>
            <a:r>
              <a:rPr lang="en-US" dirty="0">
                <a:latin typeface="+mn-lt"/>
              </a:rPr>
              <a:t>Aerobic biological units </a:t>
            </a:r>
          </a:p>
          <a:p>
            <a:pPr lvl="2" algn="just">
              <a:buSzPct val="105000"/>
            </a:pPr>
            <a:r>
              <a:rPr lang="en-US" dirty="0">
                <a:latin typeface="+mn-lt"/>
              </a:rPr>
              <a:t>Filter </a:t>
            </a:r>
          </a:p>
          <a:p>
            <a:pPr lvl="2" algn="just">
              <a:buSzPct val="105000"/>
            </a:pPr>
            <a:r>
              <a:rPr lang="en-US" dirty="0">
                <a:latin typeface="+mn-lt"/>
              </a:rPr>
              <a:t>Activated sludge  plant </a:t>
            </a:r>
          </a:p>
          <a:p>
            <a:pPr lvl="2" algn="just">
              <a:buSzPct val="105000"/>
            </a:pPr>
            <a:r>
              <a:rPr lang="en-US" dirty="0">
                <a:latin typeface="+mn-lt"/>
              </a:rPr>
              <a:t>Oxidation ponds and aerated lagoons </a:t>
            </a:r>
          </a:p>
          <a:p>
            <a:pPr lvl="1" algn="just">
              <a:buSzPct val="105000"/>
            </a:pPr>
            <a:r>
              <a:rPr lang="en-US" dirty="0">
                <a:latin typeface="+mn-lt"/>
              </a:rPr>
              <a:t>Anaerobic biological unit </a:t>
            </a:r>
          </a:p>
          <a:p>
            <a:pPr lvl="2" algn="just">
              <a:buSzPct val="105000"/>
            </a:pPr>
            <a:r>
              <a:rPr lang="en-US" dirty="0">
                <a:latin typeface="+mn-lt"/>
              </a:rPr>
              <a:t>Anaerobic  lagoons </a:t>
            </a:r>
          </a:p>
          <a:p>
            <a:pPr lvl="2" algn="just">
              <a:buSzPct val="105000"/>
            </a:pPr>
            <a:r>
              <a:rPr lang="en-US" dirty="0">
                <a:latin typeface="+mn-lt"/>
              </a:rPr>
              <a:t>Septic tanks </a:t>
            </a:r>
          </a:p>
          <a:p>
            <a:pPr lvl="2" algn="just">
              <a:buSzPct val="105000"/>
            </a:pPr>
            <a:r>
              <a:rPr lang="en-US" dirty="0">
                <a:latin typeface="+mn-lt"/>
              </a:rPr>
              <a:t>Inhofe tanks </a:t>
            </a:r>
          </a:p>
          <a:p>
            <a:pPr algn="just">
              <a:buSzPct val="105000"/>
            </a:pPr>
            <a:r>
              <a:rPr lang="en-US" dirty="0">
                <a:latin typeface="+mn-lt"/>
              </a:rPr>
              <a:t>The effluent from the secondary treatment contains a little BOD (5% to 10% of original) and may contain milligram</a:t>
            </a:r>
          </a:p>
          <a:p>
            <a:pPr lvl="2" algn="just"/>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02639BD7-E28A-9FBC-2D84-70EF2E21BEB9}"/>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559240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4">
            <a:extLst>
              <a:ext uri="{FF2B5EF4-FFF2-40B4-BE49-F238E27FC236}">
                <a16:creationId xmlns:a16="http://schemas.microsoft.com/office/drawing/2014/main" id="{CFE456BC-B5F6-53A3-400E-B01EAA0FA7E0}"/>
              </a:ext>
            </a:extLst>
          </p:cNvPr>
          <p:cNvSpPr>
            <a:spLocks noChangeArrowheads="1"/>
          </p:cNvSpPr>
          <p:nvPr/>
        </p:nvSpPr>
        <p:spPr bwMode="gray">
          <a:xfrm>
            <a:off x="643369" y="2062316"/>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1</a:t>
            </a:r>
          </a:p>
        </p:txBody>
      </p:sp>
      <p:sp>
        <p:nvSpPr>
          <p:cNvPr id="6" name="Rectangle 65">
            <a:extLst>
              <a:ext uri="{FF2B5EF4-FFF2-40B4-BE49-F238E27FC236}">
                <a16:creationId xmlns:a16="http://schemas.microsoft.com/office/drawing/2014/main" id="{8FB5E8DF-76B9-D9E6-825E-298959CD2045}"/>
              </a:ext>
            </a:extLst>
          </p:cNvPr>
          <p:cNvSpPr>
            <a:spLocks noChangeArrowheads="1"/>
          </p:cNvSpPr>
          <p:nvPr/>
        </p:nvSpPr>
        <p:spPr bwMode="gray">
          <a:xfrm>
            <a:off x="1015656" y="2036844"/>
            <a:ext cx="6756744" cy="30572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eaLnBrk="1" hangingPunct="1">
              <a:spcAft>
                <a:spcPct val="20000"/>
              </a:spcAft>
            </a:pPr>
            <a:r>
              <a:rPr lang="en-US" altLang="en-US" noProof="1">
                <a:latin typeface="+mn-lt"/>
              </a:rPr>
              <a:t>Introduction  </a:t>
            </a:r>
          </a:p>
        </p:txBody>
      </p:sp>
      <p:sp>
        <p:nvSpPr>
          <p:cNvPr id="8" name="Rectangle 66">
            <a:extLst>
              <a:ext uri="{FF2B5EF4-FFF2-40B4-BE49-F238E27FC236}">
                <a16:creationId xmlns:a16="http://schemas.microsoft.com/office/drawing/2014/main" id="{CF1A204C-341E-1D15-1FFD-01E17DEEBA54}"/>
              </a:ext>
            </a:extLst>
          </p:cNvPr>
          <p:cNvSpPr>
            <a:spLocks noChangeArrowheads="1"/>
          </p:cNvSpPr>
          <p:nvPr/>
        </p:nvSpPr>
        <p:spPr bwMode="gray">
          <a:xfrm>
            <a:off x="650258" y="2485055"/>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2</a:t>
            </a:r>
          </a:p>
        </p:txBody>
      </p:sp>
      <p:sp>
        <p:nvSpPr>
          <p:cNvPr id="9" name="Rectangle 67">
            <a:extLst>
              <a:ext uri="{FF2B5EF4-FFF2-40B4-BE49-F238E27FC236}">
                <a16:creationId xmlns:a16="http://schemas.microsoft.com/office/drawing/2014/main" id="{36C08432-A16F-D282-72DC-B131619BB97E}"/>
              </a:ext>
            </a:extLst>
          </p:cNvPr>
          <p:cNvSpPr>
            <a:spLocks noChangeArrowheads="1"/>
          </p:cNvSpPr>
          <p:nvPr/>
        </p:nvSpPr>
        <p:spPr bwMode="gray">
          <a:xfrm>
            <a:off x="1015656" y="2442583"/>
            <a:ext cx="6756744" cy="30572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latin typeface="+mn-lt"/>
              </a:rPr>
              <a:t>Types of Water Treatment </a:t>
            </a:r>
          </a:p>
        </p:txBody>
      </p:sp>
      <p:pic>
        <p:nvPicPr>
          <p:cNvPr id="23" name="Picture 85">
            <a:extLst>
              <a:ext uri="{FF2B5EF4-FFF2-40B4-BE49-F238E27FC236}">
                <a16:creationId xmlns:a16="http://schemas.microsoft.com/office/drawing/2014/main" id="{0AECDB16-1DEC-A58A-9813-39F760345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070010"/>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6">
            <a:extLst>
              <a:ext uri="{FF2B5EF4-FFF2-40B4-BE49-F238E27FC236}">
                <a16:creationId xmlns:a16="http://schemas.microsoft.com/office/drawing/2014/main" id="{723DED4C-4F4B-B443-C228-8BF5BE6CF8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442584"/>
            <a:ext cx="253878" cy="1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7">
            <a:extLst>
              <a:ext uri="{FF2B5EF4-FFF2-40B4-BE49-F238E27FC236}">
                <a16:creationId xmlns:a16="http://schemas.microsoft.com/office/drawing/2014/main" id="{D85D9CEA-416E-442D-B5CE-A5FE1187B0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823950"/>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76">
            <a:extLst>
              <a:ext uri="{FF2B5EF4-FFF2-40B4-BE49-F238E27FC236}">
                <a16:creationId xmlns:a16="http://schemas.microsoft.com/office/drawing/2014/main" id="{39BCEF07-A67D-AA40-AB0B-93FBF894E5C4}"/>
              </a:ext>
            </a:extLst>
          </p:cNvPr>
          <p:cNvSpPr>
            <a:spLocks noChangeArrowheads="1"/>
          </p:cNvSpPr>
          <p:nvPr/>
        </p:nvSpPr>
        <p:spPr bwMode="gray">
          <a:xfrm>
            <a:off x="664451" y="3951453"/>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X</a:t>
            </a:r>
          </a:p>
        </p:txBody>
      </p:sp>
      <p:sp>
        <p:nvSpPr>
          <p:cNvPr id="36" name="Rectangle 77">
            <a:extLst>
              <a:ext uri="{FF2B5EF4-FFF2-40B4-BE49-F238E27FC236}">
                <a16:creationId xmlns:a16="http://schemas.microsoft.com/office/drawing/2014/main" id="{96327E6F-A2EB-985C-B4D2-101A8C55F8ED}"/>
              </a:ext>
            </a:extLst>
          </p:cNvPr>
          <p:cNvSpPr>
            <a:spLocks noChangeArrowheads="1"/>
          </p:cNvSpPr>
          <p:nvPr/>
        </p:nvSpPr>
        <p:spPr bwMode="gray">
          <a:xfrm>
            <a:off x="1029849" y="3951453"/>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t>About PMG Engineering</a:t>
            </a:r>
          </a:p>
        </p:txBody>
      </p:sp>
      <p:pic>
        <p:nvPicPr>
          <p:cNvPr id="37" name="Picture 89">
            <a:extLst>
              <a:ext uri="{FF2B5EF4-FFF2-40B4-BE49-F238E27FC236}">
                <a16:creationId xmlns:a16="http://schemas.microsoft.com/office/drawing/2014/main" id="{3EC2178B-F18C-9BE4-D563-AE2D07663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437077" y="3469669"/>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5">
            <a:extLst>
              <a:ext uri="{FF2B5EF4-FFF2-40B4-BE49-F238E27FC236}">
                <a16:creationId xmlns:a16="http://schemas.microsoft.com/office/drawing/2014/main" id="{E9340D9C-3AC5-F367-F951-BE51FE5E38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56413" y="1687029"/>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65">
            <a:extLst>
              <a:ext uri="{FF2B5EF4-FFF2-40B4-BE49-F238E27FC236}">
                <a16:creationId xmlns:a16="http://schemas.microsoft.com/office/drawing/2014/main" id="{DD667080-EE32-99B8-8CE6-E9AF9726AF19}"/>
              </a:ext>
            </a:extLst>
          </p:cNvPr>
          <p:cNvSpPr>
            <a:spLocks noChangeArrowheads="1"/>
          </p:cNvSpPr>
          <p:nvPr/>
        </p:nvSpPr>
        <p:spPr bwMode="gray">
          <a:xfrm>
            <a:off x="7893342" y="2056821"/>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3</a:t>
            </a:r>
          </a:p>
        </p:txBody>
      </p:sp>
      <p:sp>
        <p:nvSpPr>
          <p:cNvPr id="45" name="Rectangle 65">
            <a:extLst>
              <a:ext uri="{FF2B5EF4-FFF2-40B4-BE49-F238E27FC236}">
                <a16:creationId xmlns:a16="http://schemas.microsoft.com/office/drawing/2014/main" id="{74F7CB04-28DB-2338-037E-78D0F829F3EF}"/>
              </a:ext>
            </a:extLst>
          </p:cNvPr>
          <p:cNvSpPr>
            <a:spLocks noChangeArrowheads="1"/>
          </p:cNvSpPr>
          <p:nvPr/>
        </p:nvSpPr>
        <p:spPr bwMode="gray">
          <a:xfrm>
            <a:off x="7893342" y="2442584"/>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4</a:t>
            </a:r>
          </a:p>
        </p:txBody>
      </p:sp>
      <p:sp>
        <p:nvSpPr>
          <p:cNvPr id="4" name="Rectangle 2">
            <a:extLst>
              <a:ext uri="{FF2B5EF4-FFF2-40B4-BE49-F238E27FC236}">
                <a16:creationId xmlns:a16="http://schemas.microsoft.com/office/drawing/2014/main" id="{45E4E059-F076-FB65-4430-3840D50D01C6}"/>
              </a:ext>
            </a:extLst>
          </p:cNvPr>
          <p:cNvSpPr txBox="1">
            <a:spLocks noChangeArrowheads="1"/>
          </p:cNvSpPr>
          <p:nvPr/>
        </p:nvSpPr>
        <p:spPr>
          <a:xfrm>
            <a:off x="650258" y="1051572"/>
            <a:ext cx="7897913" cy="682624"/>
          </a:xfrm>
          <a:prstGeom prst="rect">
            <a:avLst/>
          </a:prstGeom>
          <a:solidFill>
            <a:schemeClr val="accent1">
              <a:lumMod val="60000"/>
              <a:lumOff val="40000"/>
            </a:schemeClr>
          </a:solidFill>
        </p:spPr>
        <p:txBody>
          <a:bodyPr vert="horz" lIns="91440" tIns="45720" rIns="91440" bIns="45720" rtlCol="0" anchor="b">
            <a:normAutofit/>
          </a:bodyPr>
          <a:lstStyle>
            <a:lvl1pPr algn="ctr" defTabSz="685772"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000" b="1" u="sng" noProof="1"/>
              <a:t>CONTENTS  </a:t>
            </a:r>
          </a:p>
        </p:txBody>
      </p:sp>
      <p:sp>
        <p:nvSpPr>
          <p:cNvPr id="56" name="Rectangle 65">
            <a:extLst>
              <a:ext uri="{FF2B5EF4-FFF2-40B4-BE49-F238E27FC236}">
                <a16:creationId xmlns:a16="http://schemas.microsoft.com/office/drawing/2014/main" id="{0217DA12-138F-270A-9D85-F7078392C544}"/>
              </a:ext>
            </a:extLst>
          </p:cNvPr>
          <p:cNvSpPr>
            <a:spLocks noChangeArrowheads="1"/>
          </p:cNvSpPr>
          <p:nvPr/>
        </p:nvSpPr>
        <p:spPr bwMode="gray">
          <a:xfrm>
            <a:off x="7907535" y="3952552"/>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lgn="ctr">
              <a:spcAft>
                <a:spcPct val="20000"/>
              </a:spcAft>
            </a:pPr>
            <a:r>
              <a:rPr lang="en-US" altLang="en-US" sz="1200" noProof="1"/>
              <a:t>#</a:t>
            </a:r>
          </a:p>
        </p:txBody>
      </p:sp>
      <p:sp>
        <p:nvSpPr>
          <p:cNvPr id="2" name="Slide Number Placeholder 1">
            <a:extLst>
              <a:ext uri="{FF2B5EF4-FFF2-40B4-BE49-F238E27FC236}">
                <a16:creationId xmlns:a16="http://schemas.microsoft.com/office/drawing/2014/main" id="{60544E15-4DC3-7125-B9B3-B89FB77C01F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2</a:t>
            </a:fld>
            <a:endParaRPr lang="en-US" dirty="0"/>
          </a:p>
        </p:txBody>
      </p:sp>
      <p:sp>
        <p:nvSpPr>
          <p:cNvPr id="3" name="Rectangle 77">
            <a:extLst>
              <a:ext uri="{FF2B5EF4-FFF2-40B4-BE49-F238E27FC236}">
                <a16:creationId xmlns:a16="http://schemas.microsoft.com/office/drawing/2014/main" id="{F4F0E5AC-E8FD-991F-04B4-425BD4E7D754}"/>
              </a:ext>
            </a:extLst>
          </p:cNvPr>
          <p:cNvSpPr>
            <a:spLocks noChangeArrowheads="1"/>
          </p:cNvSpPr>
          <p:nvPr/>
        </p:nvSpPr>
        <p:spPr bwMode="gray">
          <a:xfrm>
            <a:off x="1053559" y="3573383"/>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latin typeface="+mn-lt"/>
              </a:rPr>
              <a:t>Sewage Treatment Plant </a:t>
            </a:r>
          </a:p>
        </p:txBody>
      </p:sp>
      <p:sp>
        <p:nvSpPr>
          <p:cNvPr id="7" name="Rectangle 77">
            <a:extLst>
              <a:ext uri="{FF2B5EF4-FFF2-40B4-BE49-F238E27FC236}">
                <a16:creationId xmlns:a16="http://schemas.microsoft.com/office/drawing/2014/main" id="{BBDBE04D-A02A-6A4B-D35C-1EC83049D58B}"/>
              </a:ext>
            </a:extLst>
          </p:cNvPr>
          <p:cNvSpPr>
            <a:spLocks noChangeArrowheads="1"/>
          </p:cNvSpPr>
          <p:nvPr/>
        </p:nvSpPr>
        <p:spPr bwMode="gray">
          <a:xfrm>
            <a:off x="1015656" y="2848322"/>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eaLnBrk="1" hangingPunct="1">
              <a:spcAft>
                <a:spcPct val="20000"/>
              </a:spcAft>
            </a:pPr>
            <a:r>
              <a:rPr lang="en-US" altLang="en-US" noProof="1">
                <a:latin typeface="+mn-lt"/>
              </a:rPr>
              <a:t>Water Treatment Plants </a:t>
            </a:r>
          </a:p>
        </p:txBody>
      </p:sp>
      <p:sp>
        <p:nvSpPr>
          <p:cNvPr id="10" name="Rectangle 76">
            <a:extLst>
              <a:ext uri="{FF2B5EF4-FFF2-40B4-BE49-F238E27FC236}">
                <a16:creationId xmlns:a16="http://schemas.microsoft.com/office/drawing/2014/main" id="{1F7D1D76-FA06-85CC-D8E2-6645E6C8F59C}"/>
              </a:ext>
            </a:extLst>
          </p:cNvPr>
          <p:cNvSpPr>
            <a:spLocks noChangeArrowheads="1"/>
          </p:cNvSpPr>
          <p:nvPr/>
        </p:nvSpPr>
        <p:spPr bwMode="gray">
          <a:xfrm>
            <a:off x="655629" y="3584350"/>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5</a:t>
            </a:r>
          </a:p>
        </p:txBody>
      </p:sp>
      <p:sp>
        <p:nvSpPr>
          <p:cNvPr id="11" name="Rectangle 76">
            <a:extLst>
              <a:ext uri="{FF2B5EF4-FFF2-40B4-BE49-F238E27FC236}">
                <a16:creationId xmlns:a16="http://schemas.microsoft.com/office/drawing/2014/main" id="{F09483CF-0760-A054-B5D4-2E29BF48499F}"/>
              </a:ext>
            </a:extLst>
          </p:cNvPr>
          <p:cNvSpPr>
            <a:spLocks noChangeArrowheads="1"/>
          </p:cNvSpPr>
          <p:nvPr/>
        </p:nvSpPr>
        <p:spPr bwMode="gray">
          <a:xfrm>
            <a:off x="661062" y="2869988"/>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3</a:t>
            </a:r>
          </a:p>
        </p:txBody>
      </p:sp>
      <p:sp>
        <p:nvSpPr>
          <p:cNvPr id="16" name="Rectangle 65">
            <a:extLst>
              <a:ext uri="{FF2B5EF4-FFF2-40B4-BE49-F238E27FC236}">
                <a16:creationId xmlns:a16="http://schemas.microsoft.com/office/drawing/2014/main" id="{51E870EF-160B-62B3-FDA3-B12E042A2DCC}"/>
              </a:ext>
            </a:extLst>
          </p:cNvPr>
          <p:cNvSpPr>
            <a:spLocks noChangeArrowheads="1"/>
          </p:cNvSpPr>
          <p:nvPr/>
        </p:nvSpPr>
        <p:spPr bwMode="gray">
          <a:xfrm>
            <a:off x="7929077" y="3578126"/>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16</a:t>
            </a:r>
          </a:p>
        </p:txBody>
      </p:sp>
      <p:sp>
        <p:nvSpPr>
          <p:cNvPr id="17" name="Rectangle 65">
            <a:extLst>
              <a:ext uri="{FF2B5EF4-FFF2-40B4-BE49-F238E27FC236}">
                <a16:creationId xmlns:a16="http://schemas.microsoft.com/office/drawing/2014/main" id="{F3D92F99-405A-9DC7-10A0-0F530E193344}"/>
              </a:ext>
            </a:extLst>
          </p:cNvPr>
          <p:cNvSpPr>
            <a:spLocks noChangeArrowheads="1"/>
          </p:cNvSpPr>
          <p:nvPr/>
        </p:nvSpPr>
        <p:spPr bwMode="gray">
          <a:xfrm>
            <a:off x="7893342" y="2832406"/>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5</a:t>
            </a:r>
          </a:p>
        </p:txBody>
      </p:sp>
      <p:sp>
        <p:nvSpPr>
          <p:cNvPr id="15" name="Rectangle 77">
            <a:extLst>
              <a:ext uri="{FF2B5EF4-FFF2-40B4-BE49-F238E27FC236}">
                <a16:creationId xmlns:a16="http://schemas.microsoft.com/office/drawing/2014/main" id="{82EE57A6-902B-44CF-A772-3257FBEAEE50}"/>
              </a:ext>
            </a:extLst>
          </p:cNvPr>
          <p:cNvSpPr>
            <a:spLocks noChangeArrowheads="1"/>
          </p:cNvSpPr>
          <p:nvPr/>
        </p:nvSpPr>
        <p:spPr bwMode="gray">
          <a:xfrm>
            <a:off x="1036994" y="3208339"/>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latin typeface="+mn-lt"/>
              </a:rPr>
              <a:t>Effulent Treatment Plant  </a:t>
            </a:r>
          </a:p>
        </p:txBody>
      </p:sp>
      <p:sp>
        <p:nvSpPr>
          <p:cNvPr id="18" name="Rectangle 76">
            <a:extLst>
              <a:ext uri="{FF2B5EF4-FFF2-40B4-BE49-F238E27FC236}">
                <a16:creationId xmlns:a16="http://schemas.microsoft.com/office/drawing/2014/main" id="{09C54081-63ED-FE86-D7FC-FA5C35FF7968}"/>
              </a:ext>
            </a:extLst>
          </p:cNvPr>
          <p:cNvSpPr>
            <a:spLocks noChangeArrowheads="1"/>
          </p:cNvSpPr>
          <p:nvPr/>
        </p:nvSpPr>
        <p:spPr bwMode="gray">
          <a:xfrm>
            <a:off x="653990" y="3231409"/>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4</a:t>
            </a:r>
          </a:p>
        </p:txBody>
      </p:sp>
      <p:sp>
        <p:nvSpPr>
          <p:cNvPr id="19" name="Rectangle 65">
            <a:extLst>
              <a:ext uri="{FF2B5EF4-FFF2-40B4-BE49-F238E27FC236}">
                <a16:creationId xmlns:a16="http://schemas.microsoft.com/office/drawing/2014/main" id="{63689E5B-DC33-8FE4-C5D0-69D1BA1359ED}"/>
              </a:ext>
            </a:extLst>
          </p:cNvPr>
          <p:cNvSpPr>
            <a:spLocks noChangeArrowheads="1"/>
          </p:cNvSpPr>
          <p:nvPr/>
        </p:nvSpPr>
        <p:spPr bwMode="gray">
          <a:xfrm>
            <a:off x="7914680" y="3201802"/>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12</a:t>
            </a:r>
          </a:p>
        </p:txBody>
      </p:sp>
    </p:spTree>
    <p:extLst>
      <p:ext uri="{BB962C8B-B14F-4D97-AF65-F5344CB8AC3E}">
        <p14:creationId xmlns:p14="http://schemas.microsoft.com/office/powerpoint/2010/main" val="294550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Sewage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None/>
            </a:pPr>
            <a:r>
              <a:rPr lang="en-US" sz="2800" b="1" dirty="0">
                <a:solidFill>
                  <a:schemeClr val="bg1"/>
                </a:solidFill>
                <a:latin typeface="+mj-lt"/>
              </a:rPr>
              <a:t>Tertiary Treatment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The purpose of tertiary is to provide a final treatment stage to raise the effluent quality before it is discharge to receiving environment. More than one tertiary treatment process may be used at any treatment plant, if disinfection is practiced , it is always the final process. It is also known as effluent polishing.  </a:t>
            </a:r>
          </a:p>
        </p:txBody>
      </p:sp>
      <p:sp>
        <p:nvSpPr>
          <p:cNvPr id="2" name="Slide Number Placeholder 1">
            <a:extLst>
              <a:ext uri="{FF2B5EF4-FFF2-40B4-BE49-F238E27FC236}">
                <a16:creationId xmlns:a16="http://schemas.microsoft.com/office/drawing/2014/main" id="{B4343CED-6CE3-1401-D471-14BEFC3A2FA1}"/>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8372943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Introduction</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accent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Water Treatment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Aft>
                <a:spcPct val="40000"/>
              </a:spcAft>
              <a:buSzPct val="105000"/>
            </a:pPr>
            <a:r>
              <a:rPr lang="en-US" dirty="0">
                <a:latin typeface="+mn-lt"/>
              </a:rPr>
              <a:t>We consider wastewater treatment as a water use because it is so interconnected with the other uses of water. Much of the water used by homes, industries, and businesses must be treated before it is released back to the environment.</a:t>
            </a:r>
          </a:p>
          <a:p>
            <a:pPr algn="just">
              <a:spcAft>
                <a:spcPct val="40000"/>
              </a:spcAft>
              <a:buSzPct val="105000"/>
            </a:pPr>
            <a:r>
              <a:rPr lang="en-US" dirty="0">
                <a:latin typeface="+mn-lt"/>
              </a:rPr>
              <a:t>It's a matter of caring for our environment and for our own health. There are a lot of good reasons why keeping our water clean is an important priority.</a:t>
            </a:r>
          </a:p>
          <a:p>
            <a:pPr algn="just">
              <a:spcAft>
                <a:spcPct val="40000"/>
              </a:spcAft>
              <a:buSzPct val="105000"/>
            </a:pPr>
            <a:r>
              <a:rPr lang="en-US" dirty="0">
                <a:latin typeface="+mn-lt"/>
              </a:rPr>
              <a:t>Raw water entering an industrial plant often needs treatment to meet tight quality specifications to be of use in specific industrial processes. Industrial water treatment encompasses all these aspects which include industrial wastewater treatment, boiler water treatment and cooling water treatment.</a:t>
            </a:r>
          </a:p>
          <a:p>
            <a:pPr algn="just">
              <a:spcAft>
                <a:spcPct val="40000"/>
              </a:spcAft>
              <a:buSzPct val="105000"/>
            </a:pPr>
            <a:endParaRPr lang="en-US" dirty="0">
              <a:latin typeface="+mn-lt"/>
            </a:endParaRPr>
          </a:p>
          <a:p>
            <a:pPr algn="just">
              <a:spcAft>
                <a:spcPct val="40000"/>
              </a:spcAft>
              <a:buSzPct val="105000"/>
            </a:pPr>
            <a:endParaRPr lang="en-US" noProof="1">
              <a:latin typeface="+mn-lt"/>
            </a:endParaRPr>
          </a:p>
        </p:txBody>
      </p:sp>
      <p:sp>
        <p:nvSpPr>
          <p:cNvPr id="2" name="Slide Number Placeholder 1">
            <a:extLst>
              <a:ext uri="{FF2B5EF4-FFF2-40B4-BE49-F238E27FC236}">
                <a16:creationId xmlns:a16="http://schemas.microsoft.com/office/drawing/2014/main" id="{DF9E7BA7-EC9E-467E-2901-0AD1D32889CB}"/>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1055740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Selection </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Selection of Water Treatment Plant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When choosing a water treatment system there are a number of factors to be considered: size of treatment system, type of contaminants you want to treat, knowledge of how the proposed treatment system works including its strengths and weaknesses, purchase price and maintenance costs, and whether or not the water treatment device is safe and effective.</a:t>
            </a:r>
          </a:p>
          <a:p>
            <a:pPr algn="just">
              <a:buSzPct val="105000"/>
            </a:pPr>
            <a:r>
              <a:rPr lang="en-US" noProof="1">
                <a:latin typeface="+mn-lt"/>
              </a:rPr>
              <a:t>Selection of Water treatment plant some take in your mind:- </a:t>
            </a:r>
          </a:p>
          <a:p>
            <a:pPr lvl="1" algn="just">
              <a:buSzPct val="105000"/>
            </a:pPr>
            <a:r>
              <a:rPr lang="en-US" noProof="1">
                <a:latin typeface="+mn-lt"/>
              </a:rPr>
              <a:t>Deside how much treated water you want </a:t>
            </a:r>
          </a:p>
          <a:p>
            <a:pPr lvl="1" algn="just">
              <a:buSzPct val="105000"/>
            </a:pPr>
            <a:r>
              <a:rPr lang="en-US" noProof="1">
                <a:latin typeface="+mn-lt"/>
              </a:rPr>
              <a:t>Indentify the contaminates you want to treat </a:t>
            </a:r>
          </a:p>
          <a:p>
            <a:pPr lvl="1" algn="just">
              <a:buSzPct val="105000"/>
            </a:pPr>
            <a:r>
              <a:rPr lang="en-US" noProof="1">
                <a:latin typeface="+mn-lt"/>
              </a:rPr>
              <a:t>Do your homework when you selecting a water treatment plant </a:t>
            </a:r>
          </a:p>
          <a:p>
            <a:pPr lvl="1" algn="just">
              <a:buSzPct val="105000"/>
            </a:pPr>
            <a:r>
              <a:rPr lang="en-US" noProof="1">
                <a:latin typeface="+mn-lt"/>
              </a:rPr>
              <a:t>Recognize water treatment device have limitation </a:t>
            </a:r>
          </a:p>
          <a:p>
            <a:pPr lvl="1" algn="just">
              <a:buSzPct val="105000"/>
            </a:pPr>
            <a:r>
              <a:rPr lang="en-US" noProof="1">
                <a:latin typeface="+mn-lt"/>
              </a:rPr>
              <a:t>Consider the long-term cost </a:t>
            </a:r>
          </a:p>
          <a:p>
            <a:pPr lvl="1" algn="just">
              <a:buSzPct val="105000"/>
            </a:pPr>
            <a:r>
              <a:rPr lang="en-US" noProof="1">
                <a:latin typeface="+mn-lt"/>
              </a:rPr>
              <a:t>Looks for certification </a:t>
            </a:r>
          </a:p>
          <a:p>
            <a:pPr lvl="1" algn="just"/>
            <a:endParaRPr lang="en-US" noProof="1">
              <a:latin typeface="+mn-lt"/>
            </a:endParaRPr>
          </a:p>
        </p:txBody>
      </p:sp>
      <p:sp>
        <p:nvSpPr>
          <p:cNvPr id="2" name="Slide Number Placeholder 1">
            <a:extLst>
              <a:ext uri="{FF2B5EF4-FFF2-40B4-BE49-F238E27FC236}">
                <a16:creationId xmlns:a16="http://schemas.microsoft.com/office/drawing/2014/main" id="{3C07912F-D9DA-1DE1-4B13-A5C1708CC30E}"/>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1202144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Feed Water  </a:t>
            </a: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SzPct val="105000"/>
            </a:pPr>
            <a:r>
              <a:rPr lang="en-US" dirty="0">
                <a:latin typeface="+mn-lt"/>
              </a:rPr>
              <a:t>The feed water treatment methods are as following: </a:t>
            </a:r>
          </a:p>
          <a:p>
            <a:pPr lvl="1">
              <a:buSzPct val="105000"/>
            </a:pPr>
            <a:r>
              <a:rPr lang="en-US" dirty="0">
                <a:latin typeface="+mn-lt"/>
              </a:rPr>
              <a:t>Lime and Soda softening.</a:t>
            </a:r>
          </a:p>
          <a:p>
            <a:pPr lvl="1">
              <a:buSzPct val="105000"/>
            </a:pPr>
            <a:r>
              <a:rPr lang="fr-FR" dirty="0">
                <a:latin typeface="+mn-lt"/>
              </a:rPr>
              <a:t>Ion exchange:- </a:t>
            </a:r>
          </a:p>
          <a:p>
            <a:pPr lvl="2">
              <a:buSzPct val="105000"/>
            </a:pPr>
            <a:r>
              <a:rPr lang="en-US" dirty="0">
                <a:latin typeface="+mn-lt"/>
              </a:rPr>
              <a:t>Base exchange.</a:t>
            </a:r>
          </a:p>
          <a:p>
            <a:pPr lvl="2">
              <a:buSzPct val="105000"/>
            </a:pPr>
            <a:r>
              <a:rPr lang="en-US" dirty="0">
                <a:latin typeface="+mn-lt"/>
              </a:rPr>
              <a:t>De alkalization.</a:t>
            </a:r>
          </a:p>
          <a:p>
            <a:pPr lvl="2">
              <a:buSzPct val="105000"/>
            </a:pPr>
            <a:r>
              <a:rPr lang="en-US" dirty="0">
                <a:latin typeface="+mn-lt"/>
              </a:rPr>
              <a:t>De mineralization.</a:t>
            </a:r>
          </a:p>
          <a:p>
            <a:pPr>
              <a:buSzPct val="105000"/>
            </a:pPr>
            <a:r>
              <a:rPr lang="en-US" dirty="0">
                <a:latin typeface="+mn-lt"/>
              </a:rPr>
              <a:t>Reverse osmosis.</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5528FEB5-F6E1-75AE-FFAC-A2F26CE3D2A8}"/>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9120143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fr-FR" sz="2800" b="1" noProof="1">
                <a:solidFill>
                  <a:schemeClr val="bg1"/>
                </a:solidFill>
                <a:latin typeface="+mj-lt"/>
              </a:rPr>
              <a:t>Base</a:t>
            </a:r>
            <a:r>
              <a:rPr lang="fr-FR" sz="2800" dirty="0">
                <a:solidFill>
                  <a:schemeClr val="bg1"/>
                </a:solidFill>
                <a:latin typeface="+mj-lt"/>
              </a:rPr>
              <a:t> </a:t>
            </a:r>
            <a:r>
              <a:rPr lang="fr-FR" sz="2800" b="1" dirty="0">
                <a:solidFill>
                  <a:schemeClr val="bg1"/>
                </a:solidFill>
                <a:latin typeface="+mj-lt"/>
              </a:rPr>
              <a:t>Exchange</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Soda lime is a process used in water treatment to remove Hardness from water. This process is now obsolete but was very useful for the treatment of large volumes of hard water. Addition of lime (Cao) and soda (Na2CO3) to the hard water precipitates calcium as the carbonate, and magnesium as its hydroxide. The amounts of the two chemicals required are easily calculated from the analysis of the water and Stoichiometry of the reactions. The lime‐soda uses lime, Ca (OH)2 and soda ash, Na2CO3, to precipitate hardness from solution. </a:t>
            </a: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555" t="24444" r="2000" b="18889"/>
          <a:stretch/>
        </p:blipFill>
        <p:spPr>
          <a:xfrm>
            <a:off x="1676400" y="3810000"/>
            <a:ext cx="5334000" cy="2516133"/>
          </a:xfrm>
          <a:prstGeom prst="rect">
            <a:avLst/>
          </a:prstGeom>
        </p:spPr>
      </p:pic>
      <p:sp>
        <p:nvSpPr>
          <p:cNvPr id="2" name="Slide Number Placeholder 1">
            <a:extLst>
              <a:ext uri="{FF2B5EF4-FFF2-40B4-BE49-F238E27FC236}">
                <a16:creationId xmlns:a16="http://schemas.microsoft.com/office/drawing/2014/main" id="{A04DEBDE-BDDA-33D6-759C-BB36BA3FD231}"/>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688138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en-US" sz="2800" b="1" dirty="0">
                <a:solidFill>
                  <a:schemeClr val="bg1"/>
                </a:solidFill>
                <a:latin typeface="+mj-lt"/>
              </a:rPr>
              <a:t>De Alkalization </a:t>
            </a:r>
            <a:r>
              <a:rPr lang="fr-FR" sz="2800" b="1" dirty="0">
                <a:solidFill>
                  <a:schemeClr val="bg1"/>
                </a:solidFill>
                <a:latin typeface="+mj-lt"/>
              </a:rPr>
              <a:t>Exchange</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The de alkalization of water refers to the removal of alkalinity ions from water. Chloride cycle anion ion exchange de alkalizes remove alkalinity from water. Chloride cycle de-alkalizes &amp; operate similarly as sodium cycle cation water softeners. Like water softeners, de alkalizes contain ion exchange resins that are regenerated with a concentrated salt solution - NaCl. In the case of a water softener, the cation exchange resin is exchanging sodium for hardness minerals such as calcium and magnesium. A de alkalizes contains strong base anion exchange resin that exchanges chloride  for carbonate, bicarbonate and sulfate. As water passes through the anion resin the carbonate, bicarbonate and sulfate ions are exchanged for chloride ions.</a:t>
            </a:r>
          </a:p>
          <a:p>
            <a:pPr algn="just"/>
            <a:endParaRPr lang="en-US" sz="1600" dirty="0">
              <a:latin typeface="+mn-lt"/>
            </a:endParaRP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8840"/>
          <a:stretch/>
        </p:blipFill>
        <p:spPr>
          <a:xfrm>
            <a:off x="1333048" y="4343400"/>
            <a:ext cx="6477904" cy="2133600"/>
          </a:xfrm>
          <a:prstGeom prst="rect">
            <a:avLst/>
          </a:prstGeom>
        </p:spPr>
      </p:pic>
      <p:sp>
        <p:nvSpPr>
          <p:cNvPr id="3" name="Slide Number Placeholder 2">
            <a:extLst>
              <a:ext uri="{FF2B5EF4-FFF2-40B4-BE49-F238E27FC236}">
                <a16:creationId xmlns:a16="http://schemas.microsoft.com/office/drawing/2014/main" id="{30F53123-07CA-C4F2-EC5A-AFE565D816E7}"/>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9487150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en-US" sz="2800" b="1" dirty="0">
                <a:solidFill>
                  <a:schemeClr val="bg1"/>
                </a:solidFill>
                <a:latin typeface="+mj-lt"/>
              </a:rPr>
              <a:t>De Mineralization  </a:t>
            </a:r>
            <a:r>
              <a:rPr lang="fr-FR" sz="2800" b="1" dirty="0">
                <a:solidFill>
                  <a:schemeClr val="bg1"/>
                </a:solidFill>
                <a:latin typeface="+mj-lt"/>
              </a:rPr>
              <a:t>Exchange</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This process will remove virtually all the salts. It involves passing the raw water through both cation and anion exchange resins. Sometimes the resins may be contained in one vessel and this is termed 'Mixed Bed' demineralization. The process removes virtually all the minerals and produces very high-quality water containing almost no dissolved solids. It is used for very high-pressure boilers such as those in power stations.</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D520D286-BDAB-151F-7A69-8462119AF183}"/>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1026" name="Picture 2" descr="What is demineralization process of water softening">
            <a:extLst>
              <a:ext uri="{FF2B5EF4-FFF2-40B4-BE49-F238E27FC236}">
                <a16:creationId xmlns:a16="http://schemas.microsoft.com/office/drawing/2014/main" id="{BACB6991-4AAF-DD0D-61A9-3A089C256B6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13" b="90000" l="0" r="96797">
                        <a14:foregroundMark x1="31953" y1="43846" x2="31953" y2="43846"/>
                        <a14:foregroundMark x1="31953" y1="43846" x2="31953" y2="43846"/>
                        <a14:foregroundMark x1="28281" y1="66154" x2="28281" y2="66154"/>
                        <a14:foregroundMark x1="28516" y1="65385" x2="28516" y2="65385"/>
                        <a14:foregroundMark x1="33047" y1="17179" x2="33047" y2="17179"/>
                        <a14:foregroundMark x1="32422" y1="17564" x2="32422" y2="17564"/>
                        <a14:foregroundMark x1="30312" y1="16410" x2="30312" y2="16410"/>
                        <a14:foregroundMark x1="28984" y1="3205" x2="28984" y2="3205"/>
                        <a14:foregroundMark x1="23438" y1="5000" x2="23438" y2="5000"/>
                        <a14:foregroundMark x1="21406" y1="4359" x2="21406" y2="4359"/>
                        <a14:foregroundMark x1="8281" y1="5769" x2="8281" y2="5769"/>
                        <a14:foregroundMark x1="7578" y1="3205" x2="7578" y2="3205"/>
                        <a14:foregroundMark x1="7578" y1="8077" x2="7578" y2="8077"/>
                        <a14:foregroundMark x1="6406" y1="4359" x2="6406" y2="4359"/>
                        <a14:foregroundMark x1="8516" y1="2821" x2="7344" y2="7308"/>
                        <a14:foregroundMark x1="11016" y1="8462" x2="11016" y2="8462"/>
                        <a14:foregroundMark x1="5547" y1="8846" x2="13672" y2="8974"/>
                        <a14:foregroundMark x1="13672" y1="8974" x2="14688" y2="8462"/>
                        <a14:foregroundMark x1="13125" y1="7692" x2="9844" y2="8462"/>
                        <a14:foregroundMark x1="4844" y1="3205" x2="4844" y2="3205"/>
                        <a14:foregroundMark x1="4844" y1="9615" x2="4844" y2="9615"/>
                        <a14:foregroundMark x1="4844" y1="10769" x2="4844" y2="10769"/>
                        <a14:foregroundMark x1="6875" y1="42051" x2="6875" y2="42051"/>
                        <a14:foregroundMark x1="6875" y1="42051" x2="6875" y2="42051"/>
                        <a14:foregroundMark x1="9219" y1="27308" x2="9219" y2="27308"/>
                        <a14:foregroundMark x1="9688" y1="26154" x2="9688" y2="26154"/>
                        <a14:foregroundMark x1="9688" y1="26154" x2="9688" y2="26154"/>
                        <a14:foregroundMark x1="7344" y1="35641" x2="7344" y2="35641"/>
                        <a14:foregroundMark x1="7813" y1="34872" x2="7813" y2="34872"/>
                        <a14:foregroundMark x1="9219" y1="31795" x2="9219" y2="31795"/>
                        <a14:foregroundMark x1="9219" y1="31410" x2="9219" y2="31410"/>
                        <a14:foregroundMark x1="6875" y1="68846" x2="6875" y2="68846"/>
                        <a14:foregroundMark x1="8281" y1="61667" x2="8281" y2="61667"/>
                        <a14:foregroundMark x1="6875" y1="65000" x2="6875" y2="65000"/>
                        <a14:foregroundMark x1="7109" y1="64615" x2="7109" y2="64615"/>
                        <a14:foregroundMark x1="11719" y1="62051" x2="11719" y2="62051"/>
                        <a14:foregroundMark x1="11953" y1="62051" x2="11953" y2="62051"/>
                        <a14:foregroundMark x1="9844" y1="66154" x2="9844" y2="66154"/>
                        <a14:foregroundMark x1="8516" y1="69872" x2="8516" y2="69872"/>
                        <a14:foregroundMark x1="8516" y1="69872" x2="8516" y2="69872"/>
                        <a14:foregroundMark x1="8516" y1="69872" x2="8516" y2="69872"/>
                        <a14:foregroundMark x1="2500" y1="70641" x2="11719" y2="69872"/>
                        <a14:foregroundMark x1="11719" y1="69872" x2="12656" y2="63846"/>
                        <a14:foregroundMark x1="10781" y1="70641" x2="10781" y2="70641"/>
                        <a14:foregroundMark x1="3203" y1="63077" x2="16328" y2="64615"/>
                        <a14:foregroundMark x1="16328" y1="64615" x2="3047" y2="74231"/>
                        <a14:foregroundMark x1="3047" y1="74231" x2="5156" y2="61795"/>
                        <a14:foregroundMark x1="5156" y1="61795" x2="5938" y2="62051"/>
                        <a14:foregroundMark x1="15156" y1="72564" x2="10547" y2="60128"/>
                        <a14:foregroundMark x1="10078" y1="60128" x2="11250" y2="56667"/>
                        <a14:foregroundMark x1="2266" y1="68462" x2="1875" y2="69872"/>
                        <a14:foregroundMark x1="1406" y1="71026" x2="12422" y2="72436"/>
                        <a14:foregroundMark x1="12422" y1="72436" x2="15156" y2="71410"/>
                        <a14:foregroundMark x1="10547" y1="72949" x2="10547" y2="72949"/>
                        <a14:foregroundMark x1="1172" y1="73718" x2="0" y2="70256"/>
                        <a14:foregroundMark x1="84063" y1="31410" x2="81094" y2="46026"/>
                        <a14:foregroundMark x1="81094" y1="46026" x2="90625" y2="32949"/>
                        <a14:foregroundMark x1="90625" y1="32949" x2="91016" y2="34872"/>
                        <a14:foregroundMark x1="57656" y1="38205" x2="57656" y2="38205"/>
                        <a14:foregroundMark x1="71250" y1="72949" x2="67656" y2="48590"/>
                        <a14:foregroundMark x1="67656" y1="48590" x2="68438" y2="13077"/>
                        <a14:foregroundMark x1="68438" y1="13077" x2="66094" y2="513"/>
                        <a14:foregroundMark x1="66094" y1="513" x2="43047" y2="5513"/>
                        <a14:foregroundMark x1="43047" y1="5513" x2="39531" y2="18077"/>
                        <a14:foregroundMark x1="39531" y1="18077" x2="43281" y2="58974"/>
                        <a14:foregroundMark x1="43281" y1="58974" x2="42500" y2="75256"/>
                        <a14:foregroundMark x1="42500" y1="75256" x2="32188" y2="77051"/>
                        <a14:foregroundMark x1="87969" y1="64231" x2="96172" y2="75256"/>
                        <a14:foregroundMark x1="96172" y1="75256" x2="87734" y2="87051"/>
                        <a14:foregroundMark x1="87734" y1="87051" x2="80000" y2="77949"/>
                        <a14:foregroundMark x1="80000" y1="77949" x2="88203" y2="59615"/>
                        <a14:foregroundMark x1="88203" y1="59615" x2="93750" y2="68974"/>
                        <a14:foregroundMark x1="93750" y1="68974" x2="93047" y2="72179"/>
                        <a14:foregroundMark x1="16797" y1="68462" x2="17266" y2="73718"/>
                        <a14:foregroundMark x1="82734" y1="85385" x2="85234" y2="78590"/>
                        <a14:foregroundMark x1="96484" y1="82308" x2="96797" y2="63718"/>
                        <a14:foregroundMark x1="96797" y1="63718" x2="88438" y2="59744"/>
                      </a14:backgroundRemoval>
                    </a14:imgEffect>
                  </a14:imgLayer>
                </a14:imgProps>
              </a:ext>
              <a:ext uri="{28A0092B-C50C-407E-A947-70E740481C1C}">
                <a14:useLocalDpi xmlns:a14="http://schemas.microsoft.com/office/drawing/2010/main" val="0"/>
              </a:ext>
            </a:extLst>
          </a:blip>
          <a:srcRect l="1127" t="1145" r="557" b="12148"/>
          <a:stretch/>
        </p:blipFill>
        <p:spPr bwMode="auto">
          <a:xfrm>
            <a:off x="2438400" y="3422919"/>
            <a:ext cx="4832167" cy="305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872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Water Treatment Plant</a:t>
            </a:r>
          </a:p>
        </p:txBody>
      </p:sp>
      <p:sp>
        <p:nvSpPr>
          <p:cNvPr id="22" name="Rectangle 2"/>
          <p:cNvSpPr>
            <a:spLocks noChangeArrowheads="1"/>
          </p:cNvSpPr>
          <p:nvPr/>
        </p:nvSpPr>
        <p:spPr bwMode="gray">
          <a:xfrm>
            <a:off x="325438" y="1418224"/>
            <a:ext cx="8515350" cy="376238"/>
          </a:xfrm>
          <a:prstGeom prst="rect">
            <a:avLst/>
          </a:prstGeom>
          <a:solidFill>
            <a:srgbClr val="4472C4"/>
          </a:solidFill>
          <a:ln w="19050">
            <a:solidFill>
              <a:schemeClr val="bg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1" indent="0">
              <a:spcBef>
                <a:spcPct val="0"/>
              </a:spcBef>
              <a:buNone/>
            </a:pPr>
            <a:r>
              <a:rPr lang="en-US" sz="2800" b="1" noProof="1">
                <a:solidFill>
                  <a:schemeClr val="bg1"/>
                </a:solidFill>
                <a:latin typeface="+mj-lt"/>
              </a:rPr>
              <a:t>Reverse Osmosis  </a:t>
            </a:r>
            <a:endParaRPr lang="en-US" sz="2800" b="1" dirty="0">
              <a:solidFill>
                <a:schemeClr val="bg1"/>
              </a:solidFill>
              <a:latin typeface="+mj-lt"/>
            </a:endParaRPr>
          </a:p>
        </p:txBody>
      </p:sp>
      <p:sp>
        <p:nvSpPr>
          <p:cNvPr id="23" name="Rectangle 5"/>
          <p:cNvSpPr>
            <a:spLocks noChangeArrowheads="1"/>
          </p:cNvSpPr>
          <p:nvPr/>
        </p:nvSpPr>
        <p:spPr bwMode="gray">
          <a:xfrm>
            <a:off x="325438" y="1788716"/>
            <a:ext cx="8515350" cy="4688284"/>
          </a:xfrm>
          <a:prstGeom prst="rect">
            <a:avLst/>
          </a:prstGeom>
          <a:gradFill rotWithShape="1">
            <a:gsLst>
              <a:gs pos="0">
                <a:srgbClr val="F0F0F0"/>
              </a:gs>
              <a:gs pos="100000">
                <a:srgbClr val="FFFFFF"/>
              </a:gs>
            </a:gsLst>
            <a:lin ang="5400000" scaled="1"/>
          </a:gra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Major Parts of RO Plant;</a:t>
            </a:r>
          </a:p>
          <a:p>
            <a:pPr lvl="1" algn="just">
              <a:buSzPct val="105000"/>
            </a:pPr>
            <a:r>
              <a:rPr lang="en-US" dirty="0">
                <a:latin typeface="+mn-lt"/>
              </a:rPr>
              <a:t>Pre-Filter(s): Water from the cold-water supply line enters the Reverse Osmosis Pre Filter first. There may be more than one pre-filter used in a Reverse Osmosis system, the most common being sediment and carbon filters. These pre-filters are used to project the RO membranes by removing sand silt, dirt, and other sediment that could clog the system. Additionally, carbon filters may be used to remove chlorine, which can damage the RO membranes.</a:t>
            </a:r>
          </a:p>
          <a:p>
            <a:pPr lvl="1" algn="just">
              <a:buSzPct val="105000"/>
            </a:pPr>
            <a:r>
              <a:rPr lang="en-US" dirty="0">
                <a:latin typeface="+mn-lt"/>
              </a:rPr>
              <a:t>Reverse Osmosis Membrane: The Reverse Osmosis Membrane is the heart of the system. The semipermeable RO membrane is designed to remove a wide variety of both aesthetic and health-related contaminants. After passing through the membrane, the water goes into a pressurized storage tank where treated water is stored.</a:t>
            </a:r>
          </a:p>
          <a:p>
            <a:pPr lvl="1" algn="just">
              <a:buSzPct val="105000"/>
            </a:pPr>
            <a:r>
              <a:rPr lang="en-US" dirty="0">
                <a:latin typeface="+mn-lt"/>
              </a:rPr>
              <a:t>Storage Tank: The standard RO storage tank holds of water. A bladder inside the tank keeps water pressurized in the tank when it is full. </a:t>
            </a:r>
          </a:p>
        </p:txBody>
      </p:sp>
      <p:sp>
        <p:nvSpPr>
          <p:cNvPr id="2" name="Rectangle 1"/>
          <p:cNvSpPr/>
          <p:nvPr/>
        </p:nvSpPr>
        <p:spPr>
          <a:xfrm>
            <a:off x="344488" y="1954523"/>
            <a:ext cx="8496300" cy="369332"/>
          </a:xfrm>
          <a:prstGeom prst="rect">
            <a:avLst/>
          </a:prstGeom>
        </p:spPr>
        <p:txBody>
          <a:bodyPr wrap="square">
            <a:spAutoFit/>
          </a:bodyPr>
          <a:lstStyle/>
          <a:p>
            <a:pPr marL="285750" indent="-285750">
              <a:buFont typeface="Wingdings" panose="05000000000000000000" pitchFamily="2" charset="2"/>
              <a:buChar char="q"/>
            </a:pPr>
            <a:endParaRPr lang="en-US" dirty="0"/>
          </a:p>
        </p:txBody>
      </p:sp>
      <p:sp>
        <p:nvSpPr>
          <p:cNvPr id="3" name="Slide Number Placeholder 2">
            <a:extLst>
              <a:ext uri="{FF2B5EF4-FFF2-40B4-BE49-F238E27FC236}">
                <a16:creationId xmlns:a16="http://schemas.microsoft.com/office/drawing/2014/main" id="{A5E8FF2F-7BA8-5D26-E327-F9967BCB7325}"/>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635563359"/>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schemas.microsoft.com/sharepoint/v3/field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0f0eb950-47b7-49a7-b2b9-b0c411c9c3b8"/>
    <ds:schemaRef ds:uri="B6023AA3-3CEE-413F-91F8-322A2644F388"/>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10525</TotalTime>
  <Words>1563</Words>
  <Application>Microsoft Office PowerPoint</Application>
  <PresentationFormat>On-screen Show (4:3)</PresentationFormat>
  <Paragraphs>199</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Wingdings</vt:lpstr>
      <vt:lpstr>1_Office Theme</vt:lpstr>
      <vt:lpstr>Selection Of Water Treatment Plant</vt:lpstr>
      <vt:lpstr>PowerPoint Presentation</vt:lpstr>
      <vt:lpstr>Introduction</vt:lpstr>
      <vt:lpstr>Selection </vt:lpstr>
      <vt:lpstr>Water Treatment Plant</vt:lpstr>
      <vt:lpstr>Water Treatment Plant</vt:lpstr>
      <vt:lpstr>Water Treatment Plant</vt:lpstr>
      <vt:lpstr>Water Treatment Plant</vt:lpstr>
      <vt:lpstr>Water Treatment Plant</vt:lpstr>
      <vt:lpstr>Water Treatment Plant</vt:lpstr>
      <vt:lpstr>Water Treatment Plant</vt:lpstr>
      <vt:lpstr>Effluent Treatment Plant</vt:lpstr>
      <vt:lpstr>Effluent Treatment Plant</vt:lpstr>
      <vt:lpstr>Effluent Treatment Plant</vt:lpstr>
      <vt:lpstr>Effluent Treatment Plant</vt:lpstr>
      <vt:lpstr>Sewage Treatment Plant</vt:lpstr>
      <vt:lpstr>Sewage Treatment Plant</vt:lpstr>
      <vt:lpstr>Sewage Treatment Plant</vt:lpstr>
      <vt:lpstr>Sewage Treatment Plant</vt:lpstr>
      <vt:lpstr>Sewage Treatment Plant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abhinav pandey</cp:lastModifiedBy>
  <cp:revision>906</cp:revision>
  <cp:lastPrinted>2014-11-21T06:58:07Z</cp:lastPrinted>
  <dcterms:created xsi:type="dcterms:W3CDTF">2014-04-07T11:41:40Z</dcterms:created>
  <dcterms:modified xsi:type="dcterms:W3CDTF">2025-04-15T12:59:37Z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