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5"/>
  </p:sldMasterIdLst>
  <p:notesMasterIdLst>
    <p:notesMasterId r:id="rId48"/>
  </p:notesMasterIdLst>
  <p:sldIdLst>
    <p:sldId id="367" r:id="rId6"/>
    <p:sldId id="332" r:id="rId7"/>
    <p:sldId id="293" r:id="rId8"/>
    <p:sldId id="369" r:id="rId9"/>
    <p:sldId id="370" r:id="rId10"/>
    <p:sldId id="371" r:id="rId11"/>
    <p:sldId id="372" r:id="rId12"/>
    <p:sldId id="373" r:id="rId13"/>
    <p:sldId id="374" r:id="rId14"/>
    <p:sldId id="330" r:id="rId15"/>
    <p:sldId id="331" r:id="rId16"/>
    <p:sldId id="333" r:id="rId17"/>
    <p:sldId id="335" r:id="rId18"/>
    <p:sldId id="337" r:id="rId19"/>
    <p:sldId id="339" r:id="rId20"/>
    <p:sldId id="340" r:id="rId21"/>
    <p:sldId id="341" r:id="rId22"/>
    <p:sldId id="342" r:id="rId23"/>
    <p:sldId id="343" r:id="rId24"/>
    <p:sldId id="344" r:id="rId25"/>
    <p:sldId id="345" r:id="rId26"/>
    <p:sldId id="346" r:id="rId27"/>
    <p:sldId id="347" r:id="rId28"/>
    <p:sldId id="348" r:id="rId29"/>
    <p:sldId id="349" r:id="rId30"/>
    <p:sldId id="350" r:id="rId31"/>
    <p:sldId id="351" r:id="rId32"/>
    <p:sldId id="352" r:id="rId33"/>
    <p:sldId id="353" r:id="rId34"/>
    <p:sldId id="354" r:id="rId35"/>
    <p:sldId id="355" r:id="rId36"/>
    <p:sldId id="356" r:id="rId37"/>
    <p:sldId id="357" r:id="rId38"/>
    <p:sldId id="358" r:id="rId39"/>
    <p:sldId id="359" r:id="rId40"/>
    <p:sldId id="360" r:id="rId41"/>
    <p:sldId id="361" r:id="rId42"/>
    <p:sldId id="362" r:id="rId43"/>
    <p:sldId id="363" r:id="rId44"/>
    <p:sldId id="364" r:id="rId45"/>
    <p:sldId id="365" r:id="rId46"/>
    <p:sldId id="366" r:id="rId4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CC"/>
    <a:srgbClr val="FFFFCC"/>
    <a:srgbClr val="FFCC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38" autoAdjust="0"/>
    <p:restoredTop sz="94660"/>
  </p:normalViewPr>
  <p:slideViewPr>
    <p:cSldViewPr>
      <p:cViewPr varScale="1">
        <p:scale>
          <a:sx n="87" d="100"/>
          <a:sy n="87" d="100"/>
        </p:scale>
        <p:origin x="177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069184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12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12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13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13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14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14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15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15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16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16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17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17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18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18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19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19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20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20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21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21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4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4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64240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22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22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23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23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24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24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25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25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26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26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27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27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28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28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29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29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30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30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31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31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5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5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601723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32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32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33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33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34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34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35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35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36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36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37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37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38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38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39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39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40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40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41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41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6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6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78279260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42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42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7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7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080293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8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8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18953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9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9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8210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10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10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11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11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2032309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1820E-78B6-3383-2CF2-5221DF80E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871D8-87CB-D392-9FEE-781F960BF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199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2C1DF-DF52-523B-73B4-489FB3C2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9C91-FCD5-4CA2-8000-1C4D9AE4AE0F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04E5B-8DC7-19AF-E9BC-977203FC0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F3A1B-B493-3EDB-62E8-5028B1688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496" y="6225224"/>
            <a:ext cx="338504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56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D93EB-FE0B-C71D-359D-020202AB6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D51CF5-BDA8-F06B-DDED-78D2B79CA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AD122-3F5A-8EF6-CD4A-4010B0E8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63B77-0A9A-4984-8437-7B28FFF5E891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7F7B4-B3D8-9D96-5609-747CDA830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01F86-8172-E22B-BAC4-89B6A476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69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012D9B-2519-2370-9618-5A78F1460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FA782-8FAC-9BF4-3851-96B499B50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05723-94EA-4607-CD56-8E156697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471C-4A3A-444F-8940-04E346A1E1CA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EC165-2CB5-44B8-D4EA-C35F2D07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3AE40-C3D4-80C5-F262-98A62D94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747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E2561-6632-0763-5EF6-4DF53D7A0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38F9B-93A4-3734-32DF-8E5A84C02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E78EF3-DF40-3358-3F3F-0FDB3FF25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2F38-DA43-4FE1-8AC6-011AFB7E55AD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56E7D-3C86-7A80-EC89-32E3B17D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B720D-4684-C478-B752-9D6733986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6DC1684-6803-8898-51BD-261664D8D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738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0B12A-901C-2892-A93F-2E4D4EFD7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DE06C-35E9-7ADD-BAAD-09CE8DE82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C03EB-43A3-E600-0BF2-701BF6FD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024C-941F-4C68-8151-B19389A05EE5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D00BC-0290-17B2-774D-42CE2DE6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53932-7BE6-2B6D-55B4-9F9BA2629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4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C1E4-0A85-251F-06DA-1B175450D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9C2B3-6ADB-DAB6-0AFC-C0E9A4569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26D38-BA60-461A-9FBA-84FA8D13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7C8B-3593-4125-986E-E7E2DB99B0E0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5B0B0-A4D4-F1EA-53B3-654C514D2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7797C-283E-D5AC-FCEE-A85DECCC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10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EFC91-7F4B-97D4-6386-E9C78DD9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CA9DA-FBDD-4A7F-0324-567F307B0B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5FBEE-C1B9-8970-9527-53E565441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BDE79-987C-BB10-65B5-A215C893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E72-B0ED-4593-A7B1-5D6D033D4D2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2360F-7C31-C1B7-41AA-D20577C7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9AD67-0F17-142F-5DD6-D3D87DE3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26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8F4D-38F9-48D6-7A32-D93A9E579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2D81E-0F85-E305-FC65-3ACB88514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28691-7062-5603-3B52-59EDC9EFE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8348A-8B7D-0DA0-7890-15E9BD589E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8EE2A0-EB6C-59E3-6937-FD8C453F7F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6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60D67F-F00D-1EFD-AA0F-083FF921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9744D-FB49-4C5F-AFF9-0F1F5D6498ED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5FBCD6-7A10-7155-294A-664C9761A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3C319-53F9-6482-686B-AA37651D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21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8E74-A7B4-63C6-910F-0EB7C167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EE7FF2-8167-C0E0-2E3C-BCF215302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8DBD-CD2A-429F-A5EC-412F4DD2B5AF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87C8F-2D72-74F0-2A49-B5446A17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18303B-1F2C-EE01-CA8A-CE8AD3499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459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04E3D2-3FC9-45CA-5405-3756935E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31D2-3F78-4D92-A63E-342D2812ACB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D6315-3FC6-B82C-3B52-3C48BB7EB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BA60F-675A-20B3-2B6F-0A43122B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61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2E61-A3EF-9E42-0B1F-FEEB39FC8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6DAE6-A658-B199-5AF3-075284562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A3195-9281-E99A-EBB0-798D3CCE3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48ABA-53B3-DCBD-4767-D8ADAC88C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09AA-5665-48D3-9D30-386566B25B8B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DA508-8A5D-A6B9-3D5A-C4E7D909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382A1-DB76-57DB-1065-889E0851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93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AB7A7-7422-58BE-BBA5-188FAC2D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B95EEB-20B8-D72B-50B2-C9D4F44E2A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2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199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12144-859E-A31E-3325-FC6AABD73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FB938-8E4B-F29A-5825-82330C84F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6EFF6-B781-4835-99BC-D88FCDDEAEF9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957EF-F853-C20E-5333-FF125287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23E03-EF2D-7F36-0BCD-8F1C0801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about:blank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F8EBBF6-E734-C19D-48AE-D7437B22DB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88" b="28007"/>
          <a:stretch/>
        </p:blipFill>
        <p:spPr bwMode="auto">
          <a:xfrm>
            <a:off x="6910783" y="58232"/>
            <a:ext cx="1673513" cy="6228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AD7F2B-3871-6F65-BEE1-3FB72F8CF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6998B-C3FA-CDCD-5C13-9EB605FA2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5691C-22D7-D18F-C35C-A0983DB8B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EE227-A6F4-46BB-84F0-EACCA2ED085F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605BF-829A-67B6-F27A-A9FEAAEC7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54527-AC69-5C02-EE70-DE73742E7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05496" y="6201094"/>
            <a:ext cx="338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C0A7CB-1C7B-1860-E93C-3D6ECC6327D5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35615C3-E9AC-AFF6-D2A8-43F0F90C7521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/>
              </a:rPr>
              <a:t>info@pmg.engineering</a:t>
            </a: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/>
              </a:rPr>
              <a:t>www.pmg.engineering</a:t>
            </a:r>
            <a:endParaRPr lang="en-US" sz="1108" b="0" i="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693B3D-8AA7-3B98-9C5A-B741BF785C89}"/>
              </a:ext>
            </a:extLst>
          </p:cNvPr>
          <p:cNvSpPr/>
          <p:nvPr userDrawn="1"/>
        </p:nvSpPr>
        <p:spPr>
          <a:xfrm>
            <a:off x="0" y="656621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Build World-Class Food Factories</a:t>
            </a:r>
          </a:p>
        </p:txBody>
      </p:sp>
    </p:spTree>
    <p:extLst>
      <p:ext uri="{BB962C8B-B14F-4D97-AF65-F5344CB8AC3E}">
        <p14:creationId xmlns:p14="http://schemas.microsoft.com/office/powerpoint/2010/main" val="3758689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hf hdr="0" ftr="0" dt="0"/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6858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4000" b="1" dirty="0"/>
              <a:t>Selection Of Water Generation Point</a:t>
            </a:r>
          </a:p>
        </p:txBody>
      </p:sp>
      <p:pic>
        <p:nvPicPr>
          <p:cNvPr id="1026" name="Picture 2" descr="Image result for selection of water treatment plant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5800" y="1906601"/>
            <a:ext cx="7772400" cy="388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8EF615-A672-BF8C-80B3-0257374FA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71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Parameters For Selection Criteria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Parameters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PH Value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pH of pure water is 7.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In general, water with a pH lower than 7 is considered acidic, and with a pH greater than 7 is considered basic.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normal range for pH in surface water systems is 6.5 to 8.5, and the pH range for groundwater systems is between 6 to 8.5.</a:t>
            </a:r>
          </a:p>
          <a:p>
            <a:pPr marL="285750" lvl="1" algn="just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BOD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dirty="0">
                <a:latin typeface="+mn-lt"/>
              </a:rPr>
              <a:t>BOD stands on biological oxygen demand.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dirty="0">
                <a:latin typeface="+mn-lt"/>
              </a:rPr>
              <a:t>It is the amount of dissolved oxygen needed by aerobic biological organisms to break down organic material present in a given water sample at certain temperature over a specific time-period.</a:t>
            </a: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126059-7088-F1B6-D985-42838F147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Parameters For Selection Criteria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Parameters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COD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It stand on Chemical oxygen demand.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It is an indicative measure of the amount of oxygen that can be consumed by reactions in a measured solution.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 It is commonly expressed in mass of oxygen consumed over volume of solution which in SI units is milligrams per litre(mg/L). </a:t>
            </a:r>
          </a:p>
          <a:p>
            <a:pPr marL="285750" lvl="1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TOC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TOC stand on Total Oraganic Carbon 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It  is the amount of carbon found in an organic compound.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It used as a non-specific indicator of water quality or cleanliness of pharmaceutical manufacturing equipment. </a:t>
            </a:r>
            <a:br>
              <a:rPr lang="en-US" noProof="1">
                <a:latin typeface="+mn-lt"/>
              </a:rPr>
            </a:b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094C9A-5E2E-4BA2-7B54-29A88BD87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Parameters For Selection Criteria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Parameters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Hardness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Phosphate Calcium and magnesium dissolved in water are the two most common minerals that make water "hard.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 hardness of water is referred to by three types of measurements: grains per gallon, milligrams per liter (mg/L), or parts per million (ppm).</a:t>
            </a:r>
          </a:p>
          <a:p>
            <a:pPr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Alkanity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Alkalinity as the quantitative capacity of water to neutralize an acid  that is, the measure of how much acid can be added to a liquid without causing a significant change in pH.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pH more than 7 is known as alkline.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Alkalinity is related to pH, because higher levels of alkalinity are useful in stabilizing the pH level.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1D3871-1489-6293-EEA4-F2A5531D3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Parameters For Selection Criteria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Parameters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Turbidity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 It  is a measure of the degree to which the water loses its transparency due to the presence of suspended particulates.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More total suspended solids in the water, the murkier it seems and the higher the turbidity. 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Turbidity is considered as a good measure of the quality of water.</a:t>
            </a:r>
          </a:p>
          <a:p>
            <a:pPr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Nitrogen (Ammonia)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Doesn’t react with water.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Easily dissolves in water. 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Nitrogen (N2) solubility at 20</a:t>
            </a:r>
            <a:r>
              <a:rPr lang="en-US" baseline="30000" noProof="1">
                <a:latin typeface="+mn-lt"/>
              </a:rPr>
              <a:t>o</a:t>
            </a:r>
            <a:r>
              <a:rPr lang="en-US" noProof="1">
                <a:latin typeface="+mn-lt"/>
              </a:rPr>
              <a:t>C and pressure = 1 bar is approximately 20 mg/L.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31F2AB-CECE-3341-9054-AE976655F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Total Dissolve Solids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Principle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Are the residue left after the evaporation and drying in oven at 103-105°C.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Include “Total suspended solids” (TSS) and “Total dissolved solids” (TDS).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When same sample heated at 500°C, 50°C, organic matter is converted to CO2 which results in loss in weight (= volatile solids).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Nitrogen, in the forms of nitrate, nitrite, or ammonium, is a nutrient needed for plant growth. Nitrogen gas does not react with water. It does dissolve in water. Nitrogen (N2) solubility at 20oC and pressure = 1 bar is approximately 20 mg/L.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8973F3-7BFA-4564-F978-4C2B7A68C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Total Dissolve Solids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Apparatus &amp; Equipment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Evaporatory dish (porcelain) – 100/200mL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Drying oven – equipped with thermostatic control capable of maintaining the temperature within 2°C range.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Desiccator – provided with desiccants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Analytical balance – 200mg capacity of weighing to 0.1mg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Filter holder – Gooch crucible adapter or membrane filters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Suction flask – 500mL capacity </a:t>
            </a: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02E897-60F8-8C2D-DC07-2B093A78E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Total Dissolve Solids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Procedure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Filter the well-mixed sample under vacuum through membrane filter or Gooch Crucible.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Transfer 100mL or more, depending upon the concentration of dissolved solids, in a weighed evaporating dish.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Evaporate to dryness on steam bath.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Dry the evaporated sample for at least 1 hour in an oven at 180±2°C.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Cool in a desiccator and weigh.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Repeat the drying until constant weight or weight loss less than 0.5mg is observed.</a:t>
            </a: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169352-6D69-FA85-713A-E474AB003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Total Dissolve Solids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Calculation:</a:t>
            </a:r>
          </a:p>
          <a:p>
            <a:pPr marL="457200" lvl="1" indent="0" algn="ctr">
              <a:spcAft>
                <a:spcPct val="40000"/>
              </a:spcAft>
              <a:buSzPct val="105000"/>
              <a:buNone/>
            </a:pPr>
            <a:r>
              <a:rPr lang="en-US" noProof="1">
                <a:latin typeface="+mn-lt"/>
              </a:rPr>
              <a:t>mg/L total filtrable residue at 180°C = (A –B) x 1000 / C</a:t>
            </a:r>
          </a:p>
          <a:p>
            <a:pPr marL="457200" lvl="1" indent="0">
              <a:spcAft>
                <a:spcPct val="40000"/>
              </a:spcAft>
              <a:buSzPct val="105000"/>
              <a:buNone/>
            </a:pPr>
            <a:r>
              <a:rPr lang="en-US" noProof="1">
                <a:latin typeface="+mn-lt"/>
              </a:rPr>
              <a:t>Where,</a:t>
            </a:r>
          </a:p>
          <a:p>
            <a:pPr lvl="2" indent="-285750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 = weight of dried residue + dish </a:t>
            </a:r>
          </a:p>
          <a:p>
            <a:pPr lvl="2" indent="-285750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B = weight of dish</a:t>
            </a:r>
          </a:p>
          <a:p>
            <a:pPr lvl="2" indent="-285750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 = mL of filtrate used</a:t>
            </a:r>
          </a:p>
          <a:p>
            <a:pPr lvl="1">
              <a:spcAft>
                <a:spcPct val="40000"/>
              </a:spcAft>
              <a:buSzPct val="105000"/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34C2D4-6988-5B6C-3710-680252CF7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Conductivity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Principle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This method is used to measure the conductance generated by various ions in the solution/water.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Estimation of dissolved ionic contents of water equals to the product of specific conductance in µs/cm and empirical factor.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Empirical factor vary from 0.55 to 0.90 depending on the soluble components of water and on the tempreture of measurements.</a:t>
            </a:r>
          </a:p>
          <a:p>
            <a:pPr algn="just">
              <a:buSzPct val="105000"/>
            </a:pPr>
            <a:r>
              <a:rPr lang="en-US" noProof="1">
                <a:latin typeface="+mn-lt"/>
              </a:rPr>
              <a:t>Apparatus and Equipment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Conductivity meter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Thermometer, capable of being read to the nearest 0.1°C and covering the range 10-50°C.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Conductivity Cell –The cell choice will depend on expected range of conductivity and the resistance range of instrument.</a:t>
            </a: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590FFD-DC9D-1C88-C48F-84C592658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pH Value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Principle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pH is determined by measurement of the electromotive force  of a cell comprising of an indicator electrode immersed in the test solution and a reference electrode. 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Contact is achieved by means of a liquid junction, which forms a part of the reference electrode. The emf of this cell is measured with pH meter.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dirty="0">
                <a:latin typeface="+mn-lt"/>
              </a:rPr>
              <a:t>Since the pH is defined operationally on a potentiometric scale, the measuring instrument is also calibrated potentiometrically with an indicating (glass) electrode and a reference electrode using standard buffers having assigned pH value.</a:t>
            </a: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0FCE09-61CF-0810-821A-5648F8B5C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4">
            <a:extLst>
              <a:ext uri="{FF2B5EF4-FFF2-40B4-BE49-F238E27FC236}">
                <a16:creationId xmlns:a16="http://schemas.microsoft.com/office/drawing/2014/main" id="{CFE456BC-B5F6-53A3-400E-B01EAA0FA7E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43369" y="2062316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Rectangle 65">
            <a:extLst>
              <a:ext uri="{FF2B5EF4-FFF2-40B4-BE49-F238E27FC236}">
                <a16:creationId xmlns:a16="http://schemas.microsoft.com/office/drawing/2014/main" id="{8FB5E8DF-76B9-D9E6-825E-298959CD204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036844"/>
            <a:ext cx="6756744" cy="30572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Introduction  </a:t>
            </a: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CF1A204C-341E-1D15-1FFD-01E17DEEBA5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2485055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9" name="Rectangle 67">
            <a:extLst>
              <a:ext uri="{FF2B5EF4-FFF2-40B4-BE49-F238E27FC236}">
                <a16:creationId xmlns:a16="http://schemas.microsoft.com/office/drawing/2014/main" id="{36C08432-A16F-D282-72DC-B131619BB97E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442583"/>
            <a:ext cx="6756744" cy="30572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Types Of Water Sources in Industry  </a:t>
            </a:r>
          </a:p>
        </p:txBody>
      </p:sp>
      <p:pic>
        <p:nvPicPr>
          <p:cNvPr id="23" name="Picture 85">
            <a:extLst>
              <a:ext uri="{FF2B5EF4-FFF2-40B4-BE49-F238E27FC236}">
                <a16:creationId xmlns:a16="http://schemas.microsoft.com/office/drawing/2014/main" id="{0AECDB16-1DEC-A58A-9813-39F760345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070010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86">
            <a:extLst>
              <a:ext uri="{FF2B5EF4-FFF2-40B4-BE49-F238E27FC236}">
                <a16:creationId xmlns:a16="http://schemas.microsoft.com/office/drawing/2014/main" id="{723DED4C-4F4B-B443-C228-8BF5BE6CF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442584"/>
            <a:ext cx="253878" cy="126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87">
            <a:extLst>
              <a:ext uri="{FF2B5EF4-FFF2-40B4-BE49-F238E27FC236}">
                <a16:creationId xmlns:a16="http://schemas.microsoft.com/office/drawing/2014/main" id="{D85D9CEA-416E-442D-B5CE-A5FE1187B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823950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85">
            <a:extLst>
              <a:ext uri="{FF2B5EF4-FFF2-40B4-BE49-F238E27FC236}">
                <a16:creationId xmlns:a16="http://schemas.microsoft.com/office/drawing/2014/main" id="{E9340D9C-3AC5-F367-F951-BE51FE5E3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56413" y="1687029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Rectangle 65">
            <a:extLst>
              <a:ext uri="{FF2B5EF4-FFF2-40B4-BE49-F238E27FC236}">
                <a16:creationId xmlns:a16="http://schemas.microsoft.com/office/drawing/2014/main" id="{DD667080-EE32-99B8-8CE6-E9AF9726AF1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056821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3</a:t>
            </a:r>
          </a:p>
        </p:txBody>
      </p:sp>
      <p:sp>
        <p:nvSpPr>
          <p:cNvPr id="45" name="Rectangle 65">
            <a:extLst>
              <a:ext uri="{FF2B5EF4-FFF2-40B4-BE49-F238E27FC236}">
                <a16:creationId xmlns:a16="http://schemas.microsoft.com/office/drawing/2014/main" id="{74F7CB04-28DB-2338-037E-78D0F829F3EF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442584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 4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5E4E059-F076-FB65-4430-3840D50D01C6}"/>
              </a:ext>
            </a:extLst>
          </p:cNvPr>
          <p:cNvSpPr txBox="1">
            <a:spLocks noChangeArrowheads="1"/>
          </p:cNvSpPr>
          <p:nvPr/>
        </p:nvSpPr>
        <p:spPr>
          <a:xfrm>
            <a:off x="650258" y="1051572"/>
            <a:ext cx="7897913" cy="6826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68577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u="sng" noProof="1"/>
              <a:t>CONTENTS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0544E15-4DC3-7125-B9B3-B89FB77C0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BBDBE04D-A02A-6A4B-D35C-1EC83049D5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848322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Parameters for selection criateria </a:t>
            </a:r>
          </a:p>
        </p:txBody>
      </p:sp>
      <p:sp>
        <p:nvSpPr>
          <p:cNvPr id="11" name="Rectangle 76">
            <a:extLst>
              <a:ext uri="{FF2B5EF4-FFF2-40B4-BE49-F238E27FC236}">
                <a16:creationId xmlns:a16="http://schemas.microsoft.com/office/drawing/2014/main" id="{F09483CF-0760-A054-B5D4-2E29BF48499F}"/>
              </a:ext>
            </a:extLst>
          </p:cNvPr>
          <p:cNvSpPr>
            <a:spLocks noChangeArrowheads="1"/>
          </p:cNvSpPr>
          <p:nvPr/>
        </p:nvSpPr>
        <p:spPr bwMode="gray">
          <a:xfrm>
            <a:off x="661062" y="2869988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Rectangle 65">
            <a:extLst>
              <a:ext uri="{FF2B5EF4-FFF2-40B4-BE49-F238E27FC236}">
                <a16:creationId xmlns:a16="http://schemas.microsoft.com/office/drawing/2014/main" id="{F3D92F99-405A-9DC7-10A0-0F530E19334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832406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10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D81D272F-D34B-10F0-46D5-74E777B9E697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36994" y="3596562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noProof="1"/>
              <a:t>About PMG Engineering</a:t>
            </a:r>
          </a:p>
        </p:txBody>
      </p:sp>
      <p:sp>
        <p:nvSpPr>
          <p:cNvPr id="13" name="Rectangle 65">
            <a:extLst>
              <a:ext uri="{FF2B5EF4-FFF2-40B4-BE49-F238E27FC236}">
                <a16:creationId xmlns:a16="http://schemas.microsoft.com/office/drawing/2014/main" id="{68681732-F4C2-A700-E502-1E528F5ACF57}"/>
              </a:ext>
            </a:extLst>
          </p:cNvPr>
          <p:cNvSpPr>
            <a:spLocks noChangeArrowheads="1"/>
          </p:cNvSpPr>
          <p:nvPr/>
        </p:nvSpPr>
        <p:spPr bwMode="gray">
          <a:xfrm>
            <a:off x="7928451" y="3596562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algn="ctr">
              <a:spcAft>
                <a:spcPct val="20000"/>
              </a:spcAft>
            </a:pPr>
            <a:r>
              <a:rPr lang="en-US" altLang="en-US" sz="1200" noProof="1"/>
              <a:t>#</a:t>
            </a:r>
          </a:p>
        </p:txBody>
      </p:sp>
      <p:sp>
        <p:nvSpPr>
          <p:cNvPr id="14" name="Rectangle 76">
            <a:extLst>
              <a:ext uri="{FF2B5EF4-FFF2-40B4-BE49-F238E27FC236}">
                <a16:creationId xmlns:a16="http://schemas.microsoft.com/office/drawing/2014/main" id="{91238151-1084-B0A1-C6D9-3B2A8A91A29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61062" y="3581107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82EE57A6-902B-44CF-A772-3257FBEAEE5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36994" y="3208339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Required Testing For </a:t>
            </a:r>
            <a:r>
              <a:rPr lang="en-US" altLang="en-US" sz="1800" noProof="1"/>
              <a:t>Water Source</a:t>
            </a:r>
            <a:endParaRPr lang="en-US" altLang="en-US" noProof="1">
              <a:latin typeface="+mn-lt"/>
            </a:endParaRPr>
          </a:p>
        </p:txBody>
      </p:sp>
      <p:sp>
        <p:nvSpPr>
          <p:cNvPr id="18" name="Rectangle 76">
            <a:extLst>
              <a:ext uri="{FF2B5EF4-FFF2-40B4-BE49-F238E27FC236}">
                <a16:creationId xmlns:a16="http://schemas.microsoft.com/office/drawing/2014/main" id="{09C54081-63ED-FE86-D7FC-FA5C35FF7968}"/>
              </a:ext>
            </a:extLst>
          </p:cNvPr>
          <p:cNvSpPr>
            <a:spLocks noChangeArrowheads="1"/>
          </p:cNvSpPr>
          <p:nvPr/>
        </p:nvSpPr>
        <p:spPr bwMode="gray">
          <a:xfrm>
            <a:off x="661062" y="3221074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9" name="Rectangle 65">
            <a:extLst>
              <a:ext uri="{FF2B5EF4-FFF2-40B4-BE49-F238E27FC236}">
                <a16:creationId xmlns:a16="http://schemas.microsoft.com/office/drawing/2014/main" id="{63689E5B-DC33-8FE4-C5D0-69D1BA1359ED}"/>
              </a:ext>
            </a:extLst>
          </p:cNvPr>
          <p:cNvSpPr>
            <a:spLocks noChangeArrowheads="1"/>
          </p:cNvSpPr>
          <p:nvPr/>
        </p:nvSpPr>
        <p:spPr bwMode="gray">
          <a:xfrm>
            <a:off x="7914680" y="3201802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14 </a:t>
            </a:r>
          </a:p>
        </p:txBody>
      </p:sp>
    </p:spTree>
    <p:extLst>
      <p:ext uri="{BB962C8B-B14F-4D97-AF65-F5344CB8AC3E}">
        <p14:creationId xmlns:p14="http://schemas.microsoft.com/office/powerpoint/2010/main" val="2945503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  <a:endParaRPr lang="en-US" altLang="en-US" sz="4000" b="1" u="sng" noProof="1">
              <a:latin typeface="+mn-lt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pH Value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The pH (B) = -log10 [H+] </a:t>
            </a:r>
          </a:p>
          <a:p>
            <a:pPr>
              <a:buSzPct val="105000"/>
            </a:pPr>
            <a:r>
              <a:rPr lang="en-US" noProof="1">
                <a:latin typeface="+mn-lt"/>
              </a:rPr>
              <a:t>where pH (B) = assigned pH of standard buffer. </a:t>
            </a:r>
          </a:p>
          <a:p>
            <a:pPr>
              <a:buSzPct val="105000"/>
            </a:pPr>
            <a:r>
              <a:rPr lang="en-US" noProof="1">
                <a:latin typeface="+mn-lt"/>
              </a:rPr>
              <a:t>The operational pH scale is used to measure sample pH and is defined as: </a:t>
            </a:r>
          </a:p>
          <a:p>
            <a:pPr marL="0" indent="0" algn="ctr">
              <a:buSzPct val="105000"/>
              <a:buNone/>
            </a:pPr>
            <a:r>
              <a:rPr lang="de-DE" noProof="1">
                <a:latin typeface="+mn-lt"/>
              </a:rPr>
              <a:t>  pHs = pH (B) + F (Es – EB) / 2.303 RT </a:t>
            </a:r>
          </a:p>
          <a:p>
            <a:pPr marL="0" indent="0">
              <a:buSzPct val="105000"/>
              <a:buNone/>
            </a:pPr>
            <a:r>
              <a:rPr lang="en-US" noProof="1">
                <a:latin typeface="+mn-lt"/>
              </a:rPr>
              <a:t> Where,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pHs = potentiometrically measured sample Ph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F = Faraday 9.649 x 104 coutomb/mole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Es = Sample emf V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EB = Buffer emf V </a:t>
            </a:r>
          </a:p>
          <a:p>
            <a:pPr lvl="1">
              <a:buSzPct val="105000"/>
            </a:pPr>
            <a:r>
              <a:rPr lang="pt-BR" noProof="1">
                <a:latin typeface="+mn-lt"/>
              </a:rPr>
              <a:t>R = Gas constant 1.987 cal deg-1 mole-1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T = absolute temperature, °K </a:t>
            </a:r>
          </a:p>
          <a:p>
            <a:pPr marL="457200" lvl="1" indent="0">
              <a:spcAft>
                <a:spcPct val="40000"/>
              </a:spcAft>
              <a:buSzPct val="105000"/>
              <a:buNone/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8EB7D5-E39D-76C9-80D2-625A5DEDA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Conductivity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Apparatus and Equipement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pH meter consisting of potentiometer, glass electrode, referance electrode and tempreture compensating device.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Referance electrode consisting of half cell that provides a standard electrical potential.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Sensor glass electrode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Beakers preferably use polyethylene or TFE beakers.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Used  magnetic TFE coated stirring bar.</a:t>
            </a:r>
          </a:p>
          <a:p>
            <a:pPr>
              <a:buSzPct val="105000"/>
            </a:pPr>
            <a:r>
              <a:rPr lang="en-US" noProof="1">
                <a:latin typeface="+mn-lt"/>
              </a:rPr>
              <a:t>Procedure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Before use, remove electrodes from storage solutions and rinse with distilled water.Dry electrodes by gently blotting with a soft tissue paper, standardise instrument with electrodes immersed in a buffer solution within 2 pH units of sample pH.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Remove electrodes from buffer, rinse thoroughly with distilled water and blot dry. </a:t>
            </a: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968C73-679A-4DE2-F72F-BE5999E1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Conductivity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Procedure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Immerse in a second buffer below pH 10, approximately 3 pH units different from the first, the reading should be within 0.1 unit for the pH of second buffer.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For samples analysis, establish equilibrium between electrodes and sample by stirring sample to ensure homogeneity and measure pH.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For buffered samples (or those with high ionic strength), condition the electrodes after cleaning by dipping them into the same sample, and read pH.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With poorly buffered solutions (dilute), equilibrate electrodes by immersing in three or four successive portions of samples. Take a fresh sample and record the pH. </a:t>
            </a:r>
          </a:p>
          <a:p>
            <a:pPr>
              <a:buSzPct val="105000"/>
            </a:pPr>
            <a:r>
              <a:rPr lang="en-US" noProof="1">
                <a:latin typeface="+mn-lt"/>
              </a:rPr>
              <a:t>Calculation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pH value is obtained directly from Instrument.</a:t>
            </a: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269232-FD7A-46E5-E4BA-B2C34DD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BOD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Principle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This test measures the oxygen utilised for the biochemical degradation of organic material (carbonaceous demand) and oxidation of inorganic material such as sulphides and ferrous ions during a specified incubation period.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It also measures the oxygen used to oxidize reduced forms of nitrogen (nitrogenous demand) unless their oxidation is prevented by an inhibitor.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methodology of BOD test is to compute a difference between initial and final DO of the samples incubated.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dirty="0">
                <a:latin typeface="+mn-lt"/>
              </a:rPr>
              <a:t>Minimum 1.5 L of sample is required for the test. </a:t>
            </a: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72097A-F417-1719-03B5-3A09DD0BE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BOD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Apparatus &amp; Equipment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BOD bottles 300ml capacity with a water seal.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Incubator or water-bath to be controlled at 20ºC or at any desired temperature 1ºC.</a:t>
            </a:r>
          </a:p>
          <a:p>
            <a:pPr marL="285750" lvl="1" algn="just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Procedure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source of dilution water may be distilled water, tap or receiving-stream water free of biodegradable organics and bioinhibitory substances such as chlorine or heavy metals.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Aerate the required volume of dilution water in a suitable bottle by bubbling clean-filtered compressed air for sufficient time to attain DO saturation at room temperature or at 20ºC/27ºC. Before use stabilise the water at 20ºC/27ºC. </a:t>
            </a: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676035-24B3-6159-AC27-489D44A93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BOD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Add 1mL each of phosphate buffer, magnesium sulphate, calcium chloride and ferric chloride solutions in that order for each Litre of dilution water. Mix well. </a:t>
            </a:r>
          </a:p>
          <a:p>
            <a:pPr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Quality of dilution water may be checked by incubating a BOD bottle full of dilution water for 5 days at 20ºC for 3 days at 27ºC. DO uptake of dilution water should not be more than 0.2mg/L and preferable not more than 0.1mg/L. </a:t>
            </a:r>
          </a:p>
          <a:p>
            <a:pPr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Calculation: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When Dilution water is not seeded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BOD as </a:t>
            </a:r>
            <a:r>
              <a:rPr lang="en-US" dirty="0">
                <a:latin typeface="+mn-lt"/>
              </a:rPr>
              <a:t>O</a:t>
            </a:r>
            <a:r>
              <a:rPr lang="en-US" baseline="-25000" dirty="0">
                <a:latin typeface="+mn-lt"/>
              </a:rPr>
              <a:t>2 </a:t>
            </a:r>
            <a:r>
              <a:rPr lang="en-US" dirty="0">
                <a:latin typeface="+mn-lt"/>
              </a:rPr>
              <a:t> mg/LI </a:t>
            </a:r>
            <a:r>
              <a:rPr lang="en-US" noProof="1">
                <a:latin typeface="+mn-lt"/>
              </a:rPr>
              <a:t>=</a:t>
            </a:r>
            <a:r>
              <a:rPr lang="en-US" u="sng" noProof="1">
                <a:latin typeface="+mn-lt"/>
              </a:rPr>
              <a:t> (D1-D2)X100</a:t>
            </a:r>
          </a:p>
          <a:p>
            <a:pPr marL="2286000" lvl="5" indent="0">
              <a:buSzPct val="105000"/>
              <a:buNone/>
            </a:pPr>
            <a:r>
              <a:rPr lang="en-US" noProof="1">
                <a:latin typeface="+mn-lt"/>
              </a:rPr>
              <a:t>        %Dilution </a:t>
            </a:r>
          </a:p>
          <a:p>
            <a:pPr>
              <a:buSzPct val="105000"/>
            </a:pPr>
            <a:r>
              <a:rPr lang="en-US" noProof="1">
                <a:latin typeface="+mn-lt"/>
              </a:rPr>
              <a:t>When Dilution is seeded </a:t>
            </a:r>
          </a:p>
          <a:p>
            <a:pPr marL="742950" lvl="5" indent="-285750">
              <a:buSzPct val="105000"/>
              <a:buFont typeface="Calibri" panose="020F0502020204030204" pitchFamily="34" charset="0"/>
              <a:buChar char="‒"/>
            </a:pPr>
            <a:r>
              <a:rPr lang="en-US" noProof="1">
                <a:latin typeface="+mn-lt"/>
              </a:rPr>
              <a:t>BOD as </a:t>
            </a:r>
            <a:r>
              <a:rPr lang="en-US" dirty="0">
                <a:latin typeface="+mn-lt"/>
              </a:rPr>
              <a:t>O</a:t>
            </a:r>
            <a:r>
              <a:rPr lang="en-US" baseline="-25000" dirty="0">
                <a:latin typeface="+mn-lt"/>
              </a:rPr>
              <a:t>2</a:t>
            </a:r>
            <a:r>
              <a:rPr lang="en-US" noProof="1">
                <a:latin typeface="+mn-lt"/>
              </a:rPr>
              <a:t>  mg/Ll= </a:t>
            </a:r>
            <a:r>
              <a:rPr lang="en-US" u="sng" noProof="1">
                <a:latin typeface="+mn-lt"/>
              </a:rPr>
              <a:t>(D1-D2)-(B1-B2)X100</a:t>
            </a:r>
          </a:p>
          <a:p>
            <a:pPr marL="2286000" lvl="5" indent="0">
              <a:buNone/>
            </a:pPr>
            <a:r>
              <a:rPr lang="en-US" noProof="1">
                <a:latin typeface="+mn-lt"/>
              </a:rPr>
              <a:t>       %Dilution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0BC3432-FAEA-260B-37EC-3D371C01E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BOD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Calculation: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When Dilution water is not seeded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BOD as </a:t>
            </a:r>
            <a:r>
              <a:rPr lang="en-US" dirty="0">
                <a:latin typeface="+mn-lt"/>
              </a:rPr>
              <a:t>O</a:t>
            </a:r>
            <a:r>
              <a:rPr lang="en-US" baseline="-25000" dirty="0">
                <a:latin typeface="+mn-lt"/>
              </a:rPr>
              <a:t>2 </a:t>
            </a:r>
            <a:r>
              <a:rPr lang="en-US" dirty="0">
                <a:latin typeface="+mn-lt"/>
              </a:rPr>
              <a:t> mg/</a:t>
            </a:r>
            <a:r>
              <a:rPr lang="en-US" dirty="0" err="1">
                <a:latin typeface="+mn-lt"/>
              </a:rPr>
              <a:t>Ll</a:t>
            </a:r>
            <a:r>
              <a:rPr lang="en-US" dirty="0">
                <a:latin typeface="+mn-lt"/>
              </a:rPr>
              <a:t> </a:t>
            </a:r>
            <a:r>
              <a:rPr lang="en-US" noProof="1">
                <a:latin typeface="+mn-lt"/>
              </a:rPr>
              <a:t>=</a:t>
            </a:r>
            <a:r>
              <a:rPr lang="en-US" u="sng" noProof="1">
                <a:latin typeface="+mn-lt"/>
              </a:rPr>
              <a:t> (D1-D2)X100</a:t>
            </a:r>
          </a:p>
          <a:p>
            <a:pPr marL="2286000" lvl="5" indent="0">
              <a:buSzPct val="105000"/>
              <a:buNone/>
            </a:pPr>
            <a:r>
              <a:rPr lang="en-US" noProof="1">
                <a:latin typeface="+mn-lt"/>
              </a:rPr>
              <a:t>         %Dilution </a:t>
            </a:r>
          </a:p>
          <a:p>
            <a:pPr marL="457200" lvl="5" indent="0">
              <a:buSzPct val="105000"/>
              <a:buNone/>
            </a:pPr>
            <a:r>
              <a:rPr lang="en-US" noProof="1">
                <a:latin typeface="+mn-lt"/>
              </a:rPr>
              <a:t>When dilution is seeded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BOD as </a:t>
            </a:r>
            <a:r>
              <a:rPr lang="en-US" dirty="0">
                <a:latin typeface="+mn-lt"/>
              </a:rPr>
              <a:t>O</a:t>
            </a:r>
            <a:r>
              <a:rPr lang="en-US" baseline="-25000" dirty="0">
                <a:latin typeface="+mn-lt"/>
              </a:rPr>
              <a:t>2</a:t>
            </a:r>
            <a:r>
              <a:rPr lang="en-US" noProof="1">
                <a:latin typeface="+mn-lt"/>
              </a:rPr>
              <a:t>  mg/Ll= </a:t>
            </a:r>
            <a:r>
              <a:rPr lang="en-US" u="sng" noProof="1">
                <a:latin typeface="+mn-lt"/>
              </a:rPr>
              <a:t>(D1-D2)-(B1-B2)X100</a:t>
            </a:r>
          </a:p>
          <a:p>
            <a:pPr marL="2286000" lvl="5" indent="0">
              <a:buSzPct val="105000"/>
              <a:buNone/>
            </a:pPr>
            <a:r>
              <a:rPr lang="en-US" noProof="1">
                <a:latin typeface="+mn-lt"/>
              </a:rPr>
              <a:t>              %Dilution</a:t>
            </a:r>
          </a:p>
          <a:p>
            <a:pPr marL="457200" lvl="5" indent="0">
              <a:buSzPct val="105000"/>
              <a:buNone/>
            </a:pPr>
            <a:r>
              <a:rPr lang="en-US" noProof="1">
                <a:latin typeface="+mn-lt"/>
              </a:rPr>
              <a:t>Where,</a:t>
            </a:r>
          </a:p>
          <a:p>
            <a:pPr marL="1200150" lvl="6" indent="-285750">
              <a:buSzPct val="105000"/>
              <a:buFont typeface="Arial" panose="020B0604020202020204" pitchFamily="34" charset="0"/>
              <a:buChar char="•"/>
            </a:pPr>
            <a:r>
              <a:rPr lang="en-US" noProof="1">
                <a:latin typeface="+mn-lt"/>
              </a:rPr>
              <a:t>D1 = DO of sample immediately after preparation, mg/L</a:t>
            </a:r>
          </a:p>
          <a:p>
            <a:pPr marL="1200150" lvl="6" indent="-285750">
              <a:buSzPct val="105000"/>
              <a:buFont typeface="Arial" panose="020B0604020202020204" pitchFamily="34" charset="0"/>
              <a:buChar char="•"/>
            </a:pPr>
            <a:r>
              <a:rPr lang="en-US" noProof="1">
                <a:latin typeface="+mn-lt"/>
              </a:rPr>
              <a:t>D2 = DO of sample after incubation period, mg/L </a:t>
            </a:r>
          </a:p>
          <a:p>
            <a:pPr marL="1200150" lvl="6" indent="-285750">
              <a:buSzPct val="105000"/>
              <a:buFont typeface="Arial" panose="020B0604020202020204" pitchFamily="34" charset="0"/>
              <a:buChar char="•"/>
            </a:pPr>
            <a:r>
              <a:rPr lang="en-US" noProof="1">
                <a:latin typeface="+mn-lt"/>
              </a:rPr>
              <a:t>B1 = DO of blank (seeded dilution water) before incubation, mg/L</a:t>
            </a:r>
          </a:p>
          <a:p>
            <a:pPr marL="1200150" lvl="6" indent="-285750">
              <a:buSzPct val="105000"/>
              <a:buFont typeface="Arial" panose="020B0604020202020204" pitchFamily="34" charset="0"/>
              <a:buChar char="•"/>
            </a:pPr>
            <a:r>
              <a:rPr lang="en-US" noProof="1">
                <a:latin typeface="+mn-lt"/>
              </a:rPr>
              <a:t>B2 = DO of blank (seeded dilution water) after incubation, mg/L   </a:t>
            </a:r>
          </a:p>
          <a:p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r>
              <a:rPr lang="en-US" noProof="1">
                <a:latin typeface="+mn-lt"/>
              </a:rPr>
              <a:t> </a:t>
            </a: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4DD361-9231-E6AE-B98E-4A65B272D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COD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Principle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dichromate reflux method is preferred over procedures using other oxidants because of its superior oxidizing ability, applicability to a wide variety of samples and ease of manipulation. Oxidation of most organic compounds is up to 95-100% of the theoretical value.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organic matter gets oxidised completely by potassium dichromate with silver sulphate as catalyst in the presence of concentrated H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SO</a:t>
            </a:r>
            <a:r>
              <a:rPr lang="en-US" baseline="-25000" noProof="1">
                <a:latin typeface="+mn-lt"/>
              </a:rPr>
              <a:t>4</a:t>
            </a:r>
            <a:r>
              <a:rPr lang="en-US" noProof="1">
                <a:latin typeface="+mn-lt"/>
              </a:rPr>
              <a:t> to produce CO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 and H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O. The excess K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Cr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O</a:t>
            </a:r>
            <a:r>
              <a:rPr lang="en-US" baseline="-25000" noProof="1">
                <a:latin typeface="+mn-lt"/>
              </a:rPr>
              <a:t>7</a:t>
            </a:r>
            <a:r>
              <a:rPr lang="en-US" noProof="1">
                <a:latin typeface="+mn-lt"/>
              </a:rPr>
              <a:t> remaining after the reaction is titrated with ferrous ammonium sulphate [Fe(NH</a:t>
            </a:r>
            <a:r>
              <a:rPr lang="en-US" baseline="-25000" noProof="1">
                <a:latin typeface="+mn-lt"/>
              </a:rPr>
              <a:t>4</a:t>
            </a:r>
            <a:r>
              <a:rPr lang="en-US" noProof="1">
                <a:latin typeface="+mn-lt"/>
              </a:rPr>
              <a:t>)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(SO</a:t>
            </a:r>
            <a:r>
              <a:rPr lang="en-US" baseline="-25000" noProof="1">
                <a:latin typeface="+mn-lt"/>
              </a:rPr>
              <a:t>4</a:t>
            </a:r>
            <a:r>
              <a:rPr lang="en-US" noProof="1">
                <a:latin typeface="+mn-lt"/>
              </a:rPr>
              <a:t>)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].</a:t>
            </a:r>
          </a:p>
          <a:p>
            <a:pPr marL="285750"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476089-ACDC-19E8-A756-898EC0D45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BOD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Apparatus &amp; Equipment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250 or 500mL Erlenmeyer flask with standard (24/40) tapered glass joints.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Friedrich reflux condenser(12 Inch) with standard (24/40) tapered glass joints.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Electric hot plate or six-unit heating shelf.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dirty="0">
                <a:latin typeface="+mn-lt"/>
              </a:rPr>
              <a:t> </a:t>
            </a:r>
            <a:r>
              <a:rPr lang="en-US" noProof="1">
                <a:latin typeface="+mn-lt"/>
              </a:rPr>
              <a:t>Volumetric pipettes (10, 25, and 50mL capacity).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Burette, 50mL with 0.1mL accuracy.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Burette stand and clamp.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Analytical balance, accuracy 0.001g.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Spatula And Volumetric flasks (1000mL capacity)</a:t>
            </a:r>
          </a:p>
          <a:p>
            <a:pPr marL="457200" lvl="1" indent="0" algn="just">
              <a:spcAft>
                <a:spcPct val="40000"/>
              </a:spcAft>
              <a:buNone/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17C02D-96F5-B2E8-6A89-43425E487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COD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Procedure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All samples high in solids should be blended for 2 minutes at high speed and stirred when an aliquot is taken for analysis.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Select the appropriate volume of sample based on expected COD range, e.g. for COD range of 50-500 mg/L take 25-50mL of sample.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Sample Volume less than 25mL should not be pipetted directly, but serially diluted and then a portion of the diluted sample taken.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Dilution factor should be incorporated in calculation.</a:t>
            </a: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A0AC48-3086-792A-8C17-4E64BAB77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Introduction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800" b="1" noProof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Aft>
                <a:spcPct val="40000"/>
              </a:spcAft>
              <a:buSzPct val="105000"/>
            </a:pPr>
            <a:r>
              <a:rPr lang="en-US" dirty="0">
                <a:latin typeface="+mn-lt"/>
              </a:rPr>
              <a:t>Water resources are sources of water that are potentially useful. All Living things required water to grow &amp; reproduce.</a:t>
            </a:r>
          </a:p>
          <a:p>
            <a:pPr>
              <a:spcAft>
                <a:spcPct val="40000"/>
              </a:spcAft>
              <a:buSzPct val="105000"/>
            </a:pPr>
            <a:r>
              <a:rPr lang="en-US" dirty="0">
                <a:latin typeface="+mn-lt"/>
              </a:rPr>
              <a:t>They are respectively Surface water , Under river flow , Ground water , Frozen water , Desalination etc. Total quantity available of water at any time is important consideration.</a:t>
            </a:r>
          </a:p>
          <a:p>
            <a:pPr>
              <a:spcAft>
                <a:spcPct val="40000"/>
              </a:spcAft>
              <a:buSzPct val="105000"/>
            </a:pPr>
            <a:r>
              <a:rPr lang="en-US" dirty="0">
                <a:latin typeface="+mn-lt"/>
              </a:rPr>
              <a:t>Surface Water </a:t>
            </a:r>
            <a:r>
              <a:rPr lang="en-US" noProof="1">
                <a:latin typeface="+mn-lt"/>
              </a:rPr>
              <a:t>Water On the surface of the planet such as in a river, lake, Wetland or ocean. </a:t>
            </a:r>
          </a:p>
          <a:p>
            <a:pPr marL="285750" lvl="1">
              <a:spcAft>
                <a:spcPct val="40000"/>
              </a:spcAft>
              <a:buSzPct val="105000"/>
            </a:pPr>
            <a:endParaRPr lang="en-US" noProof="1">
              <a:latin typeface="+mn-lt"/>
            </a:endParaRPr>
          </a:p>
          <a:p>
            <a:pPr>
              <a:spcAft>
                <a:spcPct val="40000"/>
              </a:spcAft>
              <a:buSzPct val="105000"/>
            </a:pPr>
            <a:endParaRPr lang="en-US" dirty="0">
              <a:latin typeface="+mn-lt"/>
            </a:endParaRPr>
          </a:p>
          <a:p>
            <a:pPr>
              <a:spcAft>
                <a:spcPct val="40000"/>
              </a:spcAft>
              <a:buSzPct val="105000"/>
            </a:pPr>
            <a:endParaRPr lang="en-US" noProof="1">
              <a:latin typeface="+mn-lt"/>
            </a:endParaRPr>
          </a:p>
        </p:txBody>
      </p:sp>
      <p:pic>
        <p:nvPicPr>
          <p:cNvPr id="5" name="Picture 4" descr="Surface wa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78013" y="4038600"/>
            <a:ext cx="5410200" cy="23622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A9901D-14A1-DE58-4F4F-C1D24B6D5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57402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COD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Calculation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COD as mg/L = (a –b) x N x 8000 / mL sample</a:t>
            </a:r>
          </a:p>
          <a:p>
            <a:pPr lvl="1">
              <a:spcAft>
                <a:spcPct val="40000"/>
              </a:spcAft>
            </a:pPr>
            <a:r>
              <a:rPr lang="en-US" noProof="1">
                <a:latin typeface="+mn-lt"/>
              </a:rPr>
              <a:t>Where;</a:t>
            </a:r>
          </a:p>
          <a:p>
            <a:pPr lvl="2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 = mL FAS used for blank </a:t>
            </a:r>
          </a:p>
          <a:p>
            <a:pPr lvl="2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b = mL FAS used for sample</a:t>
            </a: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BD8E10-D1D0-8022-CA54-247B0AF8C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TOC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Principle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Instrumental TOC method utilises high temperature, catalysts and oxygen or lower temperature (&lt;100°C) with irradiation, chemical oxidants, or combinations of these oxidants to convert organic carbon to carbon dioxide (CO2). The CO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 may be measured directly by a non-dispersive infrared analyser or CO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 may be titrated chemically.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Eliminating or compensating for IC interferences requires multiple determinations to measure TOC. IC interference can be eliminated by acidifying samples to pH 2 or less to convert IC species to CO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.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purging the sample with a purified gas removes the CO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 by volatilization. Alternatively, IC interference may be compensated for by separately measuring total carbon (TC) and inorganic carbon (IC).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difference between TC and IC is TOC</a:t>
            </a:r>
            <a:r>
              <a:rPr lang="en-US" dirty="0">
                <a:latin typeface="+mn-lt"/>
              </a:rPr>
              <a:t>.</a:t>
            </a: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37D44E-880F-9378-EDF0-0DF8724D3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TOC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Apparatus &amp; Equipment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Total organic carbon analyzer.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Syringes: 0 to 50μL, 0 to 200μL, 0 to 500μL, and 0 to 1mL.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Sample blender or homogenizer.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Magnetic stirrer and TFE-coated stirring bars.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Filtering apparatus and 0.45μm-pore diameter filters </a:t>
            </a:r>
          </a:p>
          <a:p>
            <a:pPr marL="457200" lvl="1" indent="0">
              <a:spcAft>
                <a:spcPct val="40000"/>
              </a:spcAft>
              <a:buNone/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02F252-DE62-19C8-258B-D36CF1723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TOC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Procedure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Take standard solution in the suitable range.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Inject standard for calibration curve.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Run a blank.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Vary the sample size from 200 to 100 µL.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Sample free from inorganic carbon, reduce the pH upto 2 and pass </a:t>
            </a:r>
            <a:r>
              <a:rPr lang="en-US" dirty="0">
                <a:latin typeface="+mn-lt"/>
              </a:rPr>
              <a:t>Co</a:t>
            </a:r>
            <a:r>
              <a:rPr lang="en-US" baseline="-25000" dirty="0">
                <a:latin typeface="+mn-lt"/>
              </a:rPr>
              <a:t>2.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Take a sample from these by a capillary syringe and inject into the analyser.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Measure the response and repeat with three such estimation to chain an average.</a:t>
            </a: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E71A75-5593-A6A9-5DE6-398E52EDD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TOC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Calculation: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instrument provides the value for TC and IC for sample.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Calculate TOC By substraction.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Express the result mg/L.</a:t>
            </a: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730B40-EA6B-F971-CB13-F75E1D83F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Hardness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Principle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Hardness is determined by the EDTA method in alkaline condition.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When EDTA is added as a titrant, calcium and magnesium divalent ions get complexed resulting in sharp changes from wine red to blue which indicates end point of the titration.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Magnesium ion must be present to yeild satisfactory point of the titration.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Small amount of complexomatically neutral magnesium salt of EDTA is added to the buffer.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sharpness of end point increases with increasing pH. </a:t>
            </a: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CCB892-3B6D-9E6A-9EC5-AFA5D176F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Hardness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Apparatus and Equipment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Conical flask 100 mL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Burette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Pipette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Spatula</a:t>
            </a:r>
          </a:p>
          <a:p>
            <a:pPr marL="285750" lvl="1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Procedure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 Take 25 or 50mL well mixed sample in porcelain dish or conical flask.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 Add 1-2mL buffer solution followed by 1mL inhibitor.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 Add a pinch of Eriochrome black T and titrate with standard EDTA (0.01M) till wine red colour changes to blue, note down the volume of EDTA required conical flask.</a:t>
            </a: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6A97C5-8C50-67FB-8F4A-1DA46D511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Hardness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Run a reagent blank.</a:t>
            </a:r>
          </a:p>
          <a:p>
            <a:pPr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Calculate volume of EDTA required by sample, C = (A-B).</a:t>
            </a:r>
          </a:p>
          <a:p>
            <a:pPr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For natural waters of low hardness, take a larger sample volume, i.e., 100-1000mL for titration and add proportionately larger amounts of buffer, inhibitor and indicator .</a:t>
            </a:r>
          </a:p>
          <a:p>
            <a:pPr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Add standard EDTA titrant slowly from a micro burette and run a blank using redistilled, deionised water of the same volume as sample. </a:t>
            </a:r>
          </a:p>
          <a:p>
            <a:pPr lvl="1" algn="just">
              <a:spcAft>
                <a:spcPct val="40000"/>
              </a:spcAft>
              <a:buSzPct val="105000"/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DEEFEF-EE90-5B42-D9C6-48958E2BE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Hardness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Calculation:</a:t>
            </a:r>
          </a:p>
          <a:p>
            <a:pPr marL="457200" lvl="1" indent="0" algn="ctr">
              <a:spcAft>
                <a:spcPct val="40000"/>
              </a:spcAft>
              <a:buSzPct val="105000"/>
              <a:buNone/>
            </a:pPr>
            <a:r>
              <a:rPr lang="en-US" noProof="1">
                <a:latin typeface="+mn-lt"/>
              </a:rPr>
              <a:t>Total hardness as CaCO</a:t>
            </a:r>
            <a:r>
              <a:rPr lang="en-US" baseline="-25000" noProof="1">
                <a:latin typeface="+mn-lt"/>
              </a:rPr>
              <a:t>3</a:t>
            </a:r>
            <a:r>
              <a:rPr lang="en-US" noProof="1">
                <a:latin typeface="+mn-lt"/>
              </a:rPr>
              <a:t>  mg/L =CXDX1000/mL Sample</a:t>
            </a:r>
          </a:p>
          <a:p>
            <a:pPr marL="457200" lvl="1" indent="0">
              <a:spcAft>
                <a:spcPct val="40000"/>
              </a:spcAft>
              <a:buSzPct val="105000"/>
              <a:buNone/>
            </a:pPr>
            <a:r>
              <a:rPr lang="en-US" noProof="1">
                <a:latin typeface="+mn-lt"/>
              </a:rPr>
              <a:t>Where,</a:t>
            </a:r>
          </a:p>
          <a:p>
            <a:pPr lvl="2">
              <a:spcAft>
                <a:spcPct val="40000"/>
              </a:spcAft>
              <a:buSzPct val="105000"/>
              <a:buFont typeface="Arial" panose="020B0604020202020204" pitchFamily="34" charset="0"/>
              <a:buChar char="•"/>
            </a:pPr>
            <a:r>
              <a:rPr lang="en-US" noProof="1">
                <a:latin typeface="+mn-lt"/>
              </a:rPr>
              <a:t>C= Volume of EDTA required by sample .</a:t>
            </a:r>
          </a:p>
          <a:p>
            <a:pPr lvl="2">
              <a:spcAft>
                <a:spcPct val="40000"/>
              </a:spcAft>
              <a:buSzPct val="105000"/>
              <a:buFont typeface="Arial" panose="020B0604020202020204" pitchFamily="34" charset="0"/>
              <a:buChar char="•"/>
            </a:pPr>
            <a:r>
              <a:rPr lang="en-US" noProof="1">
                <a:latin typeface="+mn-lt"/>
              </a:rPr>
              <a:t>D= mg CaCO</a:t>
            </a:r>
            <a:r>
              <a:rPr lang="en-US" baseline="-25000" noProof="1">
                <a:latin typeface="+mn-lt"/>
              </a:rPr>
              <a:t>3</a:t>
            </a:r>
            <a:r>
              <a:rPr lang="en-US" noProof="1">
                <a:latin typeface="+mn-lt"/>
              </a:rPr>
              <a:t> equivalent to 1 mL EDTA titrant.</a:t>
            </a: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112380-00E4-6F94-60BA-529CA888A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Alkanity 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Principle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Hardnes Alkalinity of sample can be estimated by titrating with standard sulphuric acid (0.02N) at room temperature using phenolphthalein and methyl orange indicator.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Titration to decolourisation of phenolphthalein indicator will indicate complete neutralization of OH</a:t>
            </a:r>
            <a:r>
              <a:rPr lang="en-US" baseline="30000" noProof="1">
                <a:latin typeface="+mn-lt"/>
              </a:rPr>
              <a:t>-</a:t>
            </a:r>
            <a:r>
              <a:rPr lang="en-US" noProof="1">
                <a:latin typeface="+mn-lt"/>
              </a:rPr>
              <a:t> and ½ of CO</a:t>
            </a:r>
            <a:r>
              <a:rPr lang="en-US" baseline="30000" noProof="1">
                <a:latin typeface="+mn-lt"/>
              </a:rPr>
              <a:t>3-</a:t>
            </a:r>
            <a:r>
              <a:rPr lang="en-US" noProof="1">
                <a:latin typeface="+mn-lt"/>
              </a:rPr>
              <a:t>, while sharp change from yellow to orange of methyl orange indicator will indicate total alkalinity.</a:t>
            </a:r>
          </a:p>
          <a:p>
            <a:pPr algn="just">
              <a:buSzPct val="105000"/>
            </a:pPr>
            <a:r>
              <a:rPr lang="en-US" sz="2000" noProof="1">
                <a:latin typeface="+mn-lt"/>
              </a:rPr>
              <a:t>Apparatus and Equipment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Beakers – size and form will depend on electrode and the size of the sample to be used for determination of alkanity.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Pipittes ( Volumetric)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Flasks (Volumetric ) 1000 mL, 200mL,100mL.</a:t>
            </a: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8455F0-5D80-A965-F4BF-70E27D1E7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Aft>
                <a:spcPct val="20000"/>
              </a:spcAft>
            </a:pPr>
            <a:r>
              <a:rPr lang="en-US" altLang="en-US" sz="4000" b="1" u="sng" noProof="1"/>
              <a:t>Types Of Water Sources In Industry  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chemeClr val="bg1"/>
                </a:solidFill>
                <a:latin typeface="+mj-lt"/>
              </a:rPr>
              <a:t>Sources Of Water 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lvl="1" indent="-342900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sz="2000" noProof="1">
                <a:latin typeface="+mn-lt"/>
              </a:rPr>
              <a:t>Desalination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Desalination is an artificial process by which saline water (generally sea water) is converted to fresh water.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 most common desalination processes are distillation and reverse osmosis.</a:t>
            </a:r>
          </a:p>
          <a:p>
            <a:pPr marL="342900" lvl="1" indent="-342900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sz="2000" noProof="1">
                <a:latin typeface="+mn-lt"/>
              </a:rPr>
              <a:t>Under River Flow Water 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Total Volume of water transported downstream will often be a combination of the visible free water flow together with substantial contribution flowing through rocks and sediments that underlie the river and its floodplain called hyporheic zone.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For many rivers in large valleys, this unseen component of flow may greatly exceed the visible flow.</a:t>
            </a:r>
            <a:r>
              <a:rPr lang="en-US" dirty="0">
                <a:latin typeface="+mn-lt"/>
              </a:rPr>
              <a:t> </a:t>
            </a:r>
            <a:r>
              <a:rPr lang="en-US" noProof="1">
                <a:latin typeface="+mn-lt"/>
              </a:rPr>
              <a:t>This is especially significant in karst areas where pot-holes and underground rivers are common.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2FA404-0C84-4758-D2E8-8263AD80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88890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Alkanity 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Procedure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Take 25 or 50mL sample in a conical flask and add 2-3 drops of phenolphthalein indicator.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If pink colour develops titrate with 0.02N H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SO</a:t>
            </a:r>
            <a:r>
              <a:rPr lang="en-US" baseline="-25000" noProof="1">
                <a:latin typeface="+mn-lt"/>
              </a:rPr>
              <a:t>4</a:t>
            </a:r>
            <a:r>
              <a:rPr lang="en-US" noProof="1">
                <a:latin typeface="+mn-lt"/>
              </a:rPr>
              <a:t> till disappears or pH is 8.3. Note the volume of H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SO</a:t>
            </a:r>
            <a:r>
              <a:rPr lang="en-US" baseline="-25000" noProof="1">
                <a:latin typeface="+mn-lt"/>
              </a:rPr>
              <a:t>4</a:t>
            </a:r>
            <a:r>
              <a:rPr lang="en-US" noProof="1">
                <a:latin typeface="+mn-lt"/>
              </a:rPr>
              <a:t> required.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Add 2-3 drops of methyl orange to the same flask and continue titration till yellow colour changes to orange. Note the volumes of H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SO</a:t>
            </a:r>
            <a:r>
              <a:rPr lang="en-US" baseline="-25000" noProof="1">
                <a:latin typeface="+mn-lt"/>
              </a:rPr>
              <a:t>4</a:t>
            </a:r>
            <a:r>
              <a:rPr lang="en-US" noProof="1">
                <a:latin typeface="+mn-lt"/>
              </a:rPr>
              <a:t> required.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In case pink colour does not appear after addition of phenolphthalein continue as above.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Alternatively, perform potentiometric titration to preselected pH using appropriate volume of sample and titration assembly. Titrate to the end point pH without recording intermediate pH. </a:t>
            </a: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algn="just"/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C419A0-67DD-6D23-2A9A-1756687D9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Alkanity 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Calculation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Calculate total (T), phenolphthalein (P) alkalinity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P-alkalinity, as mg CaCO</a:t>
            </a:r>
            <a:r>
              <a:rPr lang="en-US" baseline="-25000" noProof="1">
                <a:latin typeface="+mn-lt"/>
              </a:rPr>
              <a:t>3</a:t>
            </a:r>
            <a:r>
              <a:rPr lang="en-US" noProof="1">
                <a:latin typeface="+mn-lt"/>
              </a:rPr>
              <a:t>/L = A x 1000/mL sample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T-alkalinity, as mg CaCO</a:t>
            </a:r>
            <a:r>
              <a:rPr lang="en-US" baseline="-25000" noProof="1">
                <a:latin typeface="+mn-lt"/>
              </a:rPr>
              <a:t>3</a:t>
            </a:r>
            <a:r>
              <a:rPr lang="en-US" noProof="1">
                <a:latin typeface="+mn-lt"/>
              </a:rPr>
              <a:t>/L = B x 1000/mL sample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In case H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SO</a:t>
            </a:r>
            <a:r>
              <a:rPr lang="en-US" baseline="-25000" noProof="1">
                <a:latin typeface="+mn-lt"/>
              </a:rPr>
              <a:t>4</a:t>
            </a:r>
            <a:r>
              <a:rPr lang="en-US" noProof="1">
                <a:latin typeface="+mn-lt"/>
              </a:rPr>
              <a:t> is not 0.02 N apply the following formula </a:t>
            </a:r>
          </a:p>
          <a:p>
            <a:pPr lvl="2">
              <a:buSzPct val="105000"/>
            </a:pPr>
            <a:r>
              <a:rPr lang="en-US" noProof="1">
                <a:latin typeface="+mn-lt"/>
              </a:rPr>
              <a:t>Alkalinity, as mg CaCO</a:t>
            </a:r>
            <a:r>
              <a:rPr lang="en-US" baseline="-25000" noProof="1">
                <a:latin typeface="+mn-lt"/>
              </a:rPr>
              <a:t>3</a:t>
            </a:r>
            <a:r>
              <a:rPr lang="en-US" noProof="1">
                <a:latin typeface="+mn-lt"/>
              </a:rPr>
              <a:t>/L = A/B x N x 50000 / mL of sample </a:t>
            </a:r>
          </a:p>
          <a:p>
            <a:pPr marL="914400" lvl="2" indent="0">
              <a:buSzPct val="105000"/>
              <a:buNone/>
            </a:pPr>
            <a:r>
              <a:rPr lang="en-US" noProof="1">
                <a:latin typeface="+mn-lt"/>
              </a:rPr>
              <a:t>Where,</a:t>
            </a:r>
          </a:p>
          <a:p>
            <a:pPr lvl="2">
              <a:buSzPct val="105000"/>
            </a:pPr>
            <a:r>
              <a:rPr lang="en-US" noProof="1">
                <a:latin typeface="+mn-lt"/>
              </a:rPr>
              <a:t>A = mL of H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SO</a:t>
            </a:r>
            <a:r>
              <a:rPr lang="en-US" baseline="-25000" noProof="1">
                <a:latin typeface="+mn-lt"/>
              </a:rPr>
              <a:t>4</a:t>
            </a:r>
            <a:r>
              <a:rPr lang="en-US" noProof="1">
                <a:latin typeface="+mn-lt"/>
              </a:rPr>
              <a:t> required to bring the pH to 8.3 </a:t>
            </a:r>
          </a:p>
          <a:p>
            <a:pPr lvl="2">
              <a:buSzPct val="105000"/>
            </a:pPr>
            <a:r>
              <a:rPr lang="en-US" noProof="1">
                <a:latin typeface="+mn-lt"/>
              </a:rPr>
              <a:t>B = mL of H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SO</a:t>
            </a:r>
            <a:r>
              <a:rPr lang="en-US" baseline="-25000" noProof="1">
                <a:latin typeface="+mn-lt"/>
              </a:rPr>
              <a:t>4</a:t>
            </a:r>
            <a:r>
              <a:rPr lang="en-US" noProof="1">
                <a:latin typeface="+mn-lt"/>
              </a:rPr>
              <a:t> required to bring the pH to 4.5 </a:t>
            </a:r>
          </a:p>
          <a:p>
            <a:pPr lvl="2">
              <a:buSzPct val="105000"/>
            </a:pPr>
            <a:r>
              <a:rPr lang="en-US" noProof="1">
                <a:latin typeface="+mn-lt"/>
              </a:rPr>
              <a:t>N = normality of H</a:t>
            </a:r>
            <a:r>
              <a:rPr lang="en-US" baseline="-25000" noProof="1">
                <a:latin typeface="+mn-lt"/>
              </a:rPr>
              <a:t>2</a:t>
            </a:r>
            <a:r>
              <a:rPr lang="en-US" noProof="1">
                <a:latin typeface="+mn-lt"/>
              </a:rPr>
              <a:t>SO</a:t>
            </a:r>
            <a:r>
              <a:rPr lang="en-US" baseline="-25000" noProof="1">
                <a:latin typeface="+mn-lt"/>
              </a:rPr>
              <a:t>4</a:t>
            </a:r>
          </a:p>
          <a:p>
            <a:pPr>
              <a:buSzPct val="105000"/>
            </a:pPr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lvl="1" algn="just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B2A462-1172-DB17-95F9-3739AC30D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Required Testing For Water Source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Testing for Turbidity 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5000"/>
            </a:pPr>
            <a:r>
              <a:rPr lang="en-US" noProof="1">
                <a:latin typeface="+mn-lt"/>
              </a:rPr>
              <a:t>Principle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Measured By its effect on the scattering light, which is termed as Nephelometry.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Turbidimeter can be used for sample with moderate turbidity and nepelometer for sample with low turbidity.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Higher the intensity of scattered lights higher the turbidity.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Turbidity is an expression of the optical property that causes light to be scattered and absorbed rather than transmitted in straight lines through the sample.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Standard method for the determination of turbidity has been based on the Jackson candle turbidity meter.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The lowest turbidity value that can be measured directly on above instrument is 25 units.  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Indirect method is necessary to estimate the turbidity in the range of 0-5 units. </a:t>
            </a:r>
          </a:p>
          <a:p>
            <a:endParaRPr lang="en-US" noProof="1">
              <a:latin typeface="+mn-lt"/>
            </a:endParaRPr>
          </a:p>
          <a:p>
            <a:pPr marL="285750" lvl="1">
              <a:spcAft>
                <a:spcPct val="40000"/>
              </a:spcAft>
            </a:pPr>
            <a:endParaRPr lang="en-US" noProof="1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9A6C8F-7E4D-44EC-3229-A86741D30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0349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chemeClr val="bg1"/>
                </a:solidFill>
                <a:latin typeface="+mj-lt"/>
              </a:rPr>
              <a:t>Sources Of Water 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Ground Water 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Groundwater is fresh water located in the subsurface pore space of soil and rocks.</a:t>
            </a:r>
            <a:r>
              <a:rPr lang="en-US" dirty="0">
                <a:latin typeface="+mn-lt"/>
              </a:rPr>
              <a:t> </a:t>
            </a:r>
            <a:r>
              <a:rPr lang="en-US" noProof="1">
                <a:latin typeface="+mn-lt"/>
              </a:rPr>
              <a:t> 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It is also water that is flowing within aquifers below the water table.</a:t>
            </a:r>
            <a:r>
              <a:rPr lang="en-US" dirty="0">
                <a:latin typeface="+mn-lt"/>
              </a:rPr>
              <a:t>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It is useful to make a distinction between groundwater that is closely associated with surface water and deep groundwater in an aquifer, sometimes called fossil water.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Groundwater can be thought of in the same terms as surface water: inputs, outputs and storage.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The critical difference is that due to its slow rate of turnover, groundwater storage is generally much larger (in volume) compared to inputs than it is for surface water. 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979D47-B3BE-CE20-5051-12650C222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AF0A9B6-F398-4E9D-8AF0-5B2674DD8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>
              <a:spcAft>
                <a:spcPct val="20000"/>
              </a:spcAft>
            </a:pPr>
            <a:r>
              <a:rPr lang="en-US" altLang="en-US" sz="4000" b="1" u="sng" noProof="1"/>
              <a:t>Types Of Water Sources In Industry  </a:t>
            </a:r>
          </a:p>
        </p:txBody>
      </p:sp>
    </p:spTree>
    <p:extLst>
      <p:ext uri="{BB962C8B-B14F-4D97-AF65-F5344CB8AC3E}">
        <p14:creationId xmlns:p14="http://schemas.microsoft.com/office/powerpoint/2010/main" val="316891926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chemeClr val="bg1"/>
                </a:solidFill>
                <a:latin typeface="+mj-lt"/>
              </a:rPr>
              <a:t>Sources Of Water 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Frozen Water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 water Several schemes have been proposed to make use of icebergs as a water source. However, to date this has only been done for research purposes. Glacier runoff is considered to be surface water.</a:t>
            </a:r>
          </a:p>
        </p:txBody>
      </p:sp>
      <p:pic>
        <p:nvPicPr>
          <p:cNvPr id="5" name="Picture 4" descr="Surface wa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3429000"/>
            <a:ext cx="6096000" cy="273692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A4BF52-C594-15D4-462C-5C21CF735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C13240A-935C-6C26-C4E5-1AC491540E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>
              <a:spcAft>
                <a:spcPct val="20000"/>
              </a:spcAft>
            </a:pPr>
            <a:r>
              <a:rPr lang="en-US" altLang="en-US" sz="4000" b="1" u="sng" noProof="1"/>
              <a:t>Types Of Water Sources In Industry  </a:t>
            </a:r>
          </a:p>
        </p:txBody>
      </p:sp>
    </p:spTree>
    <p:extLst>
      <p:ext uri="{BB962C8B-B14F-4D97-AF65-F5344CB8AC3E}">
        <p14:creationId xmlns:p14="http://schemas.microsoft.com/office/powerpoint/2010/main" val="429325360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chemeClr val="bg1"/>
                </a:solidFill>
                <a:latin typeface="+mj-lt"/>
              </a:rPr>
              <a:t>Sources Of Water 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Borewells Or Tubewells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Both are basically vertical drilled wells, bored into an underground aquifer in the earths surface, to extract water for various purposes.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The difference in the two lies in the type of casing used, the depth of this casing and the type of soil where they are drilled.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Casing to support the external surfaces of the borehole against collapse may be needed at certain depths, and usually is made up of PVC pipes. </a:t>
            </a:r>
          </a:p>
          <a:p>
            <a:pPr lvl="1" algn="just">
              <a:buSzPct val="105000"/>
            </a:pPr>
            <a:r>
              <a:rPr lang="en-US" noProof="1">
                <a:latin typeface="+mn-lt"/>
              </a:rPr>
              <a:t>Electrical pumps are usually used to pump out the water from the borewells.</a:t>
            </a:r>
          </a:p>
          <a:p>
            <a:pPr marL="285750" lvl="1" algn="just"/>
            <a:endParaRPr lang="en-US" noProof="1">
              <a:latin typeface="+mn-lt"/>
            </a:endParaRPr>
          </a:p>
        </p:txBody>
      </p:sp>
      <p:pic>
        <p:nvPicPr>
          <p:cNvPr id="6" name="Picture 5" descr="Surface wa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97013" y="4495800"/>
            <a:ext cx="6172200" cy="189867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096E96-4714-C1F2-3E3A-1016A0826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0BAF10-260C-C9BC-2EEB-31CDA5E34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>
              <a:spcAft>
                <a:spcPct val="20000"/>
              </a:spcAft>
            </a:pPr>
            <a:r>
              <a:rPr lang="en-US" altLang="en-US" sz="4000" b="1" u="sng" noProof="1"/>
              <a:t>Types Of Water Sources In Industry  </a:t>
            </a:r>
          </a:p>
        </p:txBody>
      </p:sp>
    </p:spTree>
    <p:extLst>
      <p:ext uri="{BB962C8B-B14F-4D97-AF65-F5344CB8AC3E}">
        <p14:creationId xmlns:p14="http://schemas.microsoft.com/office/powerpoint/2010/main" val="229090168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chemeClr val="bg1"/>
                </a:solidFill>
                <a:latin typeface="+mj-lt"/>
              </a:rPr>
              <a:t>Sources Of Water 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Water Well</a:t>
            </a:r>
          </a:p>
          <a:p>
            <a:pPr lvl="1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A water well is an excavation or structure created in the ground by digging, driving, boring, or drilling to access groundwater in underground aquifers.</a:t>
            </a:r>
          </a:p>
          <a:p>
            <a:pPr>
              <a:buSzPct val="105000"/>
            </a:pPr>
            <a:r>
              <a:rPr lang="en-US" dirty="0">
                <a:latin typeface="+mn-lt"/>
              </a:rPr>
              <a:t> </a:t>
            </a:r>
            <a:r>
              <a:rPr lang="en-US" noProof="1">
                <a:latin typeface="+mn-lt"/>
              </a:rPr>
              <a:t>Canal Water</a:t>
            </a:r>
          </a:p>
          <a:p>
            <a:pPr lvl="1">
              <a:buSzPct val="105000"/>
            </a:pPr>
            <a:r>
              <a:rPr lang="en-US" noProof="1">
                <a:latin typeface="+mn-lt"/>
              </a:rPr>
              <a:t>Canals and navigations are human-made channels for water conveyance (supply), or to service water transport vehicles.</a:t>
            </a:r>
          </a:p>
          <a:p>
            <a:pPr lvl="1">
              <a:spcAft>
                <a:spcPct val="40000"/>
              </a:spcAft>
            </a:pPr>
            <a:endParaRPr lang="en-US" noProof="1">
              <a:latin typeface="+mn-lt"/>
            </a:endParaRPr>
          </a:p>
          <a:p>
            <a:pPr marL="285750" lvl="1"/>
            <a:endParaRPr lang="en-US" noProof="1">
              <a:latin typeface="+mn-lt"/>
            </a:endParaRPr>
          </a:p>
        </p:txBody>
      </p:sp>
      <p:pic>
        <p:nvPicPr>
          <p:cNvPr id="7" name="Picture 6" descr="Surface wa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73213" y="4371528"/>
            <a:ext cx="6019800" cy="2080072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98B2A9-3871-8EC8-3A8D-4354B958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4B19AD8-E743-328A-7B99-98E3883880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>
              <a:spcAft>
                <a:spcPct val="20000"/>
              </a:spcAft>
            </a:pPr>
            <a:r>
              <a:rPr lang="en-US" altLang="en-US" sz="4000" b="1" u="sng" noProof="1"/>
              <a:t>Types Of Water Sources In Industry  </a:t>
            </a:r>
          </a:p>
        </p:txBody>
      </p:sp>
    </p:spTree>
    <p:extLst>
      <p:ext uri="{BB962C8B-B14F-4D97-AF65-F5344CB8AC3E}">
        <p14:creationId xmlns:p14="http://schemas.microsoft.com/office/powerpoint/2010/main" val="292197807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u="sng" noProof="1"/>
              <a:t>Parameters For Selection Criteria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</a:pPr>
            <a:r>
              <a:rPr lang="fr-FR" sz="2800" b="1" noProof="1">
                <a:solidFill>
                  <a:schemeClr val="bg1"/>
                </a:solidFill>
                <a:latin typeface="+mj-lt"/>
              </a:rPr>
              <a:t>Parameters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SzPct val="105000"/>
            </a:pPr>
            <a:r>
              <a:rPr lang="en-US" noProof="1">
                <a:latin typeface="+mn-lt"/>
              </a:rPr>
              <a:t>TDS (Total Dissolve Solids)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It  refer to any minerals, salts, metals, cations or anions dissolved inwater. 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It  comprise inorganic salts, principally calcium, magnesium, potassium, sodium, bicarbonates, chlorides, and sulfates and some small amounts of organic matter that are dissolved in water.</a:t>
            </a:r>
          </a:p>
          <a:p>
            <a:pPr marL="285750" lvl="1" algn="just">
              <a:spcAft>
                <a:spcPct val="40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Conductivity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Conductivity is a measure of water's capability to pass electrical flow.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This ability is directly related to the concentration of ions in the water 1. </a:t>
            </a:r>
          </a:p>
          <a:p>
            <a:pPr lvl="1" algn="just">
              <a:spcAft>
                <a:spcPct val="40000"/>
              </a:spcAft>
              <a:buSzPct val="105000"/>
            </a:pPr>
            <a:r>
              <a:rPr lang="en-US" noProof="1">
                <a:latin typeface="+mn-lt"/>
              </a:rPr>
              <a:t>These conductive ions come from dissolved salts and inorganic materials such as alkalis, chlorides, sulfides and carbonate compounds.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7933BB-209C-96BD-CA22-B3D274C36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78646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0180CB-08B1-436B-9799-0C76022FBD6C}">
  <ds:schemaRefs>
    <ds:schemaRef ds:uri="http://schemas.microsoft.com/sharepoint/v3/field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0f0eb950-47b7-49a7-b2b9-b0c411c9c3b8"/>
    <ds:schemaRef ds:uri="B6023AA3-3CEE-413F-91F8-322A2644F388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ES-501_BG-001</Template>
  <TotalTime>14174</TotalTime>
  <Words>3950</Words>
  <Application>Microsoft Office PowerPoint</Application>
  <PresentationFormat>On-screen Show (4:3)</PresentationFormat>
  <Paragraphs>550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Calibri Light</vt:lpstr>
      <vt:lpstr>Wingdings</vt:lpstr>
      <vt:lpstr>1_Office Theme</vt:lpstr>
      <vt:lpstr>Selection Of Water Generation Point</vt:lpstr>
      <vt:lpstr>PowerPoint Presentation</vt:lpstr>
      <vt:lpstr>Introduction</vt:lpstr>
      <vt:lpstr>Types Of Water Sources In Industry  </vt:lpstr>
      <vt:lpstr>Types Of Water Sources In Industry  </vt:lpstr>
      <vt:lpstr>Types Of Water Sources In Industry  </vt:lpstr>
      <vt:lpstr>Types Of Water Sources In Industry  </vt:lpstr>
      <vt:lpstr>Types Of Water Sources In Industry  </vt:lpstr>
      <vt:lpstr>Parameters For Selection Criteria</vt:lpstr>
      <vt:lpstr>Parameters For Selection Criteria</vt:lpstr>
      <vt:lpstr>Parameters For Selection Criteria</vt:lpstr>
      <vt:lpstr>Parameters For Selection Criteria</vt:lpstr>
      <vt:lpstr>Parameters For Selection Criteria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  <vt:lpstr>Required Testing For Water Source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collin</dc:creator>
  <cp:lastModifiedBy>abhinav pandey</cp:lastModifiedBy>
  <cp:revision>1226</cp:revision>
  <cp:lastPrinted>2014-11-21T06:58:07Z</cp:lastPrinted>
  <dcterms:created xsi:type="dcterms:W3CDTF">2014-04-07T11:41:40Z</dcterms:created>
  <dcterms:modified xsi:type="dcterms:W3CDTF">2025-04-15T12:58:34Z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