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19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B1E5"/>
    <a:srgbClr val="3F3FBF"/>
    <a:srgbClr val="333399"/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154705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53480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12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12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31544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13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13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204619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7757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82883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08067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68777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89580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526086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63623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EFDE0D-8B6D-4DAD-8609-31D04D28B72C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2F4B14E-E83D-4ABC-B2BB-204EC7D7F415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7476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9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141760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05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4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FOOD ADDITIVES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8"/>
          <a:stretch/>
        </p:blipFill>
        <p:spPr bwMode="auto">
          <a:xfrm>
            <a:off x="1905000" y="2524542"/>
            <a:ext cx="50863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05000" y="3200400"/>
            <a:ext cx="19812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8122" y="4648200"/>
            <a:ext cx="16002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154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CLASSES OF FOOD ADDITIVES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Sweetners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b="1" dirty="0">
                <a:latin typeface="+mn-lt"/>
              </a:rPr>
              <a:t>Intense sweeteners: </a:t>
            </a:r>
            <a:r>
              <a:rPr lang="en-GB" dirty="0">
                <a:latin typeface="+mn-lt"/>
              </a:rPr>
              <a:t>e.g. saccharin, have a sweetness many times that of sugar and therefore are used in small amounts, e.g. in diet foods, soft drinks, sweetening tablets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b="1" dirty="0">
                <a:latin typeface="+mn-lt"/>
              </a:rPr>
              <a:t>Bulk sweeteners</a:t>
            </a:r>
            <a:r>
              <a:rPr lang="en-GB" dirty="0">
                <a:latin typeface="+mn-lt"/>
              </a:rPr>
              <a:t>: e.g. sorbitol, have a similar sweetness to sugar and are used at similar levels</a:t>
            </a:r>
            <a:endParaRPr lang="en-US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Acids, bases &amp; buffers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Acids, bases and buffers control the acidity or alkalinity of food, for safety and stability of flavour.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2050" name="Picture 2" descr="Image result for Acids, bases &amp; buffer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89" t="60178" r="19367" b="11897"/>
          <a:stretch/>
        </p:blipFill>
        <p:spPr bwMode="auto">
          <a:xfrm>
            <a:off x="6985216" y="41148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Acids, bases &amp; buffer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64" t="62411" r="58338" b="13047"/>
          <a:stretch/>
        </p:blipFill>
        <p:spPr bwMode="auto">
          <a:xfrm>
            <a:off x="4941735" y="2895600"/>
            <a:ext cx="16764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Sweetene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271" y="4038094"/>
            <a:ext cx="1984790" cy="167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00693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CLASSES OF FOOD ADDITIVES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Anti-caking agents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Anti-caking agents ensure free movement or flow of particles, e.g. in dried milk or table salt.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Anti-foaming agents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Anti-foaming agents prevent or disperse frothing, e.g. in the production of fruit juices.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1026" name="Picture 2" descr="Image result for Anti-caking age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934" y="3429000"/>
            <a:ext cx="2900703" cy="1632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nti-foaming agen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931" y="3054482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732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CLASSES OF FOOD ADDITIVES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Glazing agents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Glazing agents provide a protective coating or sheen on the surface of foods, e.g. confectionary (for appearance and shelf-life).</a:t>
            </a:r>
            <a:endParaRPr lang="en-US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Emulsifiers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Emulsifiers help mix ingredients together that would normally separate, e.g. Lecithins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Stabilisers prevent ingredients from separating again, e.g. locust bean gum 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Emulsifers and stabilisers give food a consistent texture, e.g. they can be found in low-fat spreads.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3074" name="Picture 2" descr="Image result for confectione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903245"/>
            <a:ext cx="2417179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Emulsifier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804" y="4322595"/>
            <a:ext cx="2054225" cy="138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26950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E-CODES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What are they?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E-codes are codes found on food labels 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These codes indicate an ingredient with some type of food additive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noProof="1">
                <a:latin typeface="+mn-lt"/>
              </a:rPr>
              <a:t>The “E” indicates that the food additive is approved by the European Union</a:t>
            </a:r>
            <a:endParaRPr lang="en-US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E- code Numbers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E-100: Coloring Agents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E-200: Preservatives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E-300:Anti oxidants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E-400: Thickeners, stabalizers, gelling agents, emulsifiers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E-500: agents for physical characteristics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E-600: Flavor Enhancers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013694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245" name="Rectangle 69"/>
          <p:cNvSpPr>
            <a:spLocks noChangeArrowheads="1"/>
          </p:cNvSpPr>
          <p:nvPr/>
        </p:nvSpPr>
        <p:spPr bwMode="gray">
          <a:xfrm>
            <a:off x="323850" y="1555750"/>
            <a:ext cx="585788" cy="587375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1</a:t>
            </a:r>
          </a:p>
        </p:txBody>
      </p:sp>
      <p:sp>
        <p:nvSpPr>
          <p:cNvPr id="10246" name="Rectangle 70"/>
          <p:cNvSpPr>
            <a:spLocks noChangeArrowheads="1"/>
          </p:cNvSpPr>
          <p:nvPr/>
        </p:nvSpPr>
        <p:spPr bwMode="gray">
          <a:xfrm>
            <a:off x="1054100" y="1555750"/>
            <a:ext cx="7766050" cy="58737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What are food additives?</a:t>
            </a:r>
          </a:p>
        </p:txBody>
      </p:sp>
      <p:sp>
        <p:nvSpPr>
          <p:cNvPr id="10247" name="Rectangle 71"/>
          <p:cNvSpPr>
            <a:spLocks noChangeArrowheads="1"/>
          </p:cNvSpPr>
          <p:nvPr/>
        </p:nvSpPr>
        <p:spPr bwMode="gray">
          <a:xfrm>
            <a:off x="323850" y="2289175"/>
            <a:ext cx="585788" cy="587375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2</a:t>
            </a:r>
          </a:p>
        </p:txBody>
      </p:sp>
      <p:sp>
        <p:nvSpPr>
          <p:cNvPr id="10248" name="Rectangle 72"/>
          <p:cNvSpPr>
            <a:spLocks noChangeArrowheads="1"/>
          </p:cNvSpPr>
          <p:nvPr/>
        </p:nvSpPr>
        <p:spPr bwMode="gray">
          <a:xfrm>
            <a:off x="1054100" y="2289175"/>
            <a:ext cx="7766050" cy="58737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Why use additives?</a:t>
            </a:r>
          </a:p>
        </p:txBody>
      </p:sp>
      <p:sp>
        <p:nvSpPr>
          <p:cNvPr id="10249" name="Rectangle 73"/>
          <p:cNvSpPr>
            <a:spLocks noChangeArrowheads="1"/>
          </p:cNvSpPr>
          <p:nvPr/>
        </p:nvSpPr>
        <p:spPr bwMode="gray">
          <a:xfrm>
            <a:off x="323850" y="3019425"/>
            <a:ext cx="585788" cy="587375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3</a:t>
            </a:r>
          </a:p>
        </p:txBody>
      </p:sp>
      <p:sp>
        <p:nvSpPr>
          <p:cNvPr id="10250" name="Rectangle 74"/>
          <p:cNvSpPr>
            <a:spLocks noChangeArrowheads="1"/>
          </p:cNvSpPr>
          <p:nvPr/>
        </p:nvSpPr>
        <p:spPr bwMode="gray">
          <a:xfrm>
            <a:off x="1054100" y="3019425"/>
            <a:ext cx="7766050" cy="58737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Functions of food additives</a:t>
            </a:r>
          </a:p>
        </p:txBody>
      </p:sp>
      <p:sp>
        <p:nvSpPr>
          <p:cNvPr id="10251" name="Rectangle 75"/>
          <p:cNvSpPr>
            <a:spLocks noChangeArrowheads="1"/>
          </p:cNvSpPr>
          <p:nvPr/>
        </p:nvSpPr>
        <p:spPr bwMode="gray">
          <a:xfrm>
            <a:off x="323850" y="3751263"/>
            <a:ext cx="585788" cy="587375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4</a:t>
            </a:r>
          </a:p>
        </p:txBody>
      </p:sp>
      <p:sp>
        <p:nvSpPr>
          <p:cNvPr id="10252" name="Rectangle 76"/>
          <p:cNvSpPr>
            <a:spLocks noChangeArrowheads="1"/>
          </p:cNvSpPr>
          <p:nvPr/>
        </p:nvSpPr>
        <p:spPr bwMode="gray">
          <a:xfrm>
            <a:off x="1054100" y="3751263"/>
            <a:ext cx="7766050" cy="58737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Types of food additives</a:t>
            </a:r>
          </a:p>
        </p:txBody>
      </p:sp>
      <p:sp>
        <p:nvSpPr>
          <p:cNvPr id="10253" name="Rectangle 77"/>
          <p:cNvSpPr>
            <a:spLocks noChangeArrowheads="1"/>
          </p:cNvSpPr>
          <p:nvPr/>
        </p:nvSpPr>
        <p:spPr bwMode="gray">
          <a:xfrm>
            <a:off x="323850" y="4484688"/>
            <a:ext cx="585788" cy="587375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5</a:t>
            </a:r>
          </a:p>
        </p:txBody>
      </p:sp>
      <p:sp>
        <p:nvSpPr>
          <p:cNvPr id="10254" name="Rectangle 78"/>
          <p:cNvSpPr>
            <a:spLocks noChangeArrowheads="1"/>
          </p:cNvSpPr>
          <p:nvPr/>
        </p:nvSpPr>
        <p:spPr bwMode="gray">
          <a:xfrm>
            <a:off x="1054100" y="4484688"/>
            <a:ext cx="7766050" cy="58737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Classes of food additives</a:t>
            </a:r>
          </a:p>
        </p:txBody>
      </p:sp>
      <p:sp>
        <p:nvSpPr>
          <p:cNvPr id="10255" name="Rectangle 79"/>
          <p:cNvSpPr>
            <a:spLocks noChangeArrowheads="1"/>
          </p:cNvSpPr>
          <p:nvPr/>
        </p:nvSpPr>
        <p:spPr bwMode="gray">
          <a:xfrm>
            <a:off x="323850" y="5222875"/>
            <a:ext cx="585788" cy="587375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6</a:t>
            </a:r>
          </a:p>
        </p:txBody>
      </p:sp>
      <p:sp>
        <p:nvSpPr>
          <p:cNvPr id="10256" name="Rectangle 80"/>
          <p:cNvSpPr>
            <a:spLocks noChangeArrowheads="1"/>
          </p:cNvSpPr>
          <p:nvPr/>
        </p:nvSpPr>
        <p:spPr bwMode="gray">
          <a:xfrm>
            <a:off x="1054100" y="5222875"/>
            <a:ext cx="7766050" cy="58737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E-Codes</a:t>
            </a:r>
          </a:p>
        </p:txBody>
      </p:sp>
    </p:spTree>
    <p:extLst>
      <p:ext uri="{BB962C8B-B14F-4D97-AF65-F5344CB8AC3E}">
        <p14:creationId xmlns:p14="http://schemas.microsoft.com/office/powerpoint/2010/main" val="377816977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WHAT ARE FOOD ADDITIVES?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Food Additives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164012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additives are substances added to food to preserve flavor or enhance its taste, appearance, or other qualities.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These are chemicals or ingredients added to food to increase the stability of food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They are natural or artificial chemicals added to food for microbiological and chemical atability, also to stop food rancidity.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Some additives have been used for centuries; for example, preserving food by pickling (with vinegar), salting, as with bacon, preserving sweets or using sulfur dioxide as with wines</a:t>
            </a:r>
          </a:p>
        </p:txBody>
      </p:sp>
    </p:spTree>
    <p:extLst>
      <p:ext uri="{BB962C8B-B14F-4D97-AF65-F5344CB8AC3E}">
        <p14:creationId xmlns:p14="http://schemas.microsoft.com/office/powerpoint/2010/main" val="302637089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WHY USE FOOD ADDITIVES?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Food Additives- The Need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164012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produced on a large scale that is needed to supply super markets and various other food stores has to be transported and stored before it can be consumed.</a:t>
            </a:r>
          </a:p>
          <a:p>
            <a:pPr marL="342900" indent="-34290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has to stay in top conditionover a much longer period of time than home cooked food</a:t>
            </a:r>
          </a:p>
          <a:p>
            <a:pPr marL="342900" indent="-34290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marL="342900" indent="-34290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Additives are used so that these foods have consistently high quality uptill the time they are consumed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343400"/>
            <a:ext cx="2819400" cy="162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961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FUNCTIONS OF FOOD ADDITIVES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Functions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164012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Improves the taste or appearance of processed food. E.g. Beeswax- glazing agent used to coat apples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Improves the keeping quality/ stability of food. E.g. Sorbitol- added to mixed dry fruit to maintain moisture level and softness of the fruit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Improves shelf life/ storage time. E.g. Sulphur dioxide added to sausage meat to avoid microbial growth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Ensures nutritional value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Maintains uniform quality parameters like flavor, color etc in large scale production</a:t>
            </a:r>
          </a:p>
        </p:txBody>
      </p:sp>
    </p:spTree>
    <p:extLst>
      <p:ext uri="{BB962C8B-B14F-4D97-AF65-F5344CB8AC3E}">
        <p14:creationId xmlns:p14="http://schemas.microsoft.com/office/powerpoint/2010/main" val="338682660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TYPES OF FOOD ADDITIVES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Based on origin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Natural:</a:t>
            </a:r>
            <a:r>
              <a:rPr lang="en-US" noProof="1">
                <a:latin typeface="+mn-lt"/>
              </a:rPr>
              <a:t> found naturally, such as extracts from beetroot juice (E162), used as a colouring agent</a:t>
            </a:r>
            <a:endParaRPr lang="en-US" b="1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Manmade:</a:t>
            </a:r>
            <a:r>
              <a:rPr lang="en-US" noProof="1">
                <a:latin typeface="+mn-lt"/>
              </a:rPr>
              <a:t> synthetic identical copies of substances found naturally, such as benzoic acid (E210), used as a preservative</a:t>
            </a:r>
            <a:endParaRPr lang="en-US" b="1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Artificial: </a:t>
            </a:r>
            <a:r>
              <a:rPr lang="en-US" noProof="1">
                <a:latin typeface="+mn-lt"/>
              </a:rPr>
              <a:t>Produced synthetically and not found naturally, such as nisin (E234), used as a preservative in some dairy products and in semolina and tapioca puddings.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b="1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Mode of Addition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Direct/ intentional food additives: </a:t>
            </a:r>
            <a:r>
              <a:rPr lang="en-US" noProof="1">
                <a:latin typeface="+mn-lt"/>
              </a:rPr>
              <a:t>Added deliberately to improve sensory quality, stability,ease in processing and quality retention.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Indirect/ unintentional food additives: </a:t>
            </a:r>
            <a:r>
              <a:rPr lang="en-US" noProof="1">
                <a:latin typeface="+mn-lt"/>
              </a:rPr>
              <a:t>They get into foods incidently during handling, processing and packaging</a:t>
            </a:r>
            <a:endParaRPr lang="en-US" b="1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75972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CLASSES OF FOOD ADDITIVES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b="1" noProof="1">
              <a:latin typeface="+mn-lt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Preservatives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Antioxidants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colors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Flavor enhancers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Sweetners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b="1" noProof="1">
              <a:latin typeface="+mn-lt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Acids, bases &amp; buffer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Anticaking agents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Anti foaming agents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Glazing agents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Emulsifiers&amp; stabalizers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592591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CLASSES OF FOOD ADDITIVES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Preservatives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Prevent the growth of micro-organisms which could cause food spoilage and lead to food poisoning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Extend the shelf-life of products, so that they can be distributed and sold to the consumer with a longer shelf-life</a:t>
            </a:r>
            <a:endParaRPr lang="en-US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Antioxidants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Prevent food containing fat or oil from going rancid due to oxidation, i.e. developing an unpleasant odour or flavour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Prevent the browning of cut fruit, vegetables and fruit juices (and so increase shelf life and appearance).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GB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86549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CLASSES OF FOOD ADDITIVES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Food Colors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Restore colour lost during processing or storage, e.g. marrowfat peas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Ensure that each batch produced is identical in appearance or does not appear ‘off’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Reinforces colour already in foods, e.g. enhance the yellowness of a custard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Give colour to foods which otherwise would be colourless (e.g. soft drinks) and so make them more attractive</a:t>
            </a: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rgbClr val="3F3FB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Flavor Enhancers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rgbClr val="B1B1E5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Bring out the flavor in foods without imparting a flavor of their own, e.g. monosodium glutamate (E612) is added to processed foods. For example some soups, sauces and sausages.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+mn-lt"/>
              </a:rPr>
              <a:t>Flavourings are added to a wide range of foods, usually in small amounts to give a particular taste</a:t>
            </a:r>
            <a:endParaRPr lang="en-US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GB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35688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361</TotalTime>
  <Words>983</Words>
  <Application>Microsoft Office PowerPoint</Application>
  <PresentationFormat>On-screen Show (4:3)</PresentationFormat>
  <Paragraphs>139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Footlight MT Light</vt:lpstr>
      <vt:lpstr>Wingdings</vt:lpstr>
      <vt:lpstr>Office Theme</vt:lpstr>
      <vt:lpstr>FOOD ADDITIVES</vt:lpstr>
      <vt:lpstr>AGENDA</vt:lpstr>
      <vt:lpstr>WHAT ARE FOOD ADDITIVES?</vt:lpstr>
      <vt:lpstr>WHY USE FOOD ADDITIVES?</vt:lpstr>
      <vt:lpstr>FUNCTIONS OF FOOD ADDITIVES</vt:lpstr>
      <vt:lpstr>TYPES OF FOOD ADDITIVES</vt:lpstr>
      <vt:lpstr>CLASSES OF FOOD ADDITIVES</vt:lpstr>
      <vt:lpstr>CLASSES OF FOOD ADDITIVES</vt:lpstr>
      <vt:lpstr>CLASSES OF FOOD ADDITIVES</vt:lpstr>
      <vt:lpstr>CLASSES OF FOOD ADDITIVES</vt:lpstr>
      <vt:lpstr>CLASSES OF FOOD ADDITIVES</vt:lpstr>
      <vt:lpstr>CLASSES OF FOOD ADDITIVES</vt:lpstr>
      <vt:lpstr>E-CODES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ADDITIVES</dc:title>
  <dc:creator>PMG-54</dc:creator>
  <cp:lastModifiedBy>abhinav pandey</cp:lastModifiedBy>
  <cp:revision>44</cp:revision>
  <cp:lastPrinted>2014-11-21T06:58:07Z</cp:lastPrinted>
  <dcterms:created xsi:type="dcterms:W3CDTF">2017-06-28T06:44:43Z</dcterms:created>
  <dcterms:modified xsi:type="dcterms:W3CDTF">2025-04-15T12:38:19Z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