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5"/>
  </p:sldMasterIdLst>
  <p:notesMasterIdLst>
    <p:notesMasterId r:id="rId17"/>
  </p:notesMasterIdLst>
  <p:sldIdLst>
    <p:sldId id="257" r:id="rId6"/>
    <p:sldId id="258" r:id="rId7"/>
    <p:sldId id="260" r:id="rId8"/>
    <p:sldId id="268" r:id="rId9"/>
    <p:sldId id="261" r:id="rId10"/>
    <p:sldId id="262" r:id="rId11"/>
    <p:sldId id="263" r:id="rId12"/>
    <p:sldId id="264" r:id="rId13"/>
    <p:sldId id="265" r:id="rId14"/>
    <p:sldId id="266" r:id="rId15"/>
    <p:sldId id="267"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a:p>
        </p:txBody>
      </p:sp>
    </p:spTree>
    <p:extLst>
      <p:ext uri="{BB962C8B-B14F-4D97-AF65-F5344CB8AC3E}">
        <p14:creationId xmlns:p14="http://schemas.microsoft.com/office/powerpoint/2010/main" val="789509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11349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572983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5278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815400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99008415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gif"/><Relationship Id="rId1" Type="http://schemas.openxmlformats.org/officeDocument/2006/relationships/slideLayout" Target="../slideLayouts/slideLayout4.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0"/>
            <a:ext cx="7772400" cy="1470025"/>
          </a:xfrm>
        </p:spPr>
        <p:txBody>
          <a:bodyPr>
            <a:normAutofit fontScale="90000"/>
          </a:bodyPr>
          <a:lstStyle/>
          <a:p>
            <a:r>
              <a:rPr lang="en-US" dirty="0">
                <a:latin typeface="Algerian" panose="04020705040A02060702" pitchFamily="82" charset="0"/>
              </a:rPr>
              <a:t>CROSS Contamination IN FOOD FACILITIES</a:t>
            </a:r>
          </a:p>
        </p:txBody>
      </p:sp>
      <p:sp>
        <p:nvSpPr>
          <p:cNvPr id="4" name="Slide Number Placeholder 3"/>
          <p:cNvSpPr>
            <a:spLocks noGrp="1"/>
          </p:cNvSpPr>
          <p:nvPr>
            <p:ph type="sldNum" sz="quarter" idx="4"/>
          </p:nvPr>
        </p:nvSpPr>
        <p:spPr/>
        <p:txBody>
          <a:bodyPr/>
          <a:lstStyle/>
          <a:p>
            <a:fld id="{7B35B823-78A6-4AA4-A0F1-2DC210CA05EA}" type="slidenum">
              <a:rPr lang="en-US" smtClean="0"/>
              <a:pPr/>
              <a:t>1</a:t>
            </a:fld>
            <a:endParaRPr lang="en-US" dirty="0"/>
          </a:p>
        </p:txBody>
      </p:sp>
      <p:pic>
        <p:nvPicPr>
          <p:cNvPr id="1026" name="Picture 2" descr="Image result for CROSS CONTAMINATION IN FOOD FACILITI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8275" y="3103562"/>
            <a:ext cx="5810250" cy="3267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3577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PREVENTING CROSS CONTAMINATION </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Do’s</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Food handler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 follow good personal hygiene and have good personal habits. </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Always wash hands with soap and water or change gloves after carrying out different tasks</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Don’ts</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Food handler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Don’t handle raw foods then carry out other tasks such as handling cooked foods, without washing hands or changing gloves.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10</a:t>
            </a:fld>
            <a:endParaRPr lang="en-US" dirty="0"/>
          </a:p>
        </p:txBody>
      </p:sp>
    </p:spTree>
    <p:extLst>
      <p:ext uri="{BB962C8B-B14F-4D97-AF65-F5344CB8AC3E}">
        <p14:creationId xmlns:p14="http://schemas.microsoft.com/office/powerpoint/2010/main" val="1357124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PREVENTING CROSS CONTAMINATION </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Do’s</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Environment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 report any sighting of pests or pest dropping to your supervisor</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Don’ts</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Food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Don’t place foods that can drip on the top shelf of cool rooms. Liquids can drip to food stored on lower shelves.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11</a:t>
            </a:fld>
            <a:endParaRPr lang="en-US" dirty="0"/>
          </a:p>
        </p:txBody>
      </p:sp>
    </p:spTree>
    <p:extLst>
      <p:ext uri="{BB962C8B-B14F-4D97-AF65-F5344CB8AC3E}">
        <p14:creationId xmlns:p14="http://schemas.microsoft.com/office/powerpoint/2010/main" val="3041902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1"/>
          <p:cNvSpPr>
            <a:spLocks noChangeArrowheads="1"/>
          </p:cNvSpPr>
          <p:nvPr/>
        </p:nvSpPr>
        <p:spPr bwMode="gray">
          <a:xfrm>
            <a:off x="323850" y="155575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1</a:t>
            </a:r>
          </a:p>
        </p:txBody>
      </p:sp>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AGENDA</a:t>
            </a:r>
          </a:p>
        </p:txBody>
      </p:sp>
      <p:sp>
        <p:nvSpPr>
          <p:cNvPr id="4" name="Rectangle 52"/>
          <p:cNvSpPr>
            <a:spLocks noChangeArrowheads="1"/>
          </p:cNvSpPr>
          <p:nvPr/>
        </p:nvSpPr>
        <p:spPr bwMode="gray">
          <a:xfrm>
            <a:off x="1201738" y="1555750"/>
            <a:ext cx="7618412" cy="735013"/>
          </a:xfrm>
          <a:prstGeom prst="rect">
            <a:avLst/>
          </a:prstGeom>
          <a:gradFill rotWithShape="1">
            <a:gsLst>
              <a:gs pos="0">
                <a:srgbClr val="EAEAEA">
                  <a:gamma/>
                  <a:tint val="0"/>
                  <a:invGamma/>
                </a:srgbClr>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What is cross contamination?</a:t>
            </a:r>
          </a:p>
        </p:txBody>
      </p:sp>
      <p:sp>
        <p:nvSpPr>
          <p:cNvPr id="5" name="Rectangle 53"/>
          <p:cNvSpPr>
            <a:spLocks noChangeArrowheads="1"/>
          </p:cNvSpPr>
          <p:nvPr/>
        </p:nvSpPr>
        <p:spPr bwMode="gray">
          <a:xfrm>
            <a:off x="323850" y="2436813"/>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2</a:t>
            </a:r>
          </a:p>
        </p:txBody>
      </p:sp>
      <p:sp>
        <p:nvSpPr>
          <p:cNvPr id="6" name="Rectangle 54"/>
          <p:cNvSpPr>
            <a:spLocks noChangeArrowheads="1"/>
          </p:cNvSpPr>
          <p:nvPr/>
        </p:nvSpPr>
        <p:spPr bwMode="gray">
          <a:xfrm>
            <a:off x="1201738" y="2436813"/>
            <a:ext cx="7618412" cy="735012"/>
          </a:xfrm>
          <a:prstGeom prst="rect">
            <a:avLst/>
          </a:prstGeom>
          <a:gradFill rotWithShape="1">
            <a:gsLst>
              <a:gs pos="0">
                <a:srgbClr val="EAEAEA">
                  <a:gamma/>
                  <a:tint val="0"/>
                  <a:invGamma/>
                </a:srgbClr>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Cross contamination- Causes</a:t>
            </a:r>
          </a:p>
        </p:txBody>
      </p:sp>
      <p:sp>
        <p:nvSpPr>
          <p:cNvPr id="7" name="Rectangle 55"/>
          <p:cNvSpPr>
            <a:spLocks noChangeArrowheads="1"/>
          </p:cNvSpPr>
          <p:nvPr/>
        </p:nvSpPr>
        <p:spPr bwMode="gray">
          <a:xfrm>
            <a:off x="323850" y="33147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3</a:t>
            </a:r>
          </a:p>
        </p:txBody>
      </p:sp>
      <p:sp>
        <p:nvSpPr>
          <p:cNvPr id="8" name="Rectangle 56"/>
          <p:cNvSpPr>
            <a:spLocks noChangeArrowheads="1"/>
          </p:cNvSpPr>
          <p:nvPr/>
        </p:nvSpPr>
        <p:spPr bwMode="gray">
          <a:xfrm>
            <a:off x="1201738" y="3314700"/>
            <a:ext cx="7618412" cy="735013"/>
          </a:xfrm>
          <a:prstGeom prst="rect">
            <a:avLst/>
          </a:prstGeom>
          <a:gradFill rotWithShape="1">
            <a:gsLst>
              <a:gs pos="0">
                <a:srgbClr val="EAEAEA">
                  <a:gamma/>
                  <a:tint val="0"/>
                  <a:invGamma/>
                </a:srgbClr>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Types of Cross Contamination</a:t>
            </a:r>
          </a:p>
        </p:txBody>
      </p:sp>
      <p:sp>
        <p:nvSpPr>
          <p:cNvPr id="9" name="Rectangle 57"/>
          <p:cNvSpPr>
            <a:spLocks noChangeArrowheads="1"/>
          </p:cNvSpPr>
          <p:nvPr/>
        </p:nvSpPr>
        <p:spPr bwMode="gray">
          <a:xfrm>
            <a:off x="323850" y="4192588"/>
            <a:ext cx="733425" cy="735012"/>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4</a:t>
            </a:r>
          </a:p>
        </p:txBody>
      </p:sp>
      <p:sp>
        <p:nvSpPr>
          <p:cNvPr id="10" name="Rectangle 58"/>
          <p:cNvSpPr>
            <a:spLocks noChangeArrowheads="1"/>
          </p:cNvSpPr>
          <p:nvPr/>
        </p:nvSpPr>
        <p:spPr bwMode="gray">
          <a:xfrm>
            <a:off x="1201738" y="4192588"/>
            <a:ext cx="7618412" cy="735012"/>
          </a:xfrm>
          <a:prstGeom prst="rect">
            <a:avLst/>
          </a:prstGeom>
          <a:gradFill rotWithShape="1">
            <a:gsLst>
              <a:gs pos="0">
                <a:srgbClr val="EAEAEA">
                  <a:gamma/>
                  <a:tint val="0"/>
                  <a:invGamma/>
                </a:srgbClr>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How does Cross Contamination occur?</a:t>
            </a:r>
          </a:p>
        </p:txBody>
      </p:sp>
      <p:sp>
        <p:nvSpPr>
          <p:cNvPr id="11" name="Rectangle 59"/>
          <p:cNvSpPr>
            <a:spLocks noChangeArrowheads="1"/>
          </p:cNvSpPr>
          <p:nvPr/>
        </p:nvSpPr>
        <p:spPr bwMode="gray">
          <a:xfrm>
            <a:off x="323850" y="5067300"/>
            <a:ext cx="733425" cy="735013"/>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5</a:t>
            </a:r>
          </a:p>
        </p:txBody>
      </p:sp>
      <p:sp>
        <p:nvSpPr>
          <p:cNvPr id="12" name="Rectangle 60"/>
          <p:cNvSpPr>
            <a:spLocks noChangeArrowheads="1"/>
          </p:cNvSpPr>
          <p:nvPr/>
        </p:nvSpPr>
        <p:spPr bwMode="gray">
          <a:xfrm>
            <a:off x="1201738" y="5067300"/>
            <a:ext cx="7618412" cy="735013"/>
          </a:xfrm>
          <a:prstGeom prst="rect">
            <a:avLst/>
          </a:prstGeom>
          <a:gradFill rotWithShape="1">
            <a:gsLst>
              <a:gs pos="0">
                <a:srgbClr val="EAEAEA">
                  <a:gamma/>
                  <a:tint val="0"/>
                  <a:invGamma/>
                </a:srgbClr>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Preventing Cross Contamination</a:t>
            </a:r>
          </a:p>
        </p:txBody>
      </p:sp>
      <p:sp>
        <p:nvSpPr>
          <p:cNvPr id="13" name="Slide Number Placeholder 12"/>
          <p:cNvSpPr>
            <a:spLocks noGrp="1"/>
          </p:cNvSpPr>
          <p:nvPr>
            <p:ph type="sldNum" sz="quarter" idx="12"/>
          </p:nvPr>
        </p:nvSpPr>
        <p:spPr/>
        <p:txBody>
          <a:bodyPr/>
          <a:lstStyle/>
          <a:p>
            <a:fld id="{7B35B823-78A6-4AA4-A0F1-2DC210CA05EA}" type="slidenum">
              <a:rPr lang="en-US" smtClean="0"/>
              <a:pPr/>
              <a:t>2</a:t>
            </a:fld>
            <a:endParaRPr lang="en-US" dirty="0"/>
          </a:p>
        </p:txBody>
      </p:sp>
    </p:spTree>
    <p:extLst>
      <p:ext uri="{BB962C8B-B14F-4D97-AF65-F5344CB8AC3E}">
        <p14:creationId xmlns:p14="http://schemas.microsoft.com/office/powerpoint/2010/main" val="3593054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WHAT IS CROSS CONTAMINATION?</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Cross Contamination</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Cross contamination is the transfer of bacteria from raw food,unclean utensils or unclean surfaces to ready to eat food,clean utensils or clean surfaces.</a:t>
            </a:r>
          </a:p>
          <a:p>
            <a:pPr eaLnBrk="1" hangingPunct="1">
              <a:lnSpc>
                <a:spcPct val="95000"/>
              </a:lnSpc>
              <a:spcAft>
                <a:spcPct val="40000"/>
              </a:spcAft>
              <a:buFont typeface="Wingdings" panose="05000000000000000000" pitchFamily="2" charset="2"/>
              <a:buChar char="§"/>
            </a:pPr>
            <a:r>
              <a:rPr lang="en-US" dirty="0">
                <a:latin typeface="+mn-lt"/>
              </a:rPr>
              <a:t>Preventing cross-contamination is one step to help eliminate food- borne illness. </a:t>
            </a:r>
          </a:p>
          <a:p>
            <a:pPr eaLnBrk="1" hangingPunct="1">
              <a:lnSpc>
                <a:spcPct val="95000"/>
              </a:lnSpc>
              <a:spcAft>
                <a:spcPct val="40000"/>
              </a:spcAft>
              <a:buFont typeface="Wingdings" panose="05000000000000000000" pitchFamily="2" charset="2"/>
              <a:buChar char="§"/>
            </a:pPr>
            <a:r>
              <a:rPr lang="en-US" altLang="en-US" noProof="1">
                <a:latin typeface="+mn-lt"/>
              </a:rPr>
              <a:t>It is a common factor in the cause of Causes &amp; Symptoms of Foodborne Illness.</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Common Sources</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Common sources of cross contamination are</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Clothing</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Utensils</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Personal hygiene</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Pests</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Raw food storage</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Waste control</a:t>
            </a: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Tree>
    <p:extLst>
      <p:ext uri="{BB962C8B-B14F-4D97-AF65-F5344CB8AC3E}">
        <p14:creationId xmlns:p14="http://schemas.microsoft.com/office/powerpoint/2010/main" val="171711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WHAT IS CROSS CONTAMINATION?</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Cross Contamination</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Common Sources</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pic>
        <p:nvPicPr>
          <p:cNvPr id="8" name="Picture 2" descr="Image result for Cross Contamination"/>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1461" r="921" b="6910"/>
          <a:stretch/>
        </p:blipFill>
        <p:spPr bwMode="auto">
          <a:xfrm>
            <a:off x="609600" y="2241519"/>
            <a:ext cx="3376284" cy="337299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Related image"/>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26916" y="1917548"/>
            <a:ext cx="2154883" cy="143703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Image result for Raw food storage"/>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50557" y="1989693"/>
            <a:ext cx="1636243" cy="172176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descr="http://live.drjays.com/wp-content/uploads/2010/02/Play-Cloths-Spring-2010-Collection-02.jpg"/>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684827" y="4047487"/>
            <a:ext cx="1358530" cy="158948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2" descr="Image result for Personal hygiene"/>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63126" y="4672421"/>
            <a:ext cx="1423674" cy="110110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4" descr="Related image"/>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902599" y="3458913"/>
            <a:ext cx="1360527" cy="137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9903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CROSS CONTAMINATION- CAUSES</a:t>
            </a:r>
          </a:p>
        </p:txBody>
      </p:sp>
      <p:sp>
        <p:nvSpPr>
          <p:cNvPr id="7" name="Rectangle 2"/>
          <p:cNvSpPr>
            <a:spLocks noChangeArrowheads="1"/>
          </p:cNvSpPr>
          <p:nvPr/>
        </p:nvSpPr>
        <p:spPr bwMode="gray">
          <a:xfrm>
            <a:off x="323850" y="1555750"/>
            <a:ext cx="851535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b="1" noProof="1">
              <a:solidFill>
                <a:srgbClr val="FFFFFF"/>
              </a:solidFill>
              <a:latin typeface="+mn-lt"/>
            </a:endParaRPr>
          </a:p>
        </p:txBody>
      </p:sp>
      <p:sp>
        <p:nvSpPr>
          <p:cNvPr id="8" name="Rectangle 5"/>
          <p:cNvSpPr>
            <a:spLocks noChangeArrowheads="1"/>
          </p:cNvSpPr>
          <p:nvPr/>
        </p:nvSpPr>
        <p:spPr bwMode="gray">
          <a:xfrm>
            <a:off x="323850" y="1931988"/>
            <a:ext cx="8496300" cy="425608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A food handler’s hands are not clean</a:t>
            </a:r>
          </a:p>
          <a:p>
            <a:pPr eaLnBrk="1" hangingPunct="1">
              <a:lnSpc>
                <a:spcPct val="95000"/>
              </a:lnSpc>
              <a:spcAft>
                <a:spcPct val="15000"/>
              </a:spcAft>
              <a:buFont typeface="Wingdings" panose="05000000000000000000" pitchFamily="2" charset="2"/>
              <a:buChar char="§"/>
            </a:pPr>
            <a:r>
              <a:rPr lang="en-US" altLang="en-US" noProof="1">
                <a:latin typeface="+mn-lt"/>
              </a:rPr>
              <a:t>Equipment and surfaces are not cleaned between batches (eg: mixers, knives, cutting boards, benches and display units)</a:t>
            </a:r>
          </a:p>
          <a:p>
            <a:pPr eaLnBrk="1" hangingPunct="1">
              <a:lnSpc>
                <a:spcPct val="95000"/>
              </a:lnSpc>
              <a:spcAft>
                <a:spcPct val="15000"/>
              </a:spcAft>
              <a:buFont typeface="Wingdings" panose="05000000000000000000" pitchFamily="2" charset="2"/>
              <a:buChar char="§"/>
            </a:pPr>
            <a:r>
              <a:rPr lang="en-US" dirty="0">
                <a:latin typeface="+mn-lt"/>
              </a:rPr>
              <a:t>Insects or rodents have contact with food</a:t>
            </a:r>
          </a:p>
          <a:p>
            <a:pPr eaLnBrk="1" hangingPunct="1">
              <a:lnSpc>
                <a:spcPct val="95000"/>
              </a:lnSpc>
              <a:spcAft>
                <a:spcPct val="15000"/>
              </a:spcAft>
              <a:buFont typeface="Wingdings" panose="05000000000000000000" pitchFamily="2" charset="2"/>
              <a:buChar char="§"/>
            </a:pPr>
            <a:r>
              <a:rPr lang="en-US" altLang="en-US" noProof="1">
                <a:latin typeface="+mn-lt"/>
              </a:rPr>
              <a:t>Raw products and cooked or ready to eat products come into contact with each other</a:t>
            </a:r>
          </a:p>
          <a:p>
            <a:pPr eaLnBrk="1" hangingPunct="1">
              <a:lnSpc>
                <a:spcPct val="95000"/>
              </a:lnSpc>
              <a:spcAft>
                <a:spcPct val="15000"/>
              </a:spcAft>
              <a:buFont typeface="Wingdings" panose="05000000000000000000" pitchFamily="2" charset="2"/>
              <a:buChar char="§"/>
            </a:pPr>
            <a:r>
              <a:rPr lang="en-US" altLang="en-US" noProof="1">
                <a:latin typeface="+mn-lt"/>
              </a:rPr>
              <a:t>Food is stored without lids</a:t>
            </a:r>
          </a:p>
          <a:p>
            <a:pPr eaLnBrk="1" hangingPunct="1">
              <a:lnSpc>
                <a:spcPct val="95000"/>
              </a:lnSpc>
              <a:spcAft>
                <a:spcPct val="15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Tree>
    <p:extLst>
      <p:ext uri="{BB962C8B-B14F-4D97-AF65-F5344CB8AC3E}">
        <p14:creationId xmlns:p14="http://schemas.microsoft.com/office/powerpoint/2010/main" val="3103733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TYPES OF  CROSS CONTAMINATION</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Direct</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Direct contamination occurs when one type of food touches or drips onto another type of food which may be raw or cooked. </a:t>
            </a:r>
          </a:p>
          <a:p>
            <a:pPr eaLnBrk="1" hangingPunct="1">
              <a:lnSpc>
                <a:spcPct val="95000"/>
              </a:lnSpc>
              <a:spcAft>
                <a:spcPct val="40000"/>
              </a:spcAft>
              <a:buFont typeface="Wingdings" panose="05000000000000000000" pitchFamily="2" charset="2"/>
              <a:buChar char="§"/>
            </a:pPr>
            <a:r>
              <a:rPr lang="en-US" altLang="en-US" b="1" noProof="1">
                <a:latin typeface="+mn-lt"/>
              </a:rPr>
              <a:t>Food to Food Contamination</a:t>
            </a:r>
          </a:p>
          <a:p>
            <a:pPr marL="590550" lvl="2" indent="-190500" eaLnBrk="1" hangingPunct="1">
              <a:lnSpc>
                <a:spcPct val="95000"/>
              </a:lnSpc>
              <a:spcAft>
                <a:spcPct val="40000"/>
              </a:spcAft>
              <a:buFont typeface="Wingdings" panose="05000000000000000000" pitchFamily="2" charset="2"/>
              <a:buChar char="§"/>
            </a:pPr>
            <a:r>
              <a:rPr lang="en-US" altLang="en-US" noProof="1">
                <a:latin typeface="+mn-lt"/>
              </a:rPr>
              <a:t>Food can become contaminated by bacteria from other foods. This type of cross-contamination is especially dangerous if raw foods come into contact with cooked foods. </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In-direct</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Indirect contamination happens as a result of the transmission of bacteria from your hands, kitchen surfaces or utensils onto food.</a:t>
            </a:r>
          </a:p>
          <a:p>
            <a:pPr eaLnBrk="1" hangingPunct="1">
              <a:lnSpc>
                <a:spcPct val="95000"/>
              </a:lnSpc>
              <a:spcAft>
                <a:spcPct val="40000"/>
              </a:spcAft>
              <a:buFont typeface="Wingdings" panose="05000000000000000000" pitchFamily="2" charset="2"/>
              <a:buChar char="§"/>
            </a:pPr>
            <a:r>
              <a:rPr lang="en-US" altLang="en-US" b="1" noProof="1">
                <a:latin typeface="+mn-lt"/>
              </a:rPr>
              <a:t>People to food Contamination</a:t>
            </a:r>
          </a:p>
          <a:p>
            <a:pPr lvl="1" eaLnBrk="1" hangingPunct="1">
              <a:lnSpc>
                <a:spcPct val="95000"/>
              </a:lnSpc>
              <a:spcAft>
                <a:spcPct val="40000"/>
              </a:spcAft>
              <a:buFont typeface="Wingdings" panose="05000000000000000000" pitchFamily="2" charset="2"/>
              <a:buChar char="§"/>
            </a:pPr>
            <a:r>
              <a:rPr lang="en-US" altLang="en-US" noProof="1">
                <a:latin typeface="+mn-lt"/>
              </a:rPr>
              <a:t>People can also be a source of cross-contamination to foods. </a:t>
            </a:r>
          </a:p>
          <a:p>
            <a:pPr lvl="1" eaLnBrk="1" hangingPunct="1">
              <a:lnSpc>
                <a:spcPct val="95000"/>
              </a:lnSpc>
              <a:spcAft>
                <a:spcPct val="40000"/>
              </a:spcAft>
              <a:buFont typeface="Wingdings" panose="05000000000000000000" pitchFamily="2" charset="2"/>
              <a:buChar char="§"/>
            </a:pPr>
            <a:r>
              <a:rPr lang="en-US" altLang="en-US" noProof="1">
                <a:latin typeface="+mn-lt"/>
              </a:rPr>
              <a:t>Handling foods after using the toilet without first properly washing hands.</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Tree>
    <p:extLst>
      <p:ext uri="{BB962C8B-B14F-4D97-AF65-F5344CB8AC3E}">
        <p14:creationId xmlns:p14="http://schemas.microsoft.com/office/powerpoint/2010/main" val="145065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TYPES OF  CROSS CONTAMINATION?</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Direct</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Examples:</a:t>
            </a:r>
          </a:p>
          <a:p>
            <a:pPr lvl="1" eaLnBrk="1" hangingPunct="1">
              <a:lnSpc>
                <a:spcPct val="95000"/>
              </a:lnSpc>
              <a:spcAft>
                <a:spcPct val="40000"/>
              </a:spcAft>
              <a:buFont typeface="Wingdings" panose="05000000000000000000" pitchFamily="2" charset="2"/>
              <a:buChar char="§"/>
            </a:pPr>
            <a:r>
              <a:rPr lang="en-US" altLang="en-US" noProof="1">
                <a:latin typeface="+mn-lt"/>
              </a:rPr>
              <a:t>In a refrigerator, meat drippings from raw meat stored on a top shelf might drip onto cooked vegetables placed on lower shelf.</a:t>
            </a:r>
          </a:p>
          <a:p>
            <a:pPr lvl="1" eaLnBrk="1" hangingPunct="1">
              <a:lnSpc>
                <a:spcPct val="95000"/>
              </a:lnSpc>
              <a:spcAft>
                <a:spcPct val="40000"/>
              </a:spcAft>
              <a:buFont typeface="Wingdings" panose="05000000000000000000" pitchFamily="2" charset="2"/>
              <a:buChar char="§"/>
            </a:pPr>
            <a:r>
              <a:rPr lang="en-US" altLang="en-US" noProof="1">
                <a:latin typeface="+mn-lt"/>
              </a:rPr>
              <a:t>Raw chicken placed on a grill touching a steak that is being cooked.</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In-direct</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Equipment to Food Contamination</a:t>
            </a:r>
          </a:p>
          <a:p>
            <a:pPr lvl="1" eaLnBrk="1" hangingPunct="1">
              <a:lnSpc>
                <a:spcPct val="95000"/>
              </a:lnSpc>
              <a:spcAft>
                <a:spcPct val="40000"/>
              </a:spcAft>
              <a:buFont typeface="Wingdings" panose="05000000000000000000" pitchFamily="2" charset="2"/>
              <a:buChar char="§"/>
            </a:pPr>
            <a:r>
              <a:rPr lang="en-US" dirty="0">
                <a:latin typeface="+mn-lt"/>
              </a:rPr>
              <a:t>Contamination can also be passed from equipment to food. This type of contamination occurs because the were not properly cleaned and sanitized between each use. </a:t>
            </a:r>
          </a:p>
          <a:p>
            <a:pPr lvl="1" eaLnBrk="1" hangingPunct="1">
              <a:lnSpc>
                <a:spcPct val="95000"/>
              </a:lnSpc>
              <a:spcAft>
                <a:spcPct val="40000"/>
              </a:spcAft>
              <a:buFont typeface="Wingdings" panose="05000000000000000000" pitchFamily="2" charset="2"/>
              <a:buChar char="§"/>
            </a:pPr>
            <a:r>
              <a:rPr lang="en-US" dirty="0">
                <a:latin typeface="+mn-lt"/>
              </a:rPr>
              <a:t>Using unclean equipment, such as slicers, can openers, and utensils, to prepare food.</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Tree>
    <p:extLst>
      <p:ext uri="{BB962C8B-B14F-4D97-AF65-F5344CB8AC3E}">
        <p14:creationId xmlns:p14="http://schemas.microsoft.com/office/powerpoint/2010/main" val="3578625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HOW DOES CROSS CONTAMINATION OCCUR?</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During food preparation</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Hands, utensils and equipment such as cutting boards can become contaminated with bacteria. If these things, once contaminated, are then used to prepare ready to eat food, without first being thoroughly washed, food can become cross contaminated. As ready to eat food is not cooked again the bacteria present will be consumed and may cause food poisoning.</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During storage</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Bacteria from raw food can contaminate ready to eat food if these foods are not stored separately. </a:t>
            </a:r>
          </a:p>
          <a:p>
            <a:pPr eaLnBrk="1" hangingPunct="1">
              <a:lnSpc>
                <a:spcPct val="95000"/>
              </a:lnSpc>
              <a:spcAft>
                <a:spcPct val="40000"/>
              </a:spcAft>
              <a:buFont typeface="Wingdings" panose="05000000000000000000" pitchFamily="2" charset="2"/>
              <a:buChar char="§"/>
            </a:pPr>
            <a:r>
              <a:rPr lang="en-US" altLang="en-US" noProof="1">
                <a:latin typeface="+mn-lt"/>
              </a:rPr>
              <a:t>Food should always be stored in clean non-toxic washable containers with a tight fitting lid or be covered with foil or plastic film.</a:t>
            </a:r>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spTree>
    <p:extLst>
      <p:ext uri="{BB962C8B-B14F-4D97-AF65-F5344CB8AC3E}">
        <p14:creationId xmlns:p14="http://schemas.microsoft.com/office/powerpoint/2010/main" val="1498929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PREVENTING CROSS CONTAMINATION </a:t>
            </a:r>
          </a:p>
        </p:txBody>
      </p:sp>
      <p:sp>
        <p:nvSpPr>
          <p:cNvPr id="13" name="Rectangle 2"/>
          <p:cNvSpPr>
            <a:spLocks noChangeArrowheads="1"/>
          </p:cNvSpPr>
          <p:nvPr/>
        </p:nvSpPr>
        <p:spPr bwMode="gray">
          <a:xfrm>
            <a:off x="319088" y="1555750"/>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Do’s</a:t>
            </a:r>
          </a:p>
        </p:txBody>
      </p:sp>
      <p:sp>
        <p:nvSpPr>
          <p:cNvPr id="14" name="Rectangle 6"/>
          <p:cNvSpPr>
            <a:spLocks noChangeArrowheads="1"/>
          </p:cNvSpPr>
          <p:nvPr/>
        </p:nvSpPr>
        <p:spPr bwMode="gray">
          <a:xfrm>
            <a:off x="319088" y="193198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Equipment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 use separate cutting boards and utensils for raw and cooked food. Clean and sanitise equipment, utensils, preparation benches and sinks correctly between batches and at the end of production.</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 allow equipment to air dry instead of using wiping cloth which could be contaminated.</a:t>
            </a:r>
          </a:p>
        </p:txBody>
      </p:sp>
      <p:sp>
        <p:nvSpPr>
          <p:cNvPr id="15" name="Rectangle 3"/>
          <p:cNvSpPr>
            <a:spLocks noChangeArrowheads="1"/>
          </p:cNvSpPr>
          <p:nvPr/>
        </p:nvSpPr>
        <p:spPr bwMode="gray">
          <a:xfrm>
            <a:off x="4652963" y="155575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Don’ts</a:t>
            </a:r>
          </a:p>
        </p:txBody>
      </p:sp>
      <p:sp>
        <p:nvSpPr>
          <p:cNvPr id="16" name="Rectangle 7"/>
          <p:cNvSpPr>
            <a:spLocks noChangeArrowheads="1"/>
          </p:cNvSpPr>
          <p:nvPr/>
        </p:nvSpPr>
        <p:spPr bwMode="gray">
          <a:xfrm>
            <a:off x="4652963" y="193198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b="1" noProof="1">
                <a:latin typeface="+mn-lt"/>
              </a:rPr>
              <a:t>Equipment to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Don’t use knives and cutting boards to cut up raw food and then use them for cooked food</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Forget to clean and sanitise benches, utensils and food contact equipment properly.</a:t>
            </a:r>
          </a:p>
        </p:txBody>
      </p:sp>
      <p:sp>
        <p:nvSpPr>
          <p:cNvPr id="2" name="Slide Number Placeholder 1"/>
          <p:cNvSpPr>
            <a:spLocks noGrp="1"/>
          </p:cNvSpPr>
          <p:nvPr>
            <p:ph type="sldNum" sz="quarter" idx="12"/>
          </p:nvPr>
        </p:nvSpPr>
        <p:spPr/>
        <p:txBody>
          <a:bodyPr/>
          <a:lstStyle/>
          <a:p>
            <a:fld id="{7B35B823-78A6-4AA4-A0F1-2DC210CA05EA}" type="slidenum">
              <a:rPr lang="en-US" smtClean="0"/>
              <a:pPr/>
              <a:t>9</a:t>
            </a:fld>
            <a:endParaRPr lang="en-US" dirty="0"/>
          </a:p>
        </p:txBody>
      </p:sp>
    </p:spTree>
    <p:extLst>
      <p:ext uri="{BB962C8B-B14F-4D97-AF65-F5344CB8AC3E}">
        <p14:creationId xmlns:p14="http://schemas.microsoft.com/office/powerpoint/2010/main" val="9119627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pmg</Template>
  <TotalTime>2402</TotalTime>
  <Words>718</Words>
  <Application>Microsoft Office PowerPoint</Application>
  <PresentationFormat>On-screen Show (4:3)</PresentationFormat>
  <Paragraphs>95</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Algerian</vt:lpstr>
      <vt:lpstr>Arial</vt:lpstr>
      <vt:lpstr>Calibri</vt:lpstr>
      <vt:lpstr>Calibri Light</vt:lpstr>
      <vt:lpstr>Wingdings</vt:lpstr>
      <vt:lpstr>Office Theme</vt:lpstr>
      <vt:lpstr>CROSS Contamination IN FOOD FACILITIES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608</cp:revision>
  <cp:lastPrinted>2014-11-21T06:58:07Z</cp:lastPrinted>
  <dcterms:created xsi:type="dcterms:W3CDTF">2014-04-07T11:41:40Z</dcterms:created>
  <dcterms:modified xsi:type="dcterms:W3CDTF">2025-04-15T12:38:47Z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