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5"/>
  </p:sldMasterIdLst>
  <p:notesMasterIdLst>
    <p:notesMasterId r:id="rId17"/>
  </p:notesMasterIdLst>
  <p:sldIdLst>
    <p:sldId id="256" r:id="rId6"/>
    <p:sldId id="258" r:id="rId7"/>
    <p:sldId id="260" r:id="rId8"/>
    <p:sldId id="261" r:id="rId9"/>
    <p:sldId id="262" r:id="rId10"/>
    <p:sldId id="264" r:id="rId11"/>
    <p:sldId id="265" r:id="rId12"/>
    <p:sldId id="266" r:id="rId13"/>
    <p:sldId id="267" r:id="rId14"/>
    <p:sldId id="270" r:id="rId15"/>
    <p:sldId id="269" r:id="rId16"/>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19FF"/>
    <a:srgbClr val="FF66CC"/>
    <a:srgbClr val="FF99CC"/>
    <a:srgbClr val="FFFFCC"/>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737" autoAdjust="0"/>
  </p:normalViewPr>
  <p:slideViewPr>
    <p:cSldViewPr>
      <p:cViewPr varScale="1">
        <p:scale>
          <a:sx n="93" d="100"/>
          <a:sy n="93" d="100"/>
        </p:scale>
        <p:origin x="1560" y="4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t>4/15/2025</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t>‹#›</a:t>
            </a:fld>
            <a:endParaRPr lang="en-US"/>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5462E2-F543-4B30-B078-C63253CE8CBB}" type="slidenum">
              <a:rPr lang="en-US" smtClean="0"/>
              <a:t>3</a:t>
            </a:fld>
            <a:endParaRPr lang="en-US"/>
          </a:p>
        </p:txBody>
      </p:sp>
    </p:spTree>
    <p:extLst>
      <p:ext uri="{BB962C8B-B14F-4D97-AF65-F5344CB8AC3E}">
        <p14:creationId xmlns:p14="http://schemas.microsoft.com/office/powerpoint/2010/main" val="7159345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8" name="Rectangle 7">
            <a:extLst>
              <a:ext uri="{FF2B5EF4-FFF2-40B4-BE49-F238E27FC236}">
                <a16:creationId xmlns:a16="http://schemas.microsoft.com/office/drawing/2014/main" id="{73176579-FE05-417F-8609-C7CAFF5E6B08}"/>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
        <p:nvSpPr>
          <p:cNvPr id="9" name="Date Placeholder 3">
            <a:extLst>
              <a:ext uri="{FF2B5EF4-FFF2-40B4-BE49-F238E27FC236}">
                <a16:creationId xmlns:a16="http://schemas.microsoft.com/office/drawing/2014/main" id="{3DFF2D0C-D2C9-46FB-ADF6-A99561CA6EB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3E882DF1-27FD-4ADD-91C2-9C181CCE0E13}" type="datetime1">
              <a:rPr lang="en-US" smtClean="0"/>
              <a:t>4/15/2025</a:t>
            </a:fld>
            <a:endParaRPr lang="en-US" dirty="0"/>
          </a:p>
        </p:txBody>
      </p:sp>
      <p:sp>
        <p:nvSpPr>
          <p:cNvPr id="10" name="Footer Placeholder 4">
            <a:extLst>
              <a:ext uri="{FF2B5EF4-FFF2-40B4-BE49-F238E27FC236}">
                <a16:creationId xmlns:a16="http://schemas.microsoft.com/office/drawing/2014/main" id="{4F167844-14C8-4475-9827-0B1589FE1BEF}"/>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1" name="Slide Number Placeholder 5">
            <a:extLst>
              <a:ext uri="{FF2B5EF4-FFF2-40B4-BE49-F238E27FC236}">
                <a16:creationId xmlns:a16="http://schemas.microsoft.com/office/drawing/2014/main" id="{0249D29F-51EA-42FF-836F-210591C749A7}"/>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1943042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F581E-3D60-4789-81BA-A8F1555C1ECB}"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33090A-E985-4837-A97A-059404DB2C46}" type="slidenum">
              <a:rPr lang="en-US" smtClean="0"/>
              <a:t>‹#›</a:t>
            </a:fld>
            <a:endParaRPr lang="en-US"/>
          </a:p>
        </p:txBody>
      </p:sp>
      <p:sp>
        <p:nvSpPr>
          <p:cNvPr id="8" name="Rectangle 7">
            <a:extLst>
              <a:ext uri="{FF2B5EF4-FFF2-40B4-BE49-F238E27FC236}">
                <a16:creationId xmlns:a16="http://schemas.microsoft.com/office/drawing/2014/main" id="{A5820914-E4BC-433E-AEBE-0A380D1DF40F}"/>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2149085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3">
            <a:extLst>
              <a:ext uri="{FF2B5EF4-FFF2-40B4-BE49-F238E27FC236}">
                <a16:creationId xmlns:a16="http://schemas.microsoft.com/office/drawing/2014/main" id="{E70FB658-1DD4-4E67-9DD4-9075B9581AC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EFE675B3-901B-4884-9D3B-DD82244241A2}" type="datetime1">
              <a:rPr lang="en-US" smtClean="0"/>
              <a:t>4/15/2025</a:t>
            </a:fld>
            <a:endParaRPr lang="en-US" dirty="0"/>
          </a:p>
        </p:txBody>
      </p:sp>
      <p:sp>
        <p:nvSpPr>
          <p:cNvPr id="7" name="Footer Placeholder 4">
            <a:extLst>
              <a:ext uri="{FF2B5EF4-FFF2-40B4-BE49-F238E27FC236}">
                <a16:creationId xmlns:a16="http://schemas.microsoft.com/office/drawing/2014/main" id="{45ABC8AF-6C8D-4E94-B42A-425E6E33DCB4}"/>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8" name="Slide Number Placeholder 5">
            <a:extLst>
              <a:ext uri="{FF2B5EF4-FFF2-40B4-BE49-F238E27FC236}">
                <a16:creationId xmlns:a16="http://schemas.microsoft.com/office/drawing/2014/main" id="{EF3970AF-C2BE-4BB0-A0D9-0C90862EA158}"/>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280065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62B0F-90E2-412D-AE42-DE276FA4C40E}" type="datetime1">
              <a:rPr lang="en-US" smtClean="0"/>
              <a:t>4/15/2025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33090A-E985-4837-A97A-059404DB2C46}" type="slidenum">
              <a:rPr lang="en-US" smtClean="0"/>
              <a:t>‹#›</a:t>
            </a:fld>
            <a:endParaRPr lang="en-US"/>
          </a:p>
        </p:txBody>
      </p:sp>
    </p:spTree>
    <p:extLst>
      <p:ext uri="{BB962C8B-B14F-4D97-AF65-F5344CB8AC3E}">
        <p14:creationId xmlns:p14="http://schemas.microsoft.com/office/powerpoint/2010/main" val="3290050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www.pmg.engineering/" TargetMode="External"/><Relationship Id="rId3" Type="http://schemas.openxmlformats.org/officeDocument/2006/relationships/slideLayout" Target="../slideLayouts/slideLayout3.xml"/><Relationship Id="rId7" Type="http://schemas.openxmlformats.org/officeDocument/2006/relationships/hyperlink" Target="mailto:info@pmg.engineeri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alphaModFix amt="4000"/>
            <a:lum/>
          </a:blip>
          <a:srcRect/>
          <a:tile tx="0" ty="0" sx="77000" sy="77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6487" y="787183"/>
            <a:ext cx="7886700" cy="89215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768411"/>
            <a:ext cx="7886700" cy="447533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ABF94DA7-86D7-474D-A1B4-F15BA50BEFE7}" type="datetime1">
              <a:rPr lang="en-US" smtClean="0"/>
              <a:t>4/15/2025</a:t>
            </a:fld>
            <a:endParaRPr lang="en-US" dirty="0"/>
          </a:p>
        </p:txBody>
      </p:sp>
      <p:sp>
        <p:nvSpPr>
          <p:cNvPr id="5" name="Footer Placeholder 4"/>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cxnSp>
        <p:nvCxnSpPr>
          <p:cNvPr id="8" name="Straight Connector 7">
            <a:extLst>
              <a:ext uri="{FF2B5EF4-FFF2-40B4-BE49-F238E27FC236}">
                <a16:creationId xmlns:a16="http://schemas.microsoft.com/office/drawing/2014/main" id="{C0F075A5-6ECF-45AD-8CF3-F2A10412AC53}"/>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id="{01D93101-9D13-482D-A0BE-6AB1F6CE3654}"/>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Competent People. Smarter Work Systems. Exceptional Customer Interactions.</a:t>
            </a:r>
          </a:p>
        </p:txBody>
      </p:sp>
      <p:sp>
        <p:nvSpPr>
          <p:cNvPr id="12" name="Text Placeholder 2">
            <a:extLst>
              <a:ext uri="{FF2B5EF4-FFF2-40B4-BE49-F238E27FC236}">
                <a16:creationId xmlns:a16="http://schemas.microsoft.com/office/drawing/2014/main" id="{123DB47D-1AD0-4B44-BB13-503C998C195C}"/>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kern="1200" dirty="0" err="1">
                <a:solidFill>
                  <a:schemeClr val="tx1"/>
                </a:solidFill>
                <a:effectLst/>
                <a:latin typeface="+mn-lt"/>
                <a:ea typeface="+mn-ea"/>
                <a:cs typeface="+mn-cs"/>
                <a:hlinkClick r:id="rId7"/>
              </a:rPr>
              <a:t>info@pmg.engineering</a:t>
            </a:r>
            <a:r>
              <a:rPr lang="en-US" sz="1108" b="0" i="0" kern="1200" dirty="0">
                <a:solidFill>
                  <a:schemeClr val="tx1"/>
                </a:solidFill>
                <a:effectLst/>
                <a:latin typeface="+mn-lt"/>
                <a:ea typeface="+mn-ea"/>
                <a:cs typeface="+mn-cs"/>
              </a:rPr>
              <a:t> | </a:t>
            </a:r>
            <a:r>
              <a:rPr lang="en-US" sz="1108" b="0" i="0" kern="1200" dirty="0">
                <a:solidFill>
                  <a:schemeClr val="tx1"/>
                </a:solidFill>
                <a:effectLst/>
                <a:latin typeface="+mn-lt"/>
                <a:ea typeface="+mn-ea"/>
                <a:cs typeface="+mn-cs"/>
                <a:hlinkClick r:id="rId8"/>
              </a:rPr>
              <a:t>www.pmg.engineering</a:t>
            </a:r>
            <a:endParaRPr lang="en-US" sz="1108" b="0" i="0" kern="1200" dirty="0">
              <a:solidFill>
                <a:schemeClr val="tx1"/>
              </a:solidFill>
              <a:effectLst/>
              <a:latin typeface="+mn-lt"/>
              <a:ea typeface="+mn-ea"/>
              <a:cs typeface="+mn-cs"/>
            </a:endParaRPr>
          </a:p>
        </p:txBody>
      </p:sp>
      <p:sp>
        <p:nvSpPr>
          <p:cNvPr id="13" name="TextBox 12">
            <a:extLst>
              <a:ext uri="{FF2B5EF4-FFF2-40B4-BE49-F238E27FC236}">
                <a16:creationId xmlns:a16="http://schemas.microsoft.com/office/drawing/2014/main" id="{6620805C-D2DD-477E-877E-F4DEF1025626}"/>
              </a:ext>
            </a:extLst>
          </p:cNvPr>
          <p:cNvSpPr txBox="1"/>
          <p:nvPr userDrawn="1"/>
        </p:nvSpPr>
        <p:spPr>
          <a:xfrm>
            <a:off x="7028458" y="505951"/>
            <a:ext cx="1560042" cy="241476"/>
          </a:xfrm>
          <a:prstGeom prst="rect">
            <a:avLst/>
          </a:prstGeom>
          <a:noFill/>
        </p:spPr>
        <p:txBody>
          <a:bodyPr wrap="none" rtlCol="0">
            <a:spAutoFit/>
          </a:bodyPr>
          <a:lstStyle/>
          <a:p>
            <a:r>
              <a:rPr lang="en-US" sz="969" b="0" dirty="0">
                <a:solidFill>
                  <a:srgbClr val="FF8A04"/>
                </a:solidFill>
              </a:rPr>
              <a:t>Reputation built on </a:t>
            </a:r>
            <a:r>
              <a:rPr lang="en-US" sz="969" b="0" u="none" dirty="0">
                <a:solidFill>
                  <a:srgbClr val="FF8A04"/>
                </a:solidFill>
              </a:rPr>
              <a:t>Results</a:t>
            </a:r>
          </a:p>
        </p:txBody>
      </p:sp>
      <p:pic>
        <p:nvPicPr>
          <p:cNvPr id="14" name="Picture 13" descr="A picture containing clock&#10;&#10;Description automatically generated">
            <a:extLst>
              <a:ext uri="{FF2B5EF4-FFF2-40B4-BE49-F238E27FC236}">
                <a16:creationId xmlns:a16="http://schemas.microsoft.com/office/drawing/2014/main" id="{EDD520AD-DDE1-4DCD-9090-3F04B1CE7500}"/>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003952" y="58232"/>
            <a:ext cx="1511398" cy="474785"/>
          </a:xfrm>
          <a:prstGeom prst="rect">
            <a:avLst/>
          </a:prstGeom>
        </p:spPr>
      </p:pic>
    </p:spTree>
    <p:extLst>
      <p:ext uri="{BB962C8B-B14F-4D97-AF65-F5344CB8AC3E}">
        <p14:creationId xmlns:p14="http://schemas.microsoft.com/office/powerpoint/2010/main" val="878782040"/>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Lst>
  <p:hf hdr="0" ftr="0" dt="0"/>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4.xml"/><Relationship Id="rId5" Type="http://schemas.openxmlformats.org/officeDocument/2006/relationships/image" Target="../media/image11.jpeg"/><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4.xml"/><Relationship Id="rId5" Type="http://schemas.openxmlformats.org/officeDocument/2006/relationships/image" Target="../media/image7.jpeg"/><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772400" cy="1470025"/>
          </a:xfrm>
        </p:spPr>
        <p:txBody>
          <a:bodyPr>
            <a:normAutofit/>
          </a:bodyPr>
          <a:lstStyle/>
          <a:p>
            <a:r>
              <a:rPr lang="en-US" sz="3200" dirty="0">
                <a:latin typeface="Baskerville Old Face" panose="02020602080505020303" pitchFamily="18" charset="0"/>
              </a:rPr>
              <a:t>FOOD CONTAMINANTS</a:t>
            </a:r>
          </a:p>
        </p:txBody>
      </p:sp>
      <p:sp>
        <p:nvSpPr>
          <p:cNvPr id="3" name="Slide Number Placeholder 2"/>
          <p:cNvSpPr>
            <a:spLocks noGrp="1"/>
          </p:cNvSpPr>
          <p:nvPr>
            <p:ph type="sldNum" sz="quarter" idx="4"/>
          </p:nvPr>
        </p:nvSpPr>
        <p:spPr/>
        <p:txBody>
          <a:bodyPr/>
          <a:lstStyle/>
          <a:p>
            <a:fld id="{7B35B823-78A6-4AA4-A0F1-2DC210CA05EA}" type="slidenum">
              <a:rPr lang="en-US" smtClean="0"/>
              <a:pPr/>
              <a:t>1</a:t>
            </a:fld>
            <a:endParaRPr lang="en-US" dirty="0"/>
          </a:p>
        </p:txBody>
      </p:sp>
      <p:pic>
        <p:nvPicPr>
          <p:cNvPr id="1026" name="Picture 2" descr="Image result for FOOD CONTAMINANT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3500" y="2743200"/>
            <a:ext cx="6477000" cy="3571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29071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6953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CHEMICAL CONTAMINANTS</a:t>
            </a:r>
          </a:p>
          <a:p>
            <a:endParaRPr lang="en-US" altLang="en-US" sz="3200" noProof="1">
              <a:latin typeface="+mn-lt"/>
            </a:endParaRPr>
          </a:p>
        </p:txBody>
      </p:sp>
      <p:sp>
        <p:nvSpPr>
          <p:cNvPr id="8" name="Rectangle 2"/>
          <p:cNvSpPr>
            <a:spLocks noChangeArrowheads="1"/>
          </p:cNvSpPr>
          <p:nvPr/>
        </p:nvSpPr>
        <p:spPr bwMode="gray">
          <a:xfrm>
            <a:off x="322263" y="1909762"/>
            <a:ext cx="4176712" cy="376238"/>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Chemical Contaminants</a:t>
            </a:r>
          </a:p>
        </p:txBody>
      </p:sp>
      <p:sp>
        <p:nvSpPr>
          <p:cNvPr id="9" name="Rectangle 8"/>
          <p:cNvSpPr>
            <a:spLocks noChangeArrowheads="1"/>
          </p:cNvSpPr>
          <p:nvPr/>
        </p:nvSpPr>
        <p:spPr bwMode="gray">
          <a:xfrm>
            <a:off x="322263" y="2290763"/>
            <a:ext cx="4176712" cy="1671637"/>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eaLnBrk="1" hangingPunct="1">
              <a:lnSpc>
                <a:spcPct val="95000"/>
              </a:lnSpc>
              <a:spcAft>
                <a:spcPct val="40000"/>
              </a:spcAft>
            </a:pPr>
            <a:endParaRPr lang="en-US" altLang="en-US" noProof="1">
              <a:latin typeface="+mn-lt"/>
            </a:endParaRPr>
          </a:p>
        </p:txBody>
      </p:sp>
      <p:sp>
        <p:nvSpPr>
          <p:cNvPr id="10" name="Rectangle 5"/>
          <p:cNvSpPr>
            <a:spLocks noChangeArrowheads="1"/>
          </p:cNvSpPr>
          <p:nvPr/>
        </p:nvSpPr>
        <p:spPr bwMode="gray">
          <a:xfrm>
            <a:off x="4656138" y="1909762"/>
            <a:ext cx="4181475" cy="376238"/>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Chemicals (Anribiotics/ pesticides)</a:t>
            </a:r>
          </a:p>
        </p:txBody>
      </p:sp>
      <p:sp>
        <p:nvSpPr>
          <p:cNvPr id="11" name="Rectangle 11"/>
          <p:cNvSpPr>
            <a:spLocks noChangeArrowheads="1"/>
          </p:cNvSpPr>
          <p:nvPr/>
        </p:nvSpPr>
        <p:spPr bwMode="gray">
          <a:xfrm>
            <a:off x="4656138" y="2290763"/>
            <a:ext cx="4181475" cy="1671637"/>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a:lnSpc>
                <a:spcPct val="95000"/>
              </a:lnSpc>
              <a:spcAft>
                <a:spcPct val="40000"/>
              </a:spcAft>
              <a:defRPr/>
            </a:pPr>
            <a:endParaRPr lang="en-US" noProof="1">
              <a:cs typeface="Arial" charset="0"/>
            </a:endParaRPr>
          </a:p>
        </p:txBody>
      </p:sp>
      <p:sp>
        <p:nvSpPr>
          <p:cNvPr id="12" name="Rectangle 3"/>
          <p:cNvSpPr>
            <a:spLocks noChangeArrowheads="1"/>
          </p:cNvSpPr>
          <p:nvPr/>
        </p:nvSpPr>
        <p:spPr bwMode="gray">
          <a:xfrm>
            <a:off x="322263" y="4119563"/>
            <a:ext cx="4176712" cy="376237"/>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Cleaning agents</a:t>
            </a:r>
          </a:p>
        </p:txBody>
      </p:sp>
      <p:sp>
        <p:nvSpPr>
          <p:cNvPr id="18" name="Rectangle 9"/>
          <p:cNvSpPr>
            <a:spLocks noChangeArrowheads="1"/>
          </p:cNvSpPr>
          <p:nvPr/>
        </p:nvSpPr>
        <p:spPr bwMode="gray">
          <a:xfrm>
            <a:off x="322263" y="4494212"/>
            <a:ext cx="4176712" cy="1677988"/>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eaLnBrk="1" hangingPunct="1">
              <a:lnSpc>
                <a:spcPct val="95000"/>
              </a:lnSpc>
              <a:spcAft>
                <a:spcPct val="40000"/>
              </a:spcAft>
            </a:pPr>
            <a:endParaRPr lang="en-US" altLang="en-US" noProof="1">
              <a:latin typeface="+mn-lt"/>
            </a:endParaRPr>
          </a:p>
        </p:txBody>
      </p:sp>
      <p:sp>
        <p:nvSpPr>
          <p:cNvPr id="19" name="Rectangle 4"/>
          <p:cNvSpPr>
            <a:spLocks noChangeArrowheads="1"/>
          </p:cNvSpPr>
          <p:nvPr/>
        </p:nvSpPr>
        <p:spPr bwMode="gray">
          <a:xfrm>
            <a:off x="4656138" y="4119563"/>
            <a:ext cx="4181475" cy="376237"/>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Allergens</a:t>
            </a:r>
          </a:p>
        </p:txBody>
      </p:sp>
      <p:sp>
        <p:nvSpPr>
          <p:cNvPr id="20" name="Rectangle 10"/>
          <p:cNvSpPr>
            <a:spLocks noChangeArrowheads="1"/>
          </p:cNvSpPr>
          <p:nvPr/>
        </p:nvSpPr>
        <p:spPr bwMode="gray">
          <a:xfrm>
            <a:off x="4656138" y="4494212"/>
            <a:ext cx="4181475" cy="1677988"/>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eaLnBrk="1" hangingPunct="1">
              <a:lnSpc>
                <a:spcPct val="95000"/>
              </a:lnSpc>
              <a:spcAft>
                <a:spcPct val="40000"/>
              </a:spcAft>
            </a:pPr>
            <a:endParaRPr lang="en-US" altLang="en-US" noProof="1">
              <a:latin typeface="+mn-lt"/>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10</a:t>
            </a:fld>
            <a:endParaRPr lang="en-US" dirty="0"/>
          </a:p>
        </p:txBody>
      </p:sp>
      <p:pic>
        <p:nvPicPr>
          <p:cNvPr id="2050"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2363063"/>
            <a:ext cx="1978025" cy="152703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Image result for Chemicals (Antibiotics/ pesticid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2832" y="2365082"/>
            <a:ext cx="4008085" cy="1525016"/>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Image result for Cleaning agents"/>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330956" y="4640931"/>
            <a:ext cx="1914395" cy="1488222"/>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Image result for Allergen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62848" y="4652963"/>
            <a:ext cx="3823952" cy="14802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12136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6953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PHYSICAL CONTAMINANTS</a:t>
            </a:r>
          </a:p>
          <a:p>
            <a:endParaRPr lang="en-US" altLang="en-US" sz="3200" noProof="1">
              <a:latin typeface="+mn-lt"/>
            </a:endParaRPr>
          </a:p>
        </p:txBody>
      </p:sp>
      <p:sp>
        <p:nvSpPr>
          <p:cNvPr id="8" name="Rectangle 2"/>
          <p:cNvSpPr>
            <a:spLocks noChangeArrowheads="1"/>
          </p:cNvSpPr>
          <p:nvPr/>
        </p:nvSpPr>
        <p:spPr bwMode="gray">
          <a:xfrm>
            <a:off x="322263" y="1909762"/>
            <a:ext cx="4176712" cy="376238"/>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Physical Contaminants</a:t>
            </a:r>
          </a:p>
        </p:txBody>
      </p:sp>
      <p:sp>
        <p:nvSpPr>
          <p:cNvPr id="9" name="Rectangle 8"/>
          <p:cNvSpPr>
            <a:spLocks noChangeArrowheads="1"/>
          </p:cNvSpPr>
          <p:nvPr/>
        </p:nvSpPr>
        <p:spPr bwMode="gray">
          <a:xfrm>
            <a:off x="322263" y="2290763"/>
            <a:ext cx="4176712" cy="1671637"/>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dirty="0">
                <a:latin typeface="+mn-lt"/>
              </a:rPr>
              <a:t>Food that has been contaminated by a foreign object at some stage of the production process. </a:t>
            </a:r>
            <a:endParaRPr lang="en-US" altLang="en-US" noProof="1">
              <a:latin typeface="+mn-lt"/>
            </a:endParaRPr>
          </a:p>
        </p:txBody>
      </p:sp>
      <p:sp>
        <p:nvSpPr>
          <p:cNvPr id="10" name="Rectangle 5"/>
          <p:cNvSpPr>
            <a:spLocks noChangeArrowheads="1"/>
          </p:cNvSpPr>
          <p:nvPr/>
        </p:nvSpPr>
        <p:spPr bwMode="gray">
          <a:xfrm>
            <a:off x="4656138" y="1909762"/>
            <a:ext cx="4181475" cy="376238"/>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Hair, Nails etc.</a:t>
            </a:r>
          </a:p>
        </p:txBody>
      </p:sp>
      <p:sp>
        <p:nvSpPr>
          <p:cNvPr id="11" name="Rectangle 11"/>
          <p:cNvSpPr>
            <a:spLocks noChangeArrowheads="1"/>
          </p:cNvSpPr>
          <p:nvPr/>
        </p:nvSpPr>
        <p:spPr bwMode="gray">
          <a:xfrm>
            <a:off x="4656138" y="2290763"/>
            <a:ext cx="4181475" cy="1671637"/>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190500" indent="-190500">
              <a:lnSpc>
                <a:spcPct val="95000"/>
              </a:lnSpc>
              <a:spcAft>
                <a:spcPct val="40000"/>
              </a:spcAft>
              <a:buFont typeface="Wingdings" pitchFamily="2" charset="2"/>
              <a:buChar char="§"/>
              <a:defRPr/>
            </a:pPr>
            <a:r>
              <a:rPr lang="en-US" noProof="1">
                <a:cs typeface="Arial" charset="0"/>
              </a:rPr>
              <a:t>These contaminants are found due to improper implementation of </a:t>
            </a:r>
            <a:br>
              <a:rPr lang="en-US" noProof="1">
                <a:cs typeface="Arial" charset="0"/>
              </a:rPr>
            </a:br>
            <a:r>
              <a:rPr lang="en-US" noProof="1">
                <a:cs typeface="Arial" charset="0"/>
              </a:rPr>
              <a:t>GMP’s, keeping facility clean and equipment in good shape.</a:t>
            </a:r>
          </a:p>
        </p:txBody>
      </p:sp>
      <p:sp>
        <p:nvSpPr>
          <p:cNvPr id="12" name="Rectangle 3"/>
          <p:cNvSpPr>
            <a:spLocks noChangeArrowheads="1"/>
          </p:cNvSpPr>
          <p:nvPr/>
        </p:nvSpPr>
        <p:spPr bwMode="gray">
          <a:xfrm>
            <a:off x="322263" y="4119563"/>
            <a:ext cx="4176712" cy="376237"/>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Metal scraps/ glass</a:t>
            </a:r>
          </a:p>
        </p:txBody>
      </p:sp>
      <p:sp>
        <p:nvSpPr>
          <p:cNvPr id="18" name="Rectangle 9"/>
          <p:cNvSpPr>
            <a:spLocks noChangeArrowheads="1"/>
          </p:cNvSpPr>
          <p:nvPr/>
        </p:nvSpPr>
        <p:spPr bwMode="gray">
          <a:xfrm>
            <a:off x="322263" y="4494212"/>
            <a:ext cx="4176712" cy="1677988"/>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These contaminants are found due to defects in the equipments.</a:t>
            </a:r>
          </a:p>
          <a:p>
            <a:pPr eaLnBrk="1" hangingPunct="1">
              <a:lnSpc>
                <a:spcPct val="95000"/>
              </a:lnSpc>
              <a:spcAft>
                <a:spcPct val="40000"/>
              </a:spcAft>
              <a:buFont typeface="Wingdings" panose="05000000000000000000" pitchFamily="2" charset="2"/>
              <a:buChar char="§"/>
            </a:pPr>
            <a:r>
              <a:rPr lang="en-US" altLang="en-US" noProof="1">
                <a:latin typeface="+mn-lt"/>
              </a:rPr>
              <a:t>Can be prevented by use of metal detectors </a:t>
            </a:r>
          </a:p>
        </p:txBody>
      </p:sp>
      <p:sp>
        <p:nvSpPr>
          <p:cNvPr id="19" name="Rectangle 4"/>
          <p:cNvSpPr>
            <a:spLocks noChangeArrowheads="1"/>
          </p:cNvSpPr>
          <p:nvPr/>
        </p:nvSpPr>
        <p:spPr bwMode="gray">
          <a:xfrm>
            <a:off x="4656138" y="4119563"/>
            <a:ext cx="4181475" cy="376237"/>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Dust/ insects</a:t>
            </a:r>
          </a:p>
        </p:txBody>
      </p:sp>
      <p:sp>
        <p:nvSpPr>
          <p:cNvPr id="20" name="Rectangle 10"/>
          <p:cNvSpPr>
            <a:spLocks noChangeArrowheads="1"/>
          </p:cNvSpPr>
          <p:nvPr/>
        </p:nvSpPr>
        <p:spPr bwMode="gray">
          <a:xfrm>
            <a:off x="4656138" y="4494212"/>
            <a:ext cx="4181475" cy="1677988"/>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dirty="0">
                <a:latin typeface="+mn-lt"/>
              </a:rPr>
              <a:t>These contaminants are found due to lack of cleanliness and air monitoring in the processing areas.</a:t>
            </a:r>
          </a:p>
          <a:p>
            <a:pPr eaLnBrk="1" hangingPunct="1">
              <a:lnSpc>
                <a:spcPct val="95000"/>
              </a:lnSpc>
              <a:spcAft>
                <a:spcPct val="40000"/>
              </a:spcAft>
              <a:buFont typeface="Wingdings" panose="05000000000000000000" pitchFamily="2" charset="2"/>
              <a:buChar char="§"/>
            </a:pPr>
            <a:r>
              <a:rPr lang="en-US" dirty="0">
                <a:latin typeface="+mn-lt"/>
              </a:rPr>
              <a:t>Can be prevented by stringent cleanliness and air monitoring.</a:t>
            </a:r>
          </a:p>
          <a:p>
            <a:pPr eaLnBrk="1" hangingPunct="1">
              <a:lnSpc>
                <a:spcPct val="95000"/>
              </a:lnSpc>
              <a:spcAft>
                <a:spcPct val="40000"/>
              </a:spcAft>
              <a:buFont typeface="Wingdings" panose="05000000000000000000" pitchFamily="2" charset="2"/>
              <a:buChar char="§"/>
            </a:pPr>
            <a:endParaRPr lang="en-US" altLang="en-US" noProof="1">
              <a:latin typeface="+mn-lt"/>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11</a:t>
            </a:fld>
            <a:endParaRPr lang="en-US" dirty="0"/>
          </a:p>
        </p:txBody>
      </p:sp>
    </p:spTree>
    <p:extLst>
      <p:ext uri="{BB962C8B-B14F-4D97-AF65-F5344CB8AC3E}">
        <p14:creationId xmlns:p14="http://schemas.microsoft.com/office/powerpoint/2010/main" val="2661858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1"/>
          <p:cNvSpPr>
            <a:spLocks noChangeArrowheads="1"/>
          </p:cNvSpPr>
          <p:nvPr/>
        </p:nvSpPr>
        <p:spPr bwMode="gray">
          <a:xfrm>
            <a:off x="323850" y="1555750"/>
            <a:ext cx="733425" cy="735013"/>
          </a:xfrm>
          <a:prstGeom prst="rect">
            <a:avLst/>
          </a:prstGeom>
          <a:solidFill>
            <a:schemeClr val="accent2"/>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sz="3200" b="1" noProof="1"/>
              <a:t>1</a:t>
            </a:r>
          </a:p>
        </p:txBody>
      </p:sp>
      <p:sp>
        <p:nvSpPr>
          <p:cNvPr id="3" name="Rectangle 2"/>
          <p:cNvSpPr txBox="1">
            <a:spLocks noChangeArrowheads="1"/>
          </p:cNvSpPr>
          <p:nvPr/>
        </p:nvSpPr>
        <p:spPr>
          <a:xfrm>
            <a:off x="300038" y="6953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AGENDA</a:t>
            </a:r>
          </a:p>
        </p:txBody>
      </p:sp>
      <p:sp>
        <p:nvSpPr>
          <p:cNvPr id="4" name="Rectangle 52"/>
          <p:cNvSpPr>
            <a:spLocks noChangeArrowheads="1"/>
          </p:cNvSpPr>
          <p:nvPr/>
        </p:nvSpPr>
        <p:spPr bwMode="gray">
          <a:xfrm>
            <a:off x="1201738" y="1555750"/>
            <a:ext cx="7618412" cy="735013"/>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altLang="en-US" sz="2000" noProof="1"/>
              <a:t>What is food Contamination?</a:t>
            </a:r>
          </a:p>
        </p:txBody>
      </p:sp>
      <p:sp>
        <p:nvSpPr>
          <p:cNvPr id="5" name="Rectangle 53"/>
          <p:cNvSpPr>
            <a:spLocks noChangeArrowheads="1"/>
          </p:cNvSpPr>
          <p:nvPr/>
        </p:nvSpPr>
        <p:spPr bwMode="gray">
          <a:xfrm>
            <a:off x="323850" y="2436813"/>
            <a:ext cx="733425" cy="735012"/>
          </a:xfrm>
          <a:prstGeom prst="rect">
            <a:avLst/>
          </a:prstGeom>
          <a:solidFill>
            <a:schemeClr val="accent2"/>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sz="3200" b="1" noProof="1"/>
              <a:t>2</a:t>
            </a:r>
          </a:p>
        </p:txBody>
      </p:sp>
      <p:sp>
        <p:nvSpPr>
          <p:cNvPr id="6" name="Rectangle 54"/>
          <p:cNvSpPr>
            <a:spLocks noChangeArrowheads="1"/>
          </p:cNvSpPr>
          <p:nvPr/>
        </p:nvSpPr>
        <p:spPr bwMode="gray">
          <a:xfrm>
            <a:off x="1201738" y="2436813"/>
            <a:ext cx="7618412" cy="735012"/>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altLang="en-US" sz="2000" noProof="1"/>
              <a:t>Major contaminants in food</a:t>
            </a:r>
          </a:p>
        </p:txBody>
      </p:sp>
      <p:sp>
        <p:nvSpPr>
          <p:cNvPr id="7" name="Rectangle 55"/>
          <p:cNvSpPr>
            <a:spLocks noChangeArrowheads="1"/>
          </p:cNvSpPr>
          <p:nvPr/>
        </p:nvSpPr>
        <p:spPr bwMode="gray">
          <a:xfrm>
            <a:off x="323850" y="3314700"/>
            <a:ext cx="733425" cy="735013"/>
          </a:xfrm>
          <a:prstGeom prst="rect">
            <a:avLst/>
          </a:prstGeom>
          <a:solidFill>
            <a:schemeClr val="accent2"/>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sz="3200" b="1" noProof="1"/>
              <a:t>3</a:t>
            </a:r>
          </a:p>
        </p:txBody>
      </p:sp>
      <p:sp>
        <p:nvSpPr>
          <p:cNvPr id="8" name="Rectangle 56"/>
          <p:cNvSpPr>
            <a:spLocks noChangeArrowheads="1"/>
          </p:cNvSpPr>
          <p:nvPr/>
        </p:nvSpPr>
        <p:spPr bwMode="gray">
          <a:xfrm>
            <a:off x="1201738" y="3314700"/>
            <a:ext cx="7618412" cy="735013"/>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altLang="en-US" sz="2000" noProof="1"/>
              <a:t>Biological Contaminants</a:t>
            </a:r>
          </a:p>
        </p:txBody>
      </p:sp>
      <p:sp>
        <p:nvSpPr>
          <p:cNvPr id="9" name="Rectangle 57"/>
          <p:cNvSpPr>
            <a:spLocks noChangeArrowheads="1"/>
          </p:cNvSpPr>
          <p:nvPr/>
        </p:nvSpPr>
        <p:spPr bwMode="gray">
          <a:xfrm>
            <a:off x="323850" y="4192588"/>
            <a:ext cx="733425" cy="735012"/>
          </a:xfrm>
          <a:prstGeom prst="rect">
            <a:avLst/>
          </a:prstGeom>
          <a:solidFill>
            <a:schemeClr val="accent2"/>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sz="3200" b="1" noProof="1"/>
              <a:t>4</a:t>
            </a:r>
          </a:p>
        </p:txBody>
      </p:sp>
      <p:sp>
        <p:nvSpPr>
          <p:cNvPr id="10" name="Rectangle 58"/>
          <p:cNvSpPr>
            <a:spLocks noChangeArrowheads="1"/>
          </p:cNvSpPr>
          <p:nvPr/>
        </p:nvSpPr>
        <p:spPr bwMode="gray">
          <a:xfrm>
            <a:off x="1201738" y="4192588"/>
            <a:ext cx="7618412" cy="735012"/>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altLang="en-US" sz="2000" noProof="1"/>
              <a:t>Chemical Contaminants</a:t>
            </a:r>
          </a:p>
        </p:txBody>
      </p:sp>
      <p:sp>
        <p:nvSpPr>
          <p:cNvPr id="11" name="Rectangle 59"/>
          <p:cNvSpPr>
            <a:spLocks noChangeArrowheads="1"/>
          </p:cNvSpPr>
          <p:nvPr/>
        </p:nvSpPr>
        <p:spPr bwMode="gray">
          <a:xfrm>
            <a:off x="323850" y="5067300"/>
            <a:ext cx="733425" cy="735013"/>
          </a:xfrm>
          <a:prstGeom prst="rect">
            <a:avLst/>
          </a:prstGeom>
          <a:solidFill>
            <a:schemeClr val="accent2"/>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sz="3200" b="1" noProof="1"/>
              <a:t>5</a:t>
            </a:r>
          </a:p>
        </p:txBody>
      </p:sp>
      <p:sp>
        <p:nvSpPr>
          <p:cNvPr id="12" name="Rectangle 60"/>
          <p:cNvSpPr>
            <a:spLocks noChangeArrowheads="1"/>
          </p:cNvSpPr>
          <p:nvPr/>
        </p:nvSpPr>
        <p:spPr bwMode="gray">
          <a:xfrm>
            <a:off x="1201738" y="5067300"/>
            <a:ext cx="7618412" cy="735013"/>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altLang="en-US" sz="2000" noProof="1"/>
              <a:t>Physical contaminants</a:t>
            </a:r>
          </a:p>
        </p:txBody>
      </p:sp>
      <p:sp>
        <p:nvSpPr>
          <p:cNvPr id="13" name="Slide Number Placeholder 12"/>
          <p:cNvSpPr>
            <a:spLocks noGrp="1"/>
          </p:cNvSpPr>
          <p:nvPr>
            <p:ph type="sldNum" sz="quarter" idx="12"/>
          </p:nvPr>
        </p:nvSpPr>
        <p:spPr/>
        <p:txBody>
          <a:bodyPr/>
          <a:lstStyle/>
          <a:p>
            <a:fld id="{7B35B823-78A6-4AA4-A0F1-2DC210CA05EA}" type="slidenum">
              <a:rPr lang="en-US" smtClean="0"/>
              <a:pPr/>
              <a:t>2</a:t>
            </a:fld>
            <a:endParaRPr lang="en-US" dirty="0"/>
          </a:p>
        </p:txBody>
      </p:sp>
    </p:spTree>
    <p:extLst>
      <p:ext uri="{BB962C8B-B14F-4D97-AF65-F5344CB8AC3E}">
        <p14:creationId xmlns:p14="http://schemas.microsoft.com/office/powerpoint/2010/main" val="51457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6953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WHAT IS FOOD CONTAMINATION?</a:t>
            </a:r>
          </a:p>
        </p:txBody>
      </p:sp>
      <p:sp>
        <p:nvSpPr>
          <p:cNvPr id="13" name="Rectangle 2"/>
          <p:cNvSpPr>
            <a:spLocks noChangeArrowheads="1"/>
          </p:cNvSpPr>
          <p:nvPr/>
        </p:nvSpPr>
        <p:spPr bwMode="gray">
          <a:xfrm>
            <a:off x="319088" y="1555750"/>
            <a:ext cx="4176712" cy="376238"/>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Food Contamination</a:t>
            </a:r>
          </a:p>
        </p:txBody>
      </p:sp>
      <p:sp>
        <p:nvSpPr>
          <p:cNvPr id="14" name="Rectangle 6"/>
          <p:cNvSpPr>
            <a:spLocks noChangeArrowheads="1"/>
          </p:cNvSpPr>
          <p:nvPr/>
        </p:nvSpPr>
        <p:spPr bwMode="gray">
          <a:xfrm>
            <a:off x="319088" y="1931988"/>
            <a:ext cx="4176712" cy="3870325"/>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Anything in food that reduces the safety or quality and is not supposed to be there. </a:t>
            </a:r>
          </a:p>
          <a:p>
            <a:pPr eaLnBrk="1" hangingPunct="1">
              <a:lnSpc>
                <a:spcPct val="95000"/>
              </a:lnSpc>
              <a:spcAft>
                <a:spcPct val="40000"/>
              </a:spcAft>
              <a:buFont typeface="Wingdings" panose="05000000000000000000" pitchFamily="2" charset="2"/>
              <a:buChar char="§"/>
            </a:pPr>
            <a:r>
              <a:rPr lang="en-US" altLang="en-US" noProof="1">
                <a:latin typeface="+mn-lt"/>
              </a:rPr>
              <a:t>Food may be contaminated intentionally or accidentally. </a:t>
            </a:r>
          </a:p>
          <a:p>
            <a:pPr eaLnBrk="1" hangingPunct="1">
              <a:lnSpc>
                <a:spcPct val="95000"/>
              </a:lnSpc>
              <a:spcAft>
                <a:spcPct val="40000"/>
              </a:spcAft>
              <a:buFont typeface="Wingdings" panose="05000000000000000000" pitchFamily="2" charset="2"/>
              <a:buChar char="§"/>
            </a:pPr>
            <a:r>
              <a:rPr lang="en-US" altLang="en-US" noProof="1">
                <a:latin typeface="+mn-lt"/>
              </a:rPr>
              <a:t>As a consumer, we never want to see our food to be contaminated but often the contamination we can see doesn't actually harm us, it is more often the unseen contamination that is most harmful.</a:t>
            </a:r>
          </a:p>
        </p:txBody>
      </p:sp>
      <p:sp>
        <p:nvSpPr>
          <p:cNvPr id="15" name="Rectangle 3"/>
          <p:cNvSpPr>
            <a:spLocks noChangeArrowheads="1"/>
          </p:cNvSpPr>
          <p:nvPr/>
        </p:nvSpPr>
        <p:spPr bwMode="gray">
          <a:xfrm>
            <a:off x="4652963" y="1555750"/>
            <a:ext cx="4167187" cy="376238"/>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Food Recalls</a:t>
            </a:r>
          </a:p>
        </p:txBody>
      </p:sp>
      <p:sp>
        <p:nvSpPr>
          <p:cNvPr id="16" name="Rectangle 7"/>
          <p:cNvSpPr>
            <a:spLocks noChangeArrowheads="1"/>
          </p:cNvSpPr>
          <p:nvPr/>
        </p:nvSpPr>
        <p:spPr bwMode="gray">
          <a:xfrm>
            <a:off x="4652963" y="1931988"/>
            <a:ext cx="4167187" cy="3870325"/>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dirty="0">
                <a:latin typeface="+mn-lt"/>
              </a:rPr>
              <a:t>A food recall is when food is returned to the producers due to safety or legal concerns.</a:t>
            </a:r>
          </a:p>
          <a:p>
            <a:pPr eaLnBrk="1" hangingPunct="1">
              <a:lnSpc>
                <a:spcPct val="95000"/>
              </a:lnSpc>
              <a:spcAft>
                <a:spcPct val="40000"/>
              </a:spcAft>
              <a:buFont typeface="Wingdings" panose="05000000000000000000" pitchFamily="2" charset="2"/>
              <a:buChar char="§"/>
            </a:pPr>
            <a:r>
              <a:rPr lang="en-US" dirty="0">
                <a:latin typeface="+mn-lt"/>
              </a:rPr>
              <a:t>Food recalls may not be anything actually wrong with the product, but often it is something wrong with the labeling. </a:t>
            </a:r>
          </a:p>
          <a:p>
            <a:pPr eaLnBrk="1" hangingPunct="1">
              <a:lnSpc>
                <a:spcPct val="95000"/>
              </a:lnSpc>
              <a:spcAft>
                <a:spcPct val="40000"/>
              </a:spcAft>
              <a:buFont typeface="Wingdings" panose="05000000000000000000" pitchFamily="2" charset="2"/>
              <a:buChar char="§"/>
            </a:pPr>
            <a:r>
              <a:rPr lang="en-US" dirty="0">
                <a:latin typeface="+mn-lt"/>
              </a:rPr>
              <a:t>Allergens are considered a food contamination if it is not properly stated on the label. If something is not stated on the label then it is considered a food contaminant.</a:t>
            </a:r>
          </a:p>
          <a:p>
            <a:pPr eaLnBrk="1" hangingPunct="1">
              <a:lnSpc>
                <a:spcPct val="95000"/>
              </a:lnSpc>
              <a:spcAft>
                <a:spcPct val="40000"/>
              </a:spcAft>
              <a:buFont typeface="Wingdings" panose="05000000000000000000" pitchFamily="2" charset="2"/>
              <a:buChar char="§"/>
            </a:pPr>
            <a:endParaRPr lang="en-US" altLang="en-US" noProof="1">
              <a:latin typeface="+mn-lt"/>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3</a:t>
            </a:fld>
            <a:endParaRPr lang="en-US" dirty="0"/>
          </a:p>
        </p:txBody>
      </p:sp>
    </p:spTree>
    <p:extLst>
      <p:ext uri="{BB962C8B-B14F-4D97-AF65-F5344CB8AC3E}">
        <p14:creationId xmlns:p14="http://schemas.microsoft.com/office/powerpoint/2010/main" val="2837782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6953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MAJOR CONTAMINANTS IN FOOD</a:t>
            </a:r>
          </a:p>
        </p:txBody>
      </p:sp>
      <p:sp>
        <p:nvSpPr>
          <p:cNvPr id="13" name="Rectangle 2"/>
          <p:cNvSpPr>
            <a:spLocks noChangeArrowheads="1"/>
          </p:cNvSpPr>
          <p:nvPr/>
        </p:nvSpPr>
        <p:spPr bwMode="gray">
          <a:xfrm>
            <a:off x="319088" y="1555750"/>
            <a:ext cx="4176712" cy="376238"/>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b="1" noProof="1">
                <a:latin typeface="+mn-lt"/>
              </a:rPr>
              <a:t>Contaminant</a:t>
            </a:r>
          </a:p>
        </p:txBody>
      </p:sp>
      <p:sp>
        <p:nvSpPr>
          <p:cNvPr id="14" name="Rectangle 6"/>
          <p:cNvSpPr>
            <a:spLocks noChangeArrowheads="1"/>
          </p:cNvSpPr>
          <p:nvPr/>
        </p:nvSpPr>
        <p:spPr bwMode="gray">
          <a:xfrm>
            <a:off x="319088" y="1931988"/>
            <a:ext cx="4176712" cy="3870325"/>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Any substance added intentionally or unintentionaqlly that</a:t>
            </a:r>
          </a:p>
          <a:p>
            <a:pPr marL="800100" lvl="1" indent="-342900" eaLnBrk="1" hangingPunct="1">
              <a:lnSpc>
                <a:spcPct val="95000"/>
              </a:lnSpc>
              <a:spcAft>
                <a:spcPct val="40000"/>
              </a:spcAft>
              <a:buSzPct val="105000"/>
              <a:buFont typeface="Arial" panose="020B0604020202020204" pitchFamily="34" charset="0"/>
              <a:buChar char="▪"/>
            </a:pPr>
            <a:r>
              <a:rPr lang="en-US" altLang="en-US" noProof="1">
                <a:latin typeface="+mn-lt"/>
              </a:rPr>
              <a:t>Makes food unfit for human consumoption e.g. Insects</a:t>
            </a:r>
          </a:p>
          <a:p>
            <a:pPr marL="800100" lvl="1" indent="-342900" eaLnBrk="1" hangingPunct="1">
              <a:lnSpc>
                <a:spcPct val="95000"/>
              </a:lnSpc>
              <a:spcAft>
                <a:spcPct val="40000"/>
              </a:spcAft>
              <a:buSzPct val="105000"/>
              <a:buFont typeface="Arial" panose="020B0604020202020204" pitchFamily="34" charset="0"/>
              <a:buChar char="▪"/>
            </a:pPr>
            <a:r>
              <a:rPr lang="en-US" altLang="en-US" noProof="1">
                <a:latin typeface="+mn-lt"/>
              </a:rPr>
              <a:t>Is added only to increase the bulk or weight of food e.g. water in milk</a:t>
            </a:r>
          </a:p>
          <a:p>
            <a:pPr marL="800100" lvl="1" indent="-342900" eaLnBrk="1" hangingPunct="1">
              <a:lnSpc>
                <a:spcPct val="95000"/>
              </a:lnSpc>
              <a:spcAft>
                <a:spcPct val="40000"/>
              </a:spcAft>
              <a:buSzPct val="105000"/>
              <a:buFont typeface="Arial" panose="020B0604020202020204" pitchFamily="34" charset="0"/>
              <a:buChar char="▪"/>
            </a:pPr>
            <a:r>
              <a:rPr lang="en-US" altLang="en-US" noProof="1">
                <a:latin typeface="+mn-lt"/>
              </a:rPr>
              <a:t>Is food but is in the wrong place e.g. beans in a can of peas.</a:t>
            </a:r>
          </a:p>
        </p:txBody>
      </p:sp>
      <p:sp>
        <p:nvSpPr>
          <p:cNvPr id="15" name="Rectangle 3"/>
          <p:cNvSpPr>
            <a:spLocks noChangeArrowheads="1"/>
          </p:cNvSpPr>
          <p:nvPr/>
        </p:nvSpPr>
        <p:spPr bwMode="gray">
          <a:xfrm>
            <a:off x="4652963" y="1555750"/>
            <a:ext cx="4167187" cy="376238"/>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b="1" noProof="1">
                <a:latin typeface="+mn-lt"/>
              </a:rPr>
              <a:t>Types of contaminants</a:t>
            </a:r>
          </a:p>
        </p:txBody>
      </p:sp>
      <p:sp>
        <p:nvSpPr>
          <p:cNvPr id="16" name="Rectangle 7"/>
          <p:cNvSpPr>
            <a:spLocks noChangeArrowheads="1"/>
          </p:cNvSpPr>
          <p:nvPr/>
        </p:nvSpPr>
        <p:spPr bwMode="gray">
          <a:xfrm>
            <a:off x="4652963" y="1931988"/>
            <a:ext cx="4167187" cy="3870325"/>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dirty="0">
                <a:latin typeface="+mn-lt"/>
              </a:rPr>
              <a:t>There are three major types of food contaminations in a food facility.</a:t>
            </a:r>
          </a:p>
          <a:p>
            <a:pPr lvl="1" eaLnBrk="1" hangingPunct="1">
              <a:lnSpc>
                <a:spcPct val="95000"/>
              </a:lnSpc>
              <a:spcAft>
                <a:spcPct val="40000"/>
              </a:spcAft>
              <a:buSzPct val="105000"/>
              <a:buFont typeface="Arial" panose="020B0604020202020204" pitchFamily="34" charset="0"/>
              <a:buChar char="▪"/>
            </a:pPr>
            <a:r>
              <a:rPr lang="en-US" dirty="0">
                <a:latin typeface="+mn-lt"/>
              </a:rPr>
              <a:t>Biological contaminants. E.g. Microorganisms</a:t>
            </a:r>
          </a:p>
          <a:p>
            <a:pPr lvl="1" eaLnBrk="1" hangingPunct="1">
              <a:lnSpc>
                <a:spcPct val="95000"/>
              </a:lnSpc>
              <a:spcAft>
                <a:spcPct val="40000"/>
              </a:spcAft>
              <a:buSzPct val="105000"/>
              <a:buFont typeface="Arial" panose="020B0604020202020204" pitchFamily="34" charset="0"/>
              <a:buChar char="▪"/>
            </a:pPr>
            <a:r>
              <a:rPr lang="en-US" dirty="0">
                <a:latin typeface="+mn-lt"/>
              </a:rPr>
              <a:t>Chemical contaminants. E.g. Pesticides</a:t>
            </a:r>
          </a:p>
          <a:p>
            <a:pPr lvl="1" eaLnBrk="1" hangingPunct="1">
              <a:lnSpc>
                <a:spcPct val="95000"/>
              </a:lnSpc>
              <a:spcAft>
                <a:spcPct val="40000"/>
              </a:spcAft>
              <a:buSzPct val="105000"/>
              <a:buFont typeface="Arial" panose="020B0604020202020204" pitchFamily="34" charset="0"/>
              <a:buChar char="▪"/>
            </a:pPr>
            <a:r>
              <a:rPr lang="en-US" dirty="0">
                <a:latin typeface="+mn-lt"/>
              </a:rPr>
              <a:t>Physical contaminants. E.g. glass</a:t>
            </a:r>
          </a:p>
          <a:p>
            <a:pPr marL="0" lvl="0" indent="0" eaLnBrk="1" hangingPunct="1">
              <a:lnSpc>
                <a:spcPct val="95000"/>
              </a:lnSpc>
              <a:spcAft>
                <a:spcPct val="40000"/>
              </a:spcAft>
              <a:buFont typeface="Wingdings" panose="05000000000000000000" pitchFamily="2" charset="2"/>
              <a:buChar char="§"/>
            </a:pPr>
            <a:r>
              <a:rPr lang="en-US" altLang="en-US" noProof="1">
                <a:latin typeface="+mn-lt"/>
                <a:cs typeface="+mn-cs"/>
              </a:rPr>
              <a:t> </a:t>
            </a:r>
            <a:r>
              <a:rPr lang="en-US" dirty="0">
                <a:latin typeface="+mn-lt"/>
              </a:rPr>
              <a:t>Some of these contaminants are safety concerns while others are quality concerns.</a:t>
            </a:r>
            <a:endParaRPr lang="en-US" altLang="en-US" noProof="1">
              <a:latin typeface="+mn-lt"/>
              <a:cs typeface="+mn-cs"/>
            </a:endParaRPr>
          </a:p>
          <a:p>
            <a:pPr lvl="1" eaLnBrk="1" hangingPunct="1">
              <a:lnSpc>
                <a:spcPct val="95000"/>
              </a:lnSpc>
              <a:spcAft>
                <a:spcPct val="40000"/>
              </a:spcAft>
              <a:buClr>
                <a:schemeClr val="accent1"/>
              </a:buClr>
              <a:buFont typeface="Courier New" panose="02070309020205020404" pitchFamily="49" charset="0"/>
              <a:buChar char="o"/>
            </a:pPr>
            <a:endParaRPr lang="en-US" dirty="0">
              <a:latin typeface="+mn-lt"/>
            </a:endParaRPr>
          </a:p>
          <a:p>
            <a:pPr lvl="1" eaLnBrk="1" hangingPunct="1">
              <a:lnSpc>
                <a:spcPct val="95000"/>
              </a:lnSpc>
              <a:spcAft>
                <a:spcPct val="40000"/>
              </a:spcAft>
              <a:buClr>
                <a:schemeClr val="accent1"/>
              </a:buClr>
              <a:buFont typeface="Courier New" panose="02070309020205020404" pitchFamily="49" charset="0"/>
              <a:buChar char="o"/>
            </a:pPr>
            <a:endParaRPr lang="en-US" dirty="0">
              <a:latin typeface="+mn-lt"/>
            </a:endParaRPr>
          </a:p>
          <a:p>
            <a:pPr lvl="1" eaLnBrk="1" hangingPunct="1">
              <a:lnSpc>
                <a:spcPct val="95000"/>
              </a:lnSpc>
              <a:spcAft>
                <a:spcPct val="40000"/>
              </a:spcAft>
              <a:buClr>
                <a:schemeClr val="accent1"/>
              </a:buClr>
              <a:buFont typeface="Wingdings" panose="05000000000000000000" pitchFamily="2" charset="2"/>
              <a:buChar char="§"/>
            </a:pPr>
            <a:endParaRPr lang="en-US" dirty="0">
              <a:latin typeface="+mn-lt"/>
            </a:endParaRPr>
          </a:p>
          <a:p>
            <a:pPr eaLnBrk="1" hangingPunct="1">
              <a:lnSpc>
                <a:spcPct val="95000"/>
              </a:lnSpc>
              <a:spcAft>
                <a:spcPct val="40000"/>
              </a:spcAft>
              <a:buClr>
                <a:schemeClr val="accent1"/>
              </a:buClr>
              <a:buFont typeface="Wingdings" panose="05000000000000000000" pitchFamily="2" charset="2"/>
              <a:buChar char="§"/>
            </a:pPr>
            <a:endParaRPr lang="en-US" dirty="0">
              <a:latin typeface="+mn-lt"/>
            </a:endParaRPr>
          </a:p>
          <a:p>
            <a:pPr marL="0" indent="0" eaLnBrk="1" hangingPunct="1">
              <a:lnSpc>
                <a:spcPct val="95000"/>
              </a:lnSpc>
              <a:spcAft>
                <a:spcPct val="40000"/>
              </a:spcAft>
              <a:buClr>
                <a:schemeClr val="accent1"/>
              </a:buClr>
            </a:pPr>
            <a:endParaRPr lang="en-US" dirty="0">
              <a:latin typeface="+mn-lt"/>
            </a:endParaRPr>
          </a:p>
          <a:p>
            <a:pPr eaLnBrk="1" hangingPunct="1">
              <a:lnSpc>
                <a:spcPct val="95000"/>
              </a:lnSpc>
              <a:spcAft>
                <a:spcPct val="40000"/>
              </a:spcAft>
              <a:buClr>
                <a:schemeClr val="accent1"/>
              </a:buClr>
              <a:buFont typeface="Wingdings" panose="05000000000000000000" pitchFamily="2" charset="2"/>
              <a:buChar char="§"/>
            </a:pPr>
            <a:endParaRPr lang="en-US" altLang="en-US" noProof="1">
              <a:latin typeface="+mn-lt"/>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4</a:t>
            </a:fld>
            <a:endParaRPr lang="en-US" dirty="0"/>
          </a:p>
        </p:txBody>
      </p:sp>
    </p:spTree>
    <p:extLst>
      <p:ext uri="{BB962C8B-B14F-4D97-AF65-F5344CB8AC3E}">
        <p14:creationId xmlns:p14="http://schemas.microsoft.com/office/powerpoint/2010/main" val="881278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6953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BIOLOGICAL CONTAMINANTS</a:t>
            </a:r>
          </a:p>
        </p:txBody>
      </p:sp>
      <p:sp>
        <p:nvSpPr>
          <p:cNvPr id="9" name="Rectangle 4"/>
          <p:cNvSpPr>
            <a:spLocks noChangeArrowheads="1"/>
          </p:cNvSpPr>
          <p:nvPr/>
        </p:nvSpPr>
        <p:spPr bwMode="gray">
          <a:xfrm>
            <a:off x="304800" y="1295401"/>
            <a:ext cx="8663926"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sz="2000" dirty="0">
              <a:latin typeface="+mn-lt"/>
            </a:endParaRPr>
          </a:p>
          <a:p>
            <a:r>
              <a:rPr lang="en-US" dirty="0">
                <a:latin typeface="+mn-lt"/>
              </a:rPr>
              <a:t>A microbial contaminant that may cause a food borne illness (bacteria, viruses, fungi, parasites, biological toxins)</a:t>
            </a:r>
          </a:p>
          <a:p>
            <a:endParaRPr lang="en-GB" altLang="en-US" sz="2000" dirty="0">
              <a:latin typeface="+mn-lt"/>
            </a:endParaRPr>
          </a:p>
        </p:txBody>
      </p:sp>
      <p:sp>
        <p:nvSpPr>
          <p:cNvPr id="10" name="Rectangle 6"/>
          <p:cNvSpPr>
            <a:spLocks noChangeArrowheads="1"/>
          </p:cNvSpPr>
          <p:nvPr/>
        </p:nvSpPr>
        <p:spPr bwMode="gray">
          <a:xfrm>
            <a:off x="319088" y="2062162"/>
            <a:ext cx="2019300" cy="376238"/>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latin typeface="+mn-lt"/>
              </a:rPr>
              <a:t>Bacterial</a:t>
            </a:r>
          </a:p>
        </p:txBody>
      </p:sp>
      <p:sp>
        <p:nvSpPr>
          <p:cNvPr id="11" name="Rectangle 7"/>
          <p:cNvSpPr>
            <a:spLocks noChangeArrowheads="1"/>
          </p:cNvSpPr>
          <p:nvPr/>
        </p:nvSpPr>
        <p:spPr bwMode="gray">
          <a:xfrm>
            <a:off x="319088" y="2438400"/>
            <a:ext cx="2019300" cy="3870325"/>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30000"/>
              </a:spcAft>
              <a:buFont typeface="Wingdings" panose="05000000000000000000" pitchFamily="2" charset="2"/>
              <a:buChar char="§"/>
            </a:pPr>
            <a:r>
              <a:rPr lang="en-US" altLang="en-US" noProof="1">
                <a:latin typeface="+mn-lt"/>
              </a:rPr>
              <a:t>Botulism</a:t>
            </a:r>
          </a:p>
          <a:p>
            <a:pPr eaLnBrk="1" hangingPunct="1">
              <a:lnSpc>
                <a:spcPct val="95000"/>
              </a:lnSpc>
              <a:spcAft>
                <a:spcPct val="30000"/>
              </a:spcAft>
              <a:buFont typeface="Wingdings" panose="05000000000000000000" pitchFamily="2" charset="2"/>
              <a:buChar char="§"/>
            </a:pPr>
            <a:r>
              <a:rPr lang="en-US" altLang="en-US" noProof="1">
                <a:latin typeface="+mn-lt"/>
              </a:rPr>
              <a:t>E.coli infection</a:t>
            </a:r>
          </a:p>
          <a:p>
            <a:pPr eaLnBrk="1" hangingPunct="1">
              <a:lnSpc>
                <a:spcPct val="95000"/>
              </a:lnSpc>
              <a:spcAft>
                <a:spcPct val="30000"/>
              </a:spcAft>
              <a:buFont typeface="Wingdings" panose="05000000000000000000" pitchFamily="2" charset="2"/>
              <a:buChar char="§"/>
            </a:pPr>
            <a:r>
              <a:rPr lang="en-US" altLang="en-US" noProof="1">
                <a:latin typeface="+mn-lt"/>
              </a:rPr>
              <a:t>Salmonellosis</a:t>
            </a:r>
          </a:p>
          <a:p>
            <a:pPr eaLnBrk="1" hangingPunct="1">
              <a:lnSpc>
                <a:spcPct val="95000"/>
              </a:lnSpc>
              <a:spcAft>
                <a:spcPct val="30000"/>
              </a:spcAft>
              <a:buFont typeface="Wingdings" panose="05000000000000000000" pitchFamily="2" charset="2"/>
              <a:buChar char="§"/>
            </a:pPr>
            <a:r>
              <a:rPr lang="en-US" altLang="en-US" noProof="1">
                <a:latin typeface="+mn-lt"/>
              </a:rPr>
              <a:t>Shigellosis</a:t>
            </a:r>
          </a:p>
          <a:p>
            <a:pPr eaLnBrk="1" hangingPunct="1">
              <a:lnSpc>
                <a:spcPct val="95000"/>
              </a:lnSpc>
              <a:spcAft>
                <a:spcPct val="30000"/>
              </a:spcAft>
              <a:buFont typeface="Wingdings" panose="05000000000000000000" pitchFamily="2" charset="2"/>
              <a:buChar char="§"/>
            </a:pPr>
            <a:r>
              <a:rPr lang="en-US" altLang="en-US" noProof="1">
                <a:latin typeface="+mn-lt"/>
              </a:rPr>
              <a:t>Listeriosis</a:t>
            </a:r>
          </a:p>
          <a:p>
            <a:pPr eaLnBrk="1" hangingPunct="1">
              <a:lnSpc>
                <a:spcPct val="95000"/>
              </a:lnSpc>
              <a:spcAft>
                <a:spcPct val="30000"/>
              </a:spcAft>
              <a:buFont typeface="Wingdings" panose="05000000000000000000" pitchFamily="2" charset="2"/>
              <a:buChar char="§"/>
            </a:pPr>
            <a:r>
              <a:rPr lang="en-US" altLang="en-US" noProof="1">
                <a:latin typeface="+mn-lt"/>
              </a:rPr>
              <a:t>Staphylococcal Illness</a:t>
            </a:r>
          </a:p>
        </p:txBody>
      </p:sp>
      <p:sp>
        <p:nvSpPr>
          <p:cNvPr id="12" name="Rectangle 10"/>
          <p:cNvSpPr>
            <a:spLocks noChangeArrowheads="1"/>
          </p:cNvSpPr>
          <p:nvPr/>
        </p:nvSpPr>
        <p:spPr bwMode="gray">
          <a:xfrm>
            <a:off x="2482850" y="2062162"/>
            <a:ext cx="2016125" cy="376238"/>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latin typeface="+mn-lt"/>
              </a:rPr>
              <a:t>Viral</a:t>
            </a:r>
          </a:p>
        </p:txBody>
      </p:sp>
      <p:sp>
        <p:nvSpPr>
          <p:cNvPr id="17" name="Rectangle 11"/>
          <p:cNvSpPr>
            <a:spLocks noChangeArrowheads="1"/>
          </p:cNvSpPr>
          <p:nvPr/>
        </p:nvSpPr>
        <p:spPr bwMode="gray">
          <a:xfrm>
            <a:off x="2482850" y="2438400"/>
            <a:ext cx="2016125" cy="3870325"/>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30000"/>
              </a:spcAft>
              <a:buFont typeface="Wingdings" panose="05000000000000000000" pitchFamily="2" charset="2"/>
              <a:buChar char="§"/>
            </a:pPr>
            <a:r>
              <a:rPr lang="en-US" altLang="en-US" noProof="1">
                <a:latin typeface="+mn-lt"/>
              </a:rPr>
              <a:t>Hepatitis- A</a:t>
            </a:r>
          </a:p>
          <a:p>
            <a:pPr eaLnBrk="1" hangingPunct="1">
              <a:lnSpc>
                <a:spcPct val="95000"/>
              </a:lnSpc>
              <a:spcAft>
                <a:spcPct val="30000"/>
              </a:spcAft>
              <a:buFont typeface="Wingdings" panose="05000000000000000000" pitchFamily="2" charset="2"/>
              <a:buChar char="§"/>
            </a:pPr>
            <a:r>
              <a:rPr lang="en-US" altLang="en-US" noProof="1">
                <a:latin typeface="+mn-lt"/>
              </a:rPr>
              <a:t>Norwalk virus</a:t>
            </a:r>
          </a:p>
          <a:p>
            <a:pPr eaLnBrk="1" hangingPunct="1">
              <a:lnSpc>
                <a:spcPct val="95000"/>
              </a:lnSpc>
              <a:spcAft>
                <a:spcPct val="30000"/>
              </a:spcAft>
              <a:buFont typeface="Wingdings" panose="05000000000000000000" pitchFamily="2" charset="2"/>
              <a:buChar char="§"/>
            </a:pPr>
            <a:r>
              <a:rPr lang="en-US" altLang="en-US" noProof="1">
                <a:latin typeface="+mn-lt"/>
              </a:rPr>
              <a:t>Rota virus</a:t>
            </a:r>
          </a:p>
        </p:txBody>
      </p:sp>
      <p:sp>
        <p:nvSpPr>
          <p:cNvPr id="18" name="Rectangle 12"/>
          <p:cNvSpPr>
            <a:spLocks noChangeArrowheads="1"/>
          </p:cNvSpPr>
          <p:nvPr/>
        </p:nvSpPr>
        <p:spPr bwMode="gray">
          <a:xfrm>
            <a:off x="4643438" y="2062162"/>
            <a:ext cx="2006600" cy="376238"/>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latin typeface="+mn-lt"/>
              </a:rPr>
              <a:t>Fungal</a:t>
            </a:r>
          </a:p>
        </p:txBody>
      </p:sp>
      <p:sp>
        <p:nvSpPr>
          <p:cNvPr id="19" name="Rectangle 13"/>
          <p:cNvSpPr>
            <a:spLocks noChangeArrowheads="1"/>
          </p:cNvSpPr>
          <p:nvPr/>
        </p:nvSpPr>
        <p:spPr bwMode="gray">
          <a:xfrm>
            <a:off x="4643438" y="2438400"/>
            <a:ext cx="2006600" cy="3870325"/>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30000"/>
              </a:spcAft>
              <a:buFont typeface="Wingdings" panose="05000000000000000000" pitchFamily="2" charset="2"/>
              <a:buChar char="§"/>
            </a:pPr>
            <a:r>
              <a:rPr lang="en-US" altLang="en-US" noProof="1">
                <a:latin typeface="+mn-lt"/>
              </a:rPr>
              <a:t>Yeast</a:t>
            </a:r>
          </a:p>
          <a:p>
            <a:pPr eaLnBrk="1" hangingPunct="1">
              <a:lnSpc>
                <a:spcPct val="95000"/>
              </a:lnSpc>
              <a:spcAft>
                <a:spcPct val="30000"/>
              </a:spcAft>
              <a:buFont typeface="Wingdings" panose="05000000000000000000" pitchFamily="2" charset="2"/>
              <a:buChar char="§"/>
            </a:pPr>
            <a:r>
              <a:rPr lang="en-US" altLang="en-US" noProof="1">
                <a:latin typeface="+mn-lt"/>
              </a:rPr>
              <a:t>Mold</a:t>
            </a:r>
          </a:p>
        </p:txBody>
      </p:sp>
      <p:sp>
        <p:nvSpPr>
          <p:cNvPr id="20" name="Rectangle 8"/>
          <p:cNvSpPr>
            <a:spLocks noChangeArrowheads="1"/>
          </p:cNvSpPr>
          <p:nvPr/>
        </p:nvSpPr>
        <p:spPr bwMode="gray">
          <a:xfrm>
            <a:off x="6804025" y="2062162"/>
            <a:ext cx="2016125" cy="376238"/>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latin typeface="+mn-lt"/>
              </a:rPr>
              <a:t>Parasitic</a:t>
            </a:r>
          </a:p>
        </p:txBody>
      </p:sp>
      <p:sp>
        <p:nvSpPr>
          <p:cNvPr id="21" name="Rectangle 9"/>
          <p:cNvSpPr>
            <a:spLocks noChangeArrowheads="1"/>
          </p:cNvSpPr>
          <p:nvPr/>
        </p:nvSpPr>
        <p:spPr bwMode="gray">
          <a:xfrm>
            <a:off x="6804025" y="2438400"/>
            <a:ext cx="2016125" cy="3870325"/>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30000"/>
              </a:spcAft>
              <a:buFont typeface="Wingdings" panose="05000000000000000000" pitchFamily="2" charset="2"/>
              <a:buChar char="§"/>
            </a:pPr>
            <a:r>
              <a:rPr lang="en-US" altLang="en-US" noProof="1">
                <a:latin typeface="+mn-lt"/>
              </a:rPr>
              <a:t>Giardiasis</a:t>
            </a:r>
          </a:p>
          <a:p>
            <a:pPr eaLnBrk="1" hangingPunct="1">
              <a:lnSpc>
                <a:spcPct val="95000"/>
              </a:lnSpc>
              <a:spcAft>
                <a:spcPct val="30000"/>
              </a:spcAft>
              <a:buFont typeface="Wingdings" panose="05000000000000000000" pitchFamily="2" charset="2"/>
              <a:buChar char="§"/>
            </a:pPr>
            <a:r>
              <a:rPr lang="en-US" altLang="en-US" noProof="1">
                <a:latin typeface="+mn-lt"/>
              </a:rPr>
              <a:t>Cyclosporiasis</a:t>
            </a:r>
          </a:p>
          <a:p>
            <a:pPr eaLnBrk="1" hangingPunct="1">
              <a:lnSpc>
                <a:spcPct val="95000"/>
              </a:lnSpc>
              <a:spcAft>
                <a:spcPct val="30000"/>
              </a:spcAft>
              <a:buFont typeface="Wingdings" panose="05000000000000000000" pitchFamily="2" charset="2"/>
              <a:buChar char="§"/>
            </a:pPr>
            <a:r>
              <a:rPr lang="en-US" altLang="en-US" noProof="1">
                <a:latin typeface="+mn-lt"/>
              </a:rPr>
              <a:t>Trichonosis</a:t>
            </a:r>
          </a:p>
        </p:txBody>
      </p:sp>
      <p:sp>
        <p:nvSpPr>
          <p:cNvPr id="2" name="Slide Number Placeholder 1"/>
          <p:cNvSpPr>
            <a:spLocks noGrp="1"/>
          </p:cNvSpPr>
          <p:nvPr>
            <p:ph type="sldNum" sz="quarter" idx="12"/>
          </p:nvPr>
        </p:nvSpPr>
        <p:spPr/>
        <p:txBody>
          <a:bodyPr/>
          <a:lstStyle/>
          <a:p>
            <a:fld id="{7B35B823-78A6-4AA4-A0F1-2DC210CA05EA}" type="slidenum">
              <a:rPr lang="en-US" smtClean="0"/>
              <a:pPr/>
              <a:t>5</a:t>
            </a:fld>
            <a:endParaRPr lang="en-US" dirty="0"/>
          </a:p>
        </p:txBody>
      </p:sp>
      <p:pic>
        <p:nvPicPr>
          <p:cNvPr id="1028" name="Picture 4" descr="Image result for Bacterial"/>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5080543"/>
            <a:ext cx="1600199" cy="108346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Viral"/>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65411" y="5080542"/>
            <a:ext cx="1651001" cy="1083469"/>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Image result for Fungal"/>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12265" r="6709"/>
          <a:stretch/>
        </p:blipFill>
        <p:spPr bwMode="auto">
          <a:xfrm>
            <a:off x="4810008" y="5080542"/>
            <a:ext cx="1711108" cy="1083469"/>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Image result for Parasitic"/>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934200" y="5080541"/>
            <a:ext cx="1641142" cy="11075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5258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6953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BIOLOGICAL CONTAMINANTS</a:t>
            </a:r>
          </a:p>
        </p:txBody>
      </p:sp>
      <p:sp>
        <p:nvSpPr>
          <p:cNvPr id="9" name="Rectangle 4"/>
          <p:cNvSpPr>
            <a:spLocks noChangeArrowheads="1"/>
          </p:cNvSpPr>
          <p:nvPr/>
        </p:nvSpPr>
        <p:spPr bwMode="gray">
          <a:xfrm>
            <a:off x="304800" y="1295401"/>
            <a:ext cx="8663926"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sz="2000" dirty="0">
              <a:latin typeface="+mn-lt"/>
            </a:endParaRPr>
          </a:p>
          <a:p>
            <a:endParaRPr lang="en-US" dirty="0">
              <a:latin typeface="+mn-lt"/>
            </a:endParaRPr>
          </a:p>
          <a:p>
            <a:endParaRPr lang="en-GB" altLang="en-US" sz="2000" dirty="0">
              <a:latin typeface="+mn-lt"/>
            </a:endParaRPr>
          </a:p>
        </p:txBody>
      </p:sp>
      <p:sp>
        <p:nvSpPr>
          <p:cNvPr id="13" name="Rectangle 4"/>
          <p:cNvSpPr>
            <a:spLocks noChangeArrowheads="1"/>
          </p:cNvSpPr>
          <p:nvPr/>
        </p:nvSpPr>
        <p:spPr bwMode="gray">
          <a:xfrm>
            <a:off x="304800" y="13176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sz="2000" dirty="0">
                <a:latin typeface="+mn-lt"/>
              </a:rPr>
              <a:t>The “FAT TOM” condition for growth of bacteria</a:t>
            </a:r>
          </a:p>
        </p:txBody>
      </p:sp>
      <p:sp>
        <p:nvSpPr>
          <p:cNvPr id="14" name="Rectangle 2"/>
          <p:cNvSpPr>
            <a:spLocks noChangeArrowheads="1"/>
          </p:cNvSpPr>
          <p:nvPr/>
        </p:nvSpPr>
        <p:spPr bwMode="gray">
          <a:xfrm>
            <a:off x="328613" y="1757363"/>
            <a:ext cx="2730500" cy="376237"/>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latin typeface="+mn-lt"/>
              </a:rPr>
              <a:t>FOOD (F)</a:t>
            </a:r>
          </a:p>
        </p:txBody>
      </p:sp>
      <p:sp>
        <p:nvSpPr>
          <p:cNvPr id="15" name="Rectangle 11"/>
          <p:cNvSpPr>
            <a:spLocks noChangeArrowheads="1"/>
          </p:cNvSpPr>
          <p:nvPr/>
        </p:nvSpPr>
        <p:spPr bwMode="gray">
          <a:xfrm>
            <a:off x="328613" y="2133599"/>
            <a:ext cx="2730500" cy="1904780"/>
          </a:xfrm>
          <a:prstGeom prst="rect">
            <a:avLst/>
          </a:prstGeom>
          <a:gradFill rotWithShape="1">
            <a:gsLst>
              <a:gs pos="0">
                <a:srgbClr val="EAEAEA"/>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30000"/>
              </a:spcAft>
              <a:buFont typeface="Wingdings" panose="05000000000000000000" pitchFamily="2" charset="2"/>
              <a:buChar char="§"/>
            </a:pPr>
            <a:r>
              <a:rPr lang="en-US" altLang="en-US" noProof="1">
                <a:latin typeface="+mn-lt"/>
              </a:rPr>
              <a:t>Bacteria need energy to live.</a:t>
            </a:r>
          </a:p>
          <a:p>
            <a:pPr eaLnBrk="1" hangingPunct="1">
              <a:lnSpc>
                <a:spcPct val="95000"/>
              </a:lnSpc>
              <a:spcAft>
                <a:spcPct val="30000"/>
              </a:spcAft>
              <a:buFont typeface="Wingdings" panose="05000000000000000000" pitchFamily="2" charset="2"/>
              <a:buChar char="§"/>
            </a:pPr>
            <a:r>
              <a:rPr lang="en-US" altLang="en-US" noProof="1">
                <a:latin typeface="+mn-lt"/>
              </a:rPr>
              <a:t>Poultry, dairy products, meat, fish etc are ideal sources of energy for their growth</a:t>
            </a:r>
          </a:p>
        </p:txBody>
      </p:sp>
      <p:sp>
        <p:nvSpPr>
          <p:cNvPr id="16" name="Rectangle 6"/>
          <p:cNvSpPr>
            <a:spLocks noChangeArrowheads="1"/>
          </p:cNvSpPr>
          <p:nvPr/>
        </p:nvSpPr>
        <p:spPr bwMode="gray">
          <a:xfrm>
            <a:off x="3211513" y="1757363"/>
            <a:ext cx="2727325" cy="376237"/>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latin typeface="+mn-lt"/>
              </a:rPr>
              <a:t>ACIDITY (A)</a:t>
            </a:r>
          </a:p>
        </p:txBody>
      </p:sp>
      <p:sp>
        <p:nvSpPr>
          <p:cNvPr id="22" name="Rectangle 15"/>
          <p:cNvSpPr>
            <a:spLocks noChangeArrowheads="1"/>
          </p:cNvSpPr>
          <p:nvPr/>
        </p:nvSpPr>
        <p:spPr bwMode="gray">
          <a:xfrm>
            <a:off x="3211513" y="2132012"/>
            <a:ext cx="2727325" cy="1906588"/>
          </a:xfrm>
          <a:prstGeom prst="rect">
            <a:avLst/>
          </a:prstGeom>
          <a:gradFill rotWithShape="1">
            <a:gsLst>
              <a:gs pos="0">
                <a:srgbClr val="EAEAEA"/>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30000"/>
              </a:spcAft>
              <a:buFont typeface="Wingdings" panose="05000000000000000000" pitchFamily="2" charset="2"/>
              <a:buChar char="§"/>
            </a:pPr>
            <a:r>
              <a:rPr lang="en-US" altLang="en-US" noProof="1">
                <a:latin typeface="+mn-lt"/>
              </a:rPr>
              <a:t>Nacteria grow best in food that is lightly acidic to neutral</a:t>
            </a:r>
          </a:p>
        </p:txBody>
      </p:sp>
      <p:sp>
        <p:nvSpPr>
          <p:cNvPr id="23" name="Rectangle 4"/>
          <p:cNvSpPr>
            <a:spLocks noChangeArrowheads="1"/>
          </p:cNvSpPr>
          <p:nvPr/>
        </p:nvSpPr>
        <p:spPr bwMode="gray">
          <a:xfrm>
            <a:off x="6076950" y="1757363"/>
            <a:ext cx="2743200" cy="376237"/>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latin typeface="+mn-lt"/>
              </a:rPr>
              <a:t>TEMPERATURE (T)</a:t>
            </a:r>
          </a:p>
        </p:txBody>
      </p:sp>
      <p:sp>
        <p:nvSpPr>
          <p:cNvPr id="24" name="Rectangle 13"/>
          <p:cNvSpPr>
            <a:spLocks noChangeArrowheads="1"/>
          </p:cNvSpPr>
          <p:nvPr/>
        </p:nvSpPr>
        <p:spPr bwMode="gray">
          <a:xfrm>
            <a:off x="6076950" y="2132012"/>
            <a:ext cx="2743200" cy="1906588"/>
          </a:xfrm>
          <a:prstGeom prst="rect">
            <a:avLst/>
          </a:prstGeom>
          <a:gradFill rotWithShape="1">
            <a:gsLst>
              <a:gs pos="0">
                <a:srgbClr val="EAEAEA"/>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30000"/>
              </a:spcAft>
              <a:buFont typeface="Wingdings" panose="05000000000000000000" pitchFamily="2" charset="2"/>
              <a:buChar char="§"/>
            </a:pPr>
            <a:r>
              <a:rPr lang="en-US" altLang="en-US" noProof="1">
                <a:latin typeface="+mn-lt"/>
              </a:rPr>
              <a:t>Temperature danger zone is between 41°F-135°F.</a:t>
            </a:r>
          </a:p>
          <a:p>
            <a:pPr eaLnBrk="1" hangingPunct="1">
              <a:lnSpc>
                <a:spcPct val="95000"/>
              </a:lnSpc>
              <a:spcAft>
                <a:spcPct val="30000"/>
              </a:spcAft>
              <a:buFont typeface="Wingdings" panose="05000000000000000000" pitchFamily="2" charset="2"/>
              <a:buChar char="§"/>
            </a:pPr>
            <a:r>
              <a:rPr lang="en-US" altLang="en-US" noProof="1">
                <a:latin typeface="+mn-lt"/>
              </a:rPr>
              <a:t>It favours bacterial growth</a:t>
            </a:r>
          </a:p>
          <a:p>
            <a:pPr eaLnBrk="1" hangingPunct="1">
              <a:lnSpc>
                <a:spcPct val="95000"/>
              </a:lnSpc>
              <a:spcAft>
                <a:spcPct val="30000"/>
              </a:spcAft>
              <a:buFont typeface="Wingdings" panose="05000000000000000000" pitchFamily="2" charset="2"/>
              <a:buChar char="§"/>
            </a:pPr>
            <a:r>
              <a:rPr lang="en-US" altLang="en-US" noProof="1">
                <a:latin typeface="+mn-lt"/>
              </a:rPr>
              <a:t>Food to spend minimal time in this zone</a:t>
            </a:r>
          </a:p>
        </p:txBody>
      </p:sp>
      <p:sp>
        <p:nvSpPr>
          <p:cNvPr id="25" name="Rectangle 3"/>
          <p:cNvSpPr>
            <a:spLocks noChangeArrowheads="1"/>
          </p:cNvSpPr>
          <p:nvPr/>
        </p:nvSpPr>
        <p:spPr bwMode="gray">
          <a:xfrm>
            <a:off x="328613" y="4119562"/>
            <a:ext cx="2730500" cy="376238"/>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latin typeface="+mn-lt"/>
              </a:rPr>
              <a:t>TIME (T)</a:t>
            </a:r>
          </a:p>
        </p:txBody>
      </p:sp>
      <p:sp>
        <p:nvSpPr>
          <p:cNvPr id="26" name="Rectangle 12"/>
          <p:cNvSpPr>
            <a:spLocks noChangeArrowheads="1"/>
          </p:cNvSpPr>
          <p:nvPr/>
        </p:nvSpPr>
        <p:spPr bwMode="gray">
          <a:xfrm>
            <a:off x="328613" y="4497388"/>
            <a:ext cx="2730500" cy="1979612"/>
          </a:xfrm>
          <a:prstGeom prst="rect">
            <a:avLst/>
          </a:prstGeom>
          <a:gradFill rotWithShape="1">
            <a:gsLst>
              <a:gs pos="0">
                <a:srgbClr val="EAEAEA"/>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30000"/>
              </a:spcAft>
              <a:buFont typeface="Wingdings" panose="05000000000000000000" pitchFamily="2" charset="2"/>
              <a:buChar char="§"/>
            </a:pPr>
            <a:r>
              <a:rPr lang="en-US" altLang="en-US" noProof="1">
                <a:latin typeface="+mn-lt"/>
              </a:rPr>
              <a:t>The more the time in danger zone, more is the number and chance of bacteria growing to make food unsafe. </a:t>
            </a:r>
          </a:p>
        </p:txBody>
      </p:sp>
      <p:sp>
        <p:nvSpPr>
          <p:cNvPr id="27" name="Rectangle 7"/>
          <p:cNvSpPr>
            <a:spLocks noChangeArrowheads="1"/>
          </p:cNvSpPr>
          <p:nvPr/>
        </p:nvSpPr>
        <p:spPr bwMode="gray">
          <a:xfrm>
            <a:off x="3211513" y="4119562"/>
            <a:ext cx="2727325" cy="376238"/>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latin typeface="+mn-lt"/>
              </a:rPr>
              <a:t>OXYGEN (O)</a:t>
            </a:r>
          </a:p>
        </p:txBody>
      </p:sp>
      <p:sp>
        <p:nvSpPr>
          <p:cNvPr id="28" name="Rectangle 16"/>
          <p:cNvSpPr>
            <a:spLocks noChangeArrowheads="1"/>
          </p:cNvSpPr>
          <p:nvPr/>
        </p:nvSpPr>
        <p:spPr bwMode="gray">
          <a:xfrm>
            <a:off x="3211513" y="4497388"/>
            <a:ext cx="2727325" cy="1979612"/>
          </a:xfrm>
          <a:prstGeom prst="rect">
            <a:avLst/>
          </a:prstGeom>
          <a:gradFill rotWithShape="1">
            <a:gsLst>
              <a:gs pos="0">
                <a:srgbClr val="EAEAEA"/>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30000"/>
              </a:spcAft>
              <a:buFont typeface="Wingdings" panose="05000000000000000000" pitchFamily="2" charset="2"/>
              <a:buChar char="§"/>
            </a:pPr>
            <a:r>
              <a:rPr lang="en-US" altLang="en-US" noProof="1">
                <a:latin typeface="+mn-lt"/>
              </a:rPr>
              <a:t>Some bacteria need oxygen for their growth (aerobic) and some do not (anaerobic), and some can grow with or without oxygen (facultative)</a:t>
            </a:r>
          </a:p>
        </p:txBody>
      </p:sp>
      <p:sp>
        <p:nvSpPr>
          <p:cNvPr id="29" name="Rectangle 5"/>
          <p:cNvSpPr>
            <a:spLocks noChangeArrowheads="1"/>
          </p:cNvSpPr>
          <p:nvPr/>
        </p:nvSpPr>
        <p:spPr bwMode="gray">
          <a:xfrm>
            <a:off x="6076950" y="4119562"/>
            <a:ext cx="2743200" cy="376238"/>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latin typeface="+mn-lt"/>
              </a:rPr>
              <a:t>MOISTURE (M)</a:t>
            </a:r>
          </a:p>
        </p:txBody>
      </p:sp>
      <p:sp>
        <p:nvSpPr>
          <p:cNvPr id="30" name="Rectangle 14"/>
          <p:cNvSpPr>
            <a:spLocks noChangeArrowheads="1"/>
          </p:cNvSpPr>
          <p:nvPr/>
        </p:nvSpPr>
        <p:spPr bwMode="gray">
          <a:xfrm>
            <a:off x="6076950" y="4497388"/>
            <a:ext cx="2743200" cy="1979612"/>
          </a:xfrm>
          <a:prstGeom prst="rect">
            <a:avLst/>
          </a:prstGeom>
          <a:gradFill rotWithShape="1">
            <a:gsLst>
              <a:gs pos="0">
                <a:srgbClr val="EAEAEA"/>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36000" bIns="36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30000"/>
              </a:spcAft>
              <a:buFont typeface="Wingdings" panose="05000000000000000000" pitchFamily="2" charset="2"/>
              <a:buChar char="§"/>
            </a:pPr>
            <a:r>
              <a:rPr lang="en-US" altLang="en-US" noProof="1">
                <a:latin typeface="+mn-lt"/>
              </a:rPr>
              <a:t>Moisture favours the growth of bacteria.</a:t>
            </a:r>
          </a:p>
          <a:p>
            <a:pPr eaLnBrk="1" hangingPunct="1">
              <a:lnSpc>
                <a:spcPct val="95000"/>
              </a:lnSpc>
              <a:spcAft>
                <a:spcPct val="30000"/>
              </a:spcAft>
              <a:buFont typeface="Wingdings" panose="05000000000000000000" pitchFamily="2" charset="2"/>
              <a:buChar char="§"/>
            </a:pPr>
            <a:endParaRPr lang="en-US" altLang="en-US" noProof="1">
              <a:latin typeface="+mn-lt"/>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6</a:t>
            </a:fld>
            <a:endParaRPr lang="en-US" dirty="0"/>
          </a:p>
        </p:txBody>
      </p:sp>
    </p:spTree>
    <p:extLst>
      <p:ext uri="{BB962C8B-B14F-4D97-AF65-F5344CB8AC3E}">
        <p14:creationId xmlns:p14="http://schemas.microsoft.com/office/powerpoint/2010/main" val="3667632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6953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BIOLOGICAL CONTAMINANTS</a:t>
            </a:r>
          </a:p>
          <a:p>
            <a:endParaRPr lang="en-US" altLang="en-US" sz="3200" noProof="1">
              <a:latin typeface="+mn-lt"/>
            </a:endParaRPr>
          </a:p>
        </p:txBody>
      </p:sp>
      <p:sp>
        <p:nvSpPr>
          <p:cNvPr id="7" name="Rectangle 4"/>
          <p:cNvSpPr>
            <a:spLocks noChangeArrowheads="1"/>
          </p:cNvSpPr>
          <p:nvPr/>
        </p:nvSpPr>
        <p:spPr bwMode="gray">
          <a:xfrm>
            <a:off x="323850" y="1800225"/>
            <a:ext cx="2011363" cy="1323975"/>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latin typeface="+mn-lt"/>
              </a:rPr>
              <a:t>Salmonella typhi</a:t>
            </a:r>
          </a:p>
        </p:txBody>
      </p:sp>
      <p:sp>
        <p:nvSpPr>
          <p:cNvPr id="8" name="Rectangle 9"/>
          <p:cNvSpPr>
            <a:spLocks noChangeArrowheads="1"/>
          </p:cNvSpPr>
          <p:nvPr/>
        </p:nvSpPr>
        <p:spPr bwMode="gray">
          <a:xfrm>
            <a:off x="2487613" y="1804987"/>
            <a:ext cx="6332537" cy="1319213"/>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B2B2B2"/>
            </a:outerShdw>
          </a:effectLst>
        </p:spPr>
        <p:txBody>
          <a:bodyPr lIns="108000" tIns="36000" rIns="36000" bIns="36000" anchor="ctr"/>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40000"/>
              </a:spcBef>
              <a:buFont typeface="Wingdings" panose="05000000000000000000" pitchFamily="2" charset="2"/>
              <a:buChar char="§"/>
            </a:pPr>
            <a:r>
              <a:rPr lang="en-US" altLang="en-US" sz="1600" noProof="1">
                <a:latin typeface="+mn-lt"/>
              </a:rPr>
              <a:t>Lives only in humans. Ready to eat foods &amp; beverages are linked to this bacteria</a:t>
            </a:r>
          </a:p>
          <a:p>
            <a:pPr eaLnBrk="1" hangingPunct="1">
              <a:spcBef>
                <a:spcPct val="40000"/>
              </a:spcBef>
              <a:buFont typeface="Wingdings" panose="05000000000000000000" pitchFamily="2" charset="2"/>
              <a:buChar char="§"/>
            </a:pPr>
            <a:r>
              <a:rPr lang="en-US" altLang="en-US" sz="1600" noProof="1">
                <a:latin typeface="+mn-lt"/>
              </a:rPr>
              <a:t>Preventive measures: Washing hands &amp; cooking food to minimum internal temperatures</a:t>
            </a:r>
          </a:p>
        </p:txBody>
      </p:sp>
      <p:sp>
        <p:nvSpPr>
          <p:cNvPr id="9" name="Rectangle 5"/>
          <p:cNvSpPr>
            <a:spLocks noChangeArrowheads="1"/>
          </p:cNvSpPr>
          <p:nvPr/>
        </p:nvSpPr>
        <p:spPr bwMode="gray">
          <a:xfrm>
            <a:off x="323850" y="3324225"/>
            <a:ext cx="2011363" cy="1323975"/>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latin typeface="+mn-lt"/>
              </a:rPr>
              <a:t>Shigella spp</a:t>
            </a:r>
          </a:p>
        </p:txBody>
      </p:sp>
      <p:sp>
        <p:nvSpPr>
          <p:cNvPr id="10" name="Rectangle 7"/>
          <p:cNvSpPr>
            <a:spLocks noChangeArrowheads="1"/>
          </p:cNvSpPr>
          <p:nvPr/>
        </p:nvSpPr>
        <p:spPr bwMode="gray">
          <a:xfrm>
            <a:off x="2487613" y="3328987"/>
            <a:ext cx="6332537" cy="1319213"/>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B2B2B2"/>
            </a:outerShdw>
          </a:effectLst>
        </p:spPr>
        <p:txBody>
          <a:bodyPr lIns="108000" tIns="36000" rIns="36000" bIns="36000" anchor="ctr"/>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40000"/>
              </a:spcBef>
              <a:buFont typeface="Wingdings" panose="05000000000000000000" pitchFamily="2" charset="2"/>
              <a:buChar char="§"/>
            </a:pPr>
            <a:r>
              <a:rPr lang="en-US" altLang="en-US" sz="1600" noProof="1">
                <a:latin typeface="+mn-lt"/>
              </a:rPr>
              <a:t>Found in human waste, flies &amp; unwashed hands.</a:t>
            </a:r>
          </a:p>
          <a:p>
            <a:pPr eaLnBrk="1" hangingPunct="1">
              <a:spcBef>
                <a:spcPct val="40000"/>
              </a:spcBef>
              <a:buFont typeface="Wingdings" panose="05000000000000000000" pitchFamily="2" charset="2"/>
              <a:buChar char="§"/>
            </a:pPr>
            <a:r>
              <a:rPr lang="en-US" altLang="en-US" sz="1600" noProof="1">
                <a:latin typeface="+mn-lt"/>
              </a:rPr>
              <a:t>Food linked to it are contaminated by hands</a:t>
            </a:r>
          </a:p>
          <a:p>
            <a:pPr eaLnBrk="1" hangingPunct="1">
              <a:spcBef>
                <a:spcPct val="40000"/>
              </a:spcBef>
              <a:buFont typeface="Wingdings" panose="05000000000000000000" pitchFamily="2" charset="2"/>
              <a:buChar char="§"/>
            </a:pPr>
            <a:r>
              <a:rPr lang="en-US" altLang="en-US" sz="1600" noProof="1">
                <a:latin typeface="+mn-lt"/>
              </a:rPr>
              <a:t>Preventive measures: Wash hands &amp; prevent flies inside facility</a:t>
            </a:r>
          </a:p>
        </p:txBody>
      </p:sp>
      <p:sp>
        <p:nvSpPr>
          <p:cNvPr id="11" name="Rectangle 6"/>
          <p:cNvSpPr>
            <a:spLocks noChangeArrowheads="1"/>
          </p:cNvSpPr>
          <p:nvPr/>
        </p:nvSpPr>
        <p:spPr bwMode="gray">
          <a:xfrm>
            <a:off x="314325" y="4854575"/>
            <a:ext cx="2020888" cy="1317625"/>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latin typeface="+mn-lt"/>
              </a:rPr>
              <a:t>Escherichia coli</a:t>
            </a:r>
          </a:p>
        </p:txBody>
      </p:sp>
      <p:sp>
        <p:nvSpPr>
          <p:cNvPr id="12" name="Rectangle 8"/>
          <p:cNvSpPr>
            <a:spLocks noChangeArrowheads="1"/>
          </p:cNvSpPr>
          <p:nvPr/>
        </p:nvSpPr>
        <p:spPr bwMode="gray">
          <a:xfrm>
            <a:off x="2479675" y="4859337"/>
            <a:ext cx="6340475" cy="1312863"/>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B2B2B2"/>
            </a:outerShdw>
          </a:effectLst>
        </p:spPr>
        <p:txBody>
          <a:bodyPr lIns="108000" tIns="36000" rIns="36000" bIns="36000" anchor="ctr"/>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40000"/>
              </a:spcBef>
              <a:buFont typeface="Wingdings" panose="05000000000000000000" pitchFamily="2" charset="2"/>
              <a:buChar char="§"/>
            </a:pPr>
            <a:r>
              <a:rPr lang="en-US" altLang="en-US" sz="1600" noProof="1">
                <a:latin typeface="+mn-lt"/>
              </a:rPr>
              <a:t>Found in infected people &amp; intestines of cattle</a:t>
            </a:r>
          </a:p>
          <a:p>
            <a:pPr eaLnBrk="1" hangingPunct="1">
              <a:spcBef>
                <a:spcPct val="40000"/>
              </a:spcBef>
              <a:buFont typeface="Wingdings" panose="05000000000000000000" pitchFamily="2" charset="2"/>
              <a:buChar char="§"/>
            </a:pPr>
            <a:r>
              <a:rPr lang="en-US" altLang="en-US" sz="1600" noProof="1">
                <a:latin typeface="+mn-lt"/>
              </a:rPr>
              <a:t>Linked with beef and contaminated produce</a:t>
            </a:r>
          </a:p>
          <a:p>
            <a:pPr eaLnBrk="1" hangingPunct="1">
              <a:spcBef>
                <a:spcPct val="40000"/>
              </a:spcBef>
              <a:buFont typeface="Wingdings" panose="05000000000000000000" pitchFamily="2" charset="2"/>
              <a:buChar char="§"/>
            </a:pPr>
            <a:r>
              <a:rPr lang="en-US" altLang="en-US" sz="1600" noProof="1">
                <a:latin typeface="+mn-lt"/>
              </a:rPr>
              <a:t>Preventive measures: Prevent cross contamination</a:t>
            </a:r>
          </a:p>
        </p:txBody>
      </p:sp>
      <p:sp>
        <p:nvSpPr>
          <p:cNvPr id="17" name="Rectangle 4"/>
          <p:cNvSpPr>
            <a:spLocks noChangeArrowheads="1"/>
          </p:cNvSpPr>
          <p:nvPr/>
        </p:nvSpPr>
        <p:spPr bwMode="gray">
          <a:xfrm>
            <a:off x="304800" y="13938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sz="2000" dirty="0">
                <a:latin typeface="+mn-lt"/>
              </a:rPr>
              <a:t>Bacteria in focus</a:t>
            </a:r>
          </a:p>
        </p:txBody>
      </p:sp>
      <p:sp>
        <p:nvSpPr>
          <p:cNvPr id="2" name="Slide Number Placeholder 1"/>
          <p:cNvSpPr>
            <a:spLocks noGrp="1"/>
          </p:cNvSpPr>
          <p:nvPr>
            <p:ph type="sldNum" sz="quarter" idx="12"/>
          </p:nvPr>
        </p:nvSpPr>
        <p:spPr/>
        <p:txBody>
          <a:bodyPr/>
          <a:lstStyle/>
          <a:p>
            <a:fld id="{7B35B823-78A6-4AA4-A0F1-2DC210CA05EA}" type="slidenum">
              <a:rPr lang="en-US" smtClean="0"/>
              <a:pPr/>
              <a:t>7</a:t>
            </a:fld>
            <a:endParaRPr lang="en-US" dirty="0"/>
          </a:p>
        </p:txBody>
      </p:sp>
    </p:spTree>
    <p:extLst>
      <p:ext uri="{BB962C8B-B14F-4D97-AF65-F5344CB8AC3E}">
        <p14:creationId xmlns:p14="http://schemas.microsoft.com/office/powerpoint/2010/main" val="3073670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6953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BIOLOGICAL CONTAMINANTS</a:t>
            </a:r>
          </a:p>
          <a:p>
            <a:endParaRPr lang="en-US" altLang="en-US" sz="3200" noProof="1">
              <a:latin typeface="+mn-lt"/>
            </a:endParaRPr>
          </a:p>
        </p:txBody>
      </p:sp>
      <p:sp>
        <p:nvSpPr>
          <p:cNvPr id="17" name="Rectangle 4"/>
          <p:cNvSpPr>
            <a:spLocks noChangeArrowheads="1"/>
          </p:cNvSpPr>
          <p:nvPr/>
        </p:nvSpPr>
        <p:spPr bwMode="gray">
          <a:xfrm>
            <a:off x="304800" y="13938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sz="2000" dirty="0">
                <a:latin typeface="+mn-lt"/>
              </a:rPr>
              <a:t>Viruses in focus</a:t>
            </a:r>
          </a:p>
        </p:txBody>
      </p:sp>
      <p:sp>
        <p:nvSpPr>
          <p:cNvPr id="13" name="Rectangle 2"/>
          <p:cNvSpPr>
            <a:spLocks noChangeArrowheads="1"/>
          </p:cNvSpPr>
          <p:nvPr/>
        </p:nvSpPr>
        <p:spPr bwMode="gray">
          <a:xfrm>
            <a:off x="323850" y="1992313"/>
            <a:ext cx="2011363" cy="2046287"/>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latin typeface="+mn-lt"/>
              </a:rPr>
              <a:t>Hepatitis- A</a:t>
            </a:r>
          </a:p>
        </p:txBody>
      </p:sp>
      <p:sp>
        <p:nvSpPr>
          <p:cNvPr id="15" name="Rectangle 3"/>
          <p:cNvSpPr>
            <a:spLocks noChangeArrowheads="1"/>
          </p:cNvSpPr>
          <p:nvPr/>
        </p:nvSpPr>
        <p:spPr bwMode="gray">
          <a:xfrm>
            <a:off x="323849" y="4189413"/>
            <a:ext cx="2011363" cy="2058987"/>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000" b="1" noProof="1">
                <a:latin typeface="+mn-lt"/>
              </a:rPr>
              <a:t>Norovirus</a:t>
            </a:r>
          </a:p>
        </p:txBody>
      </p:sp>
      <p:sp>
        <p:nvSpPr>
          <p:cNvPr id="2" name="Slide Number Placeholder 1"/>
          <p:cNvSpPr>
            <a:spLocks noGrp="1"/>
          </p:cNvSpPr>
          <p:nvPr>
            <p:ph type="sldNum" sz="quarter" idx="12"/>
          </p:nvPr>
        </p:nvSpPr>
        <p:spPr/>
        <p:txBody>
          <a:bodyPr/>
          <a:lstStyle/>
          <a:p>
            <a:fld id="{7B35B823-78A6-4AA4-A0F1-2DC210CA05EA}" type="slidenum">
              <a:rPr lang="en-US" smtClean="0"/>
              <a:pPr/>
              <a:t>8</a:t>
            </a:fld>
            <a:endParaRPr lang="en-US" dirty="0"/>
          </a:p>
        </p:txBody>
      </p:sp>
      <p:sp>
        <p:nvSpPr>
          <p:cNvPr id="9" name="Rectangle 5"/>
          <p:cNvSpPr>
            <a:spLocks noChangeArrowheads="1"/>
          </p:cNvSpPr>
          <p:nvPr/>
        </p:nvSpPr>
        <p:spPr bwMode="gray">
          <a:xfrm>
            <a:off x="2514600" y="1997075"/>
            <a:ext cx="6311900" cy="2041525"/>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B2B2B2"/>
            </a:outerShdw>
          </a:effectLst>
        </p:spPr>
        <p:txBody>
          <a:bodyPr lIns="108000" tIns="36000" rIns="72000" bIns="36000" anchor="ctr"/>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20000"/>
              </a:spcAft>
              <a:buFont typeface="Wingdings" panose="05000000000000000000" pitchFamily="2" charset="2"/>
              <a:buChar char="§"/>
            </a:pPr>
            <a:r>
              <a:rPr lang="en-US" altLang="en-US" sz="1600" noProof="1">
                <a:latin typeface="+mn-lt"/>
              </a:rPr>
              <a:t>The source is human feces &amp; often is transferred by unwashed fingers to food and equipment</a:t>
            </a:r>
          </a:p>
          <a:p>
            <a:pPr eaLnBrk="1" hangingPunct="1">
              <a:lnSpc>
                <a:spcPct val="95000"/>
              </a:lnSpc>
              <a:spcAft>
                <a:spcPct val="20000"/>
              </a:spcAft>
              <a:buFont typeface="Wingdings" panose="05000000000000000000" pitchFamily="2" charset="2"/>
              <a:buChar char="§"/>
            </a:pPr>
            <a:r>
              <a:rPr lang="en-US" altLang="en-US" sz="1600" noProof="1">
                <a:latin typeface="+mn-lt"/>
              </a:rPr>
              <a:t>Also found in water &amp; ready to eat food</a:t>
            </a:r>
          </a:p>
          <a:p>
            <a:pPr eaLnBrk="1" hangingPunct="1">
              <a:lnSpc>
                <a:spcPct val="95000"/>
              </a:lnSpc>
              <a:spcAft>
                <a:spcPct val="20000"/>
              </a:spcAft>
              <a:buFont typeface="Wingdings" panose="05000000000000000000" pitchFamily="2" charset="2"/>
              <a:buChar char="§"/>
            </a:pPr>
            <a:r>
              <a:rPr lang="en-US" altLang="en-US" sz="1600" noProof="1">
                <a:latin typeface="+mn-lt"/>
              </a:rPr>
              <a:t>Preventive measures: Washing hands,not touching RTE with bare hands, exclusion of staff with jaundice from facility</a:t>
            </a:r>
          </a:p>
        </p:txBody>
      </p:sp>
      <p:sp>
        <p:nvSpPr>
          <p:cNvPr id="10" name="Rectangle 4"/>
          <p:cNvSpPr>
            <a:spLocks noChangeArrowheads="1"/>
          </p:cNvSpPr>
          <p:nvPr/>
        </p:nvSpPr>
        <p:spPr bwMode="gray">
          <a:xfrm>
            <a:off x="2514600" y="4194175"/>
            <a:ext cx="6311901" cy="2054225"/>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B2B2B2"/>
            </a:outerShdw>
          </a:effectLst>
        </p:spPr>
        <p:txBody>
          <a:bodyPr lIns="108000" tIns="36000" rIns="72000" bIns="36000" anchor="ctr"/>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20000"/>
              </a:spcAft>
              <a:buFont typeface="Wingdings" panose="05000000000000000000" pitchFamily="2" charset="2"/>
              <a:buChar char="§"/>
            </a:pPr>
            <a:r>
              <a:rPr lang="en-US" altLang="en-US" sz="1600" noProof="1">
                <a:latin typeface="+mn-lt"/>
              </a:rPr>
              <a:t>The source is human feces &amp; often is transferred by unwashed fingers to food and equipment</a:t>
            </a:r>
          </a:p>
          <a:p>
            <a:pPr eaLnBrk="1" hangingPunct="1">
              <a:lnSpc>
                <a:spcPct val="95000"/>
              </a:lnSpc>
              <a:spcAft>
                <a:spcPct val="20000"/>
              </a:spcAft>
              <a:buFont typeface="Wingdings" panose="05000000000000000000" pitchFamily="2" charset="2"/>
              <a:buChar char="§"/>
            </a:pPr>
            <a:r>
              <a:rPr lang="en-US" altLang="en-US" sz="1600" noProof="1">
                <a:latin typeface="+mn-lt"/>
              </a:rPr>
              <a:t>Also found in water &amp; ready to eat food</a:t>
            </a:r>
          </a:p>
          <a:p>
            <a:pPr eaLnBrk="1" hangingPunct="1">
              <a:lnSpc>
                <a:spcPct val="95000"/>
              </a:lnSpc>
              <a:spcAft>
                <a:spcPct val="20000"/>
              </a:spcAft>
              <a:buFont typeface="Wingdings" panose="05000000000000000000" pitchFamily="2" charset="2"/>
              <a:buChar char="§"/>
            </a:pPr>
            <a:r>
              <a:rPr lang="en-US" altLang="en-US" sz="1600" noProof="1">
                <a:latin typeface="+mn-lt"/>
              </a:rPr>
              <a:t>Preventive measures: Exclude staff with diarrhea &amp; vomiting from facility, wash hands, do not touch products with bare hands</a:t>
            </a:r>
          </a:p>
          <a:p>
            <a:pPr eaLnBrk="1" hangingPunct="1">
              <a:lnSpc>
                <a:spcPct val="95000"/>
              </a:lnSpc>
              <a:spcAft>
                <a:spcPct val="20000"/>
              </a:spcAft>
              <a:buFont typeface="Wingdings" panose="05000000000000000000" pitchFamily="2" charset="2"/>
              <a:buChar char="§"/>
            </a:pPr>
            <a:endParaRPr lang="en-US" altLang="en-US" sz="1600" noProof="1">
              <a:latin typeface="+mn-lt"/>
            </a:endParaRPr>
          </a:p>
        </p:txBody>
      </p:sp>
    </p:spTree>
    <p:extLst>
      <p:ext uri="{BB962C8B-B14F-4D97-AF65-F5344CB8AC3E}">
        <p14:creationId xmlns:p14="http://schemas.microsoft.com/office/powerpoint/2010/main" val="2376373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00038" y="695325"/>
            <a:ext cx="8520112" cy="60007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noProof="1">
                <a:latin typeface="+mn-lt"/>
              </a:rPr>
              <a:t>CHEMICAL CONTAMINANTS</a:t>
            </a:r>
          </a:p>
          <a:p>
            <a:endParaRPr lang="en-US" altLang="en-US" sz="3200" noProof="1">
              <a:latin typeface="+mn-lt"/>
            </a:endParaRPr>
          </a:p>
        </p:txBody>
      </p:sp>
      <p:sp>
        <p:nvSpPr>
          <p:cNvPr id="8" name="Rectangle 2"/>
          <p:cNvSpPr>
            <a:spLocks noChangeArrowheads="1"/>
          </p:cNvSpPr>
          <p:nvPr/>
        </p:nvSpPr>
        <p:spPr bwMode="gray">
          <a:xfrm>
            <a:off x="322263" y="1909762"/>
            <a:ext cx="4176712" cy="376238"/>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Chemical Contaminants</a:t>
            </a:r>
          </a:p>
        </p:txBody>
      </p:sp>
      <p:sp>
        <p:nvSpPr>
          <p:cNvPr id="9" name="Rectangle 8"/>
          <p:cNvSpPr>
            <a:spLocks noChangeArrowheads="1"/>
          </p:cNvSpPr>
          <p:nvPr/>
        </p:nvSpPr>
        <p:spPr bwMode="gray">
          <a:xfrm>
            <a:off x="322263" y="2290763"/>
            <a:ext cx="4176712" cy="1671637"/>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dirty="0">
                <a:latin typeface="+mn-lt"/>
              </a:rPr>
              <a:t>Food that has been contaminated by some type of chemical substance.</a:t>
            </a:r>
          </a:p>
          <a:p>
            <a:pPr eaLnBrk="1" hangingPunct="1">
              <a:lnSpc>
                <a:spcPct val="95000"/>
              </a:lnSpc>
              <a:spcAft>
                <a:spcPct val="40000"/>
              </a:spcAft>
              <a:buFont typeface="Wingdings" panose="05000000000000000000" pitchFamily="2" charset="2"/>
              <a:buChar char="§"/>
            </a:pPr>
            <a:r>
              <a:rPr lang="en-US" dirty="0">
                <a:latin typeface="+mn-lt"/>
              </a:rPr>
              <a:t>This includes antibiotics, pesticides, and cleaning agents</a:t>
            </a:r>
            <a:endParaRPr lang="en-US" altLang="en-US" noProof="1">
              <a:latin typeface="+mn-lt"/>
            </a:endParaRPr>
          </a:p>
        </p:txBody>
      </p:sp>
      <p:sp>
        <p:nvSpPr>
          <p:cNvPr id="10" name="Rectangle 5"/>
          <p:cNvSpPr>
            <a:spLocks noChangeArrowheads="1"/>
          </p:cNvSpPr>
          <p:nvPr/>
        </p:nvSpPr>
        <p:spPr bwMode="gray">
          <a:xfrm>
            <a:off x="4656138" y="1909762"/>
            <a:ext cx="4181475" cy="376238"/>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Chemicals (Anribiotics/ pesticides)</a:t>
            </a:r>
          </a:p>
        </p:txBody>
      </p:sp>
      <p:sp>
        <p:nvSpPr>
          <p:cNvPr id="11" name="Rectangle 11"/>
          <p:cNvSpPr>
            <a:spLocks noChangeArrowheads="1"/>
          </p:cNvSpPr>
          <p:nvPr/>
        </p:nvSpPr>
        <p:spPr bwMode="gray">
          <a:xfrm>
            <a:off x="4656138" y="2290763"/>
            <a:ext cx="4181475" cy="1671637"/>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p>
            <a:pPr marL="190500" indent="-190500">
              <a:lnSpc>
                <a:spcPct val="95000"/>
              </a:lnSpc>
              <a:spcAft>
                <a:spcPct val="40000"/>
              </a:spcAft>
              <a:buFont typeface="Wingdings" pitchFamily="2" charset="2"/>
              <a:buChar char="§"/>
              <a:defRPr/>
            </a:pPr>
            <a:r>
              <a:rPr lang="en-US" noProof="1">
                <a:cs typeface="Arial" charset="0"/>
              </a:rPr>
              <a:t>Agricultral antibiotics are not safe for human consumotion.</a:t>
            </a:r>
          </a:p>
          <a:p>
            <a:pPr marL="190500" indent="-190500">
              <a:lnSpc>
                <a:spcPct val="95000"/>
              </a:lnSpc>
              <a:spcAft>
                <a:spcPct val="40000"/>
              </a:spcAft>
              <a:buFont typeface="Wingdings" pitchFamily="2" charset="2"/>
              <a:buChar char="§"/>
              <a:defRPr/>
            </a:pPr>
            <a:r>
              <a:rPr lang="en-US" noProof="1">
                <a:cs typeface="Arial" charset="0"/>
              </a:rPr>
              <a:t>E.g. Cow milk may contain antibiotic administered to cow against disease</a:t>
            </a:r>
          </a:p>
        </p:txBody>
      </p:sp>
      <p:sp>
        <p:nvSpPr>
          <p:cNvPr id="12" name="Rectangle 3"/>
          <p:cNvSpPr>
            <a:spLocks noChangeArrowheads="1"/>
          </p:cNvSpPr>
          <p:nvPr/>
        </p:nvSpPr>
        <p:spPr bwMode="gray">
          <a:xfrm>
            <a:off x="322263" y="4119563"/>
            <a:ext cx="4176712" cy="376237"/>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Cleaning agents</a:t>
            </a:r>
          </a:p>
        </p:txBody>
      </p:sp>
      <p:sp>
        <p:nvSpPr>
          <p:cNvPr id="18" name="Rectangle 9"/>
          <p:cNvSpPr>
            <a:spLocks noChangeArrowheads="1"/>
          </p:cNvSpPr>
          <p:nvPr/>
        </p:nvSpPr>
        <p:spPr bwMode="gray">
          <a:xfrm>
            <a:off x="322263" y="4494212"/>
            <a:ext cx="4176712" cy="1677988"/>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altLang="en-US" noProof="1">
                <a:latin typeface="+mn-lt"/>
              </a:rPr>
              <a:t>Necessary to clean up possible biological &amp; physical contaminants</a:t>
            </a:r>
          </a:p>
          <a:p>
            <a:pPr eaLnBrk="1" hangingPunct="1">
              <a:lnSpc>
                <a:spcPct val="95000"/>
              </a:lnSpc>
              <a:spcAft>
                <a:spcPct val="40000"/>
              </a:spcAft>
              <a:buFont typeface="Wingdings" panose="05000000000000000000" pitchFamily="2" charset="2"/>
              <a:buChar char="§"/>
            </a:pPr>
            <a:r>
              <a:rPr lang="en-US" altLang="en-US" noProof="1">
                <a:latin typeface="+mn-lt"/>
              </a:rPr>
              <a:t>Yet, cleaning agents are harmful if ingested. Finalproduct to be free of cleaning agents</a:t>
            </a:r>
          </a:p>
        </p:txBody>
      </p:sp>
      <p:sp>
        <p:nvSpPr>
          <p:cNvPr id="19" name="Rectangle 4"/>
          <p:cNvSpPr>
            <a:spLocks noChangeArrowheads="1"/>
          </p:cNvSpPr>
          <p:nvPr/>
        </p:nvSpPr>
        <p:spPr bwMode="gray">
          <a:xfrm>
            <a:off x="4656138" y="4119563"/>
            <a:ext cx="4181475" cy="376237"/>
          </a:xfrm>
          <a:prstGeom prst="rect">
            <a:avLst/>
          </a:prstGeom>
          <a:solidFill>
            <a:schemeClr val="accent2"/>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noProof="1">
                <a:latin typeface="+mn-lt"/>
              </a:rPr>
              <a:t>Allergens</a:t>
            </a:r>
          </a:p>
        </p:txBody>
      </p:sp>
      <p:sp>
        <p:nvSpPr>
          <p:cNvPr id="20" name="Rectangle 10"/>
          <p:cNvSpPr>
            <a:spLocks noChangeArrowheads="1"/>
          </p:cNvSpPr>
          <p:nvPr/>
        </p:nvSpPr>
        <p:spPr bwMode="gray">
          <a:xfrm>
            <a:off x="4656138" y="4494212"/>
            <a:ext cx="4181475" cy="1677988"/>
          </a:xfrm>
          <a:prstGeom prst="rect">
            <a:avLst/>
          </a:prstGeom>
          <a:solidFill>
            <a:schemeClr val="accent2">
              <a:lumMod val="20000"/>
              <a:lumOff val="80000"/>
            </a:schemeClr>
          </a:soli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40000"/>
              </a:spcAft>
              <a:buFont typeface="Wingdings" panose="05000000000000000000" pitchFamily="2" charset="2"/>
              <a:buChar char="§"/>
            </a:pPr>
            <a:r>
              <a:rPr lang="en-US" dirty="0">
                <a:latin typeface="+mn-lt"/>
              </a:rPr>
              <a:t>Allergens are also considered a chemical contaminant only  if the allergen is not declared on the food label.</a:t>
            </a:r>
          </a:p>
          <a:p>
            <a:pPr eaLnBrk="1" hangingPunct="1">
              <a:lnSpc>
                <a:spcPct val="95000"/>
              </a:lnSpc>
              <a:spcAft>
                <a:spcPct val="40000"/>
              </a:spcAft>
              <a:buFont typeface="Wingdings" panose="05000000000000000000" pitchFamily="2" charset="2"/>
              <a:buChar char="§"/>
            </a:pPr>
            <a:endParaRPr lang="en-US" altLang="en-US" noProof="1">
              <a:latin typeface="+mn-lt"/>
            </a:endParaRPr>
          </a:p>
        </p:txBody>
      </p:sp>
      <p:sp>
        <p:nvSpPr>
          <p:cNvPr id="2" name="Slide Number Placeholder 1"/>
          <p:cNvSpPr>
            <a:spLocks noGrp="1"/>
          </p:cNvSpPr>
          <p:nvPr>
            <p:ph type="sldNum" sz="quarter" idx="12"/>
          </p:nvPr>
        </p:nvSpPr>
        <p:spPr/>
        <p:txBody>
          <a:bodyPr/>
          <a:lstStyle/>
          <a:p>
            <a:fld id="{7B35B823-78A6-4AA4-A0F1-2DC210CA05EA}" type="slidenum">
              <a:rPr lang="en-US" smtClean="0"/>
              <a:pPr/>
              <a:t>9</a:t>
            </a:fld>
            <a:endParaRPr lang="en-US" dirty="0"/>
          </a:p>
        </p:txBody>
      </p:sp>
    </p:spTree>
    <p:extLst>
      <p:ext uri="{BB962C8B-B14F-4D97-AF65-F5344CB8AC3E}">
        <p14:creationId xmlns:p14="http://schemas.microsoft.com/office/powerpoint/2010/main" val="356997877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84455A5-5B1F-42D7-89F4-4C018F6FE882}">
  <ds:schemaRefs>
    <ds:schemaRef ds:uri="http://schemas.microsoft.com/sharepoint/v3/contenttype/forms"/>
  </ds:schemaRefs>
</ds:datastoreItem>
</file>

<file path=customXml/itemProps2.xml><?xml version="1.0" encoding="utf-8"?>
<ds:datastoreItem xmlns:ds="http://schemas.openxmlformats.org/officeDocument/2006/customXml" ds:itemID="{6F0180CB-08B1-436B-9799-0C76022FBD6C}">
  <ds:schemaRefs>
    <ds:schemaRef ds:uri="http://schemas.microsoft.com/office/2006/metadata/properties"/>
    <ds:schemaRef ds:uri="B6023AA3-3CEE-413F-91F8-322A2644F388"/>
    <ds:schemaRef ds:uri="http://schemas.openxmlformats.org/package/2006/metadata/core-properties"/>
    <ds:schemaRef ds:uri="http://purl.org/dc/terms/"/>
    <ds:schemaRef ds:uri="http://schemas.microsoft.com/office/infopath/2007/PartnerControls"/>
    <ds:schemaRef ds:uri="http://purl.org/dc/elements/1.1/"/>
    <ds:schemaRef ds:uri="http://purl.org/dc/dcmitype/"/>
    <ds:schemaRef ds:uri="http://schemas.microsoft.com/office/2006/documentManagement/types"/>
    <ds:schemaRef ds:uri="http://schemas.microsoft.com/sharepoint/v3/fields"/>
    <ds:schemaRef ds:uri="0f0eb950-47b7-49a7-b2b9-b0c411c9c3b8"/>
    <ds:schemaRef ds:uri="http://schemas.microsoft.com/sharepoint/v3"/>
    <ds:schemaRef ds:uri="http://www.w3.org/XML/1998/namespace"/>
  </ds:schemaRefs>
</ds:datastoreItem>
</file>

<file path=customXml/itemProps3.xml><?xml version="1.0" encoding="utf-8"?>
<ds:datastoreItem xmlns:ds="http://schemas.openxmlformats.org/officeDocument/2006/customXml" ds:itemID="{576FB07F-DD47-4C62-89FB-E79CBDA66930}">
  <ds:schemaRefs>
    <ds:schemaRef ds:uri="http://schemas.microsoft.com/sharepoint/events"/>
  </ds:schemaRefs>
</ds:datastoreItem>
</file>

<file path=customXml/itemProps4.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pmg</Template>
  <TotalTime>1729</TotalTime>
  <Words>893</Words>
  <Application>Microsoft Office PowerPoint</Application>
  <PresentationFormat>On-screen Show (4:3)</PresentationFormat>
  <Paragraphs>139</Paragraphs>
  <Slides>11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Baskerville Old Face</vt:lpstr>
      <vt:lpstr>Calibri</vt:lpstr>
      <vt:lpstr>Calibri Light</vt:lpstr>
      <vt:lpstr>Courier New</vt:lpstr>
      <vt:lpstr>Wingdings</vt:lpstr>
      <vt:lpstr>Office Theme</vt:lpstr>
      <vt:lpstr>FOOD CONTAMINANTS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PMG 27</dc:creator>
  <cp:lastModifiedBy>abhinav pandey</cp:lastModifiedBy>
  <cp:revision>45</cp:revision>
  <cp:lastPrinted>2014-11-21T06:58:07Z</cp:lastPrinted>
  <dcterms:created xsi:type="dcterms:W3CDTF">2017-06-15T15:38:30Z</dcterms:created>
  <dcterms:modified xsi:type="dcterms:W3CDTF">2025-04-15T12:39:13Z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