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5"/>
  </p:sldMasterIdLst>
  <p:notesMasterIdLst>
    <p:notesMasterId r:id="rId31"/>
  </p:notesMasterIdLst>
  <p:sldIdLst>
    <p:sldId id="256" r:id="rId6"/>
    <p:sldId id="257" r:id="rId7"/>
    <p:sldId id="258" r:id="rId8"/>
    <p:sldId id="259" r:id="rId9"/>
    <p:sldId id="261" r:id="rId10"/>
    <p:sldId id="260"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37" autoAdjust="0"/>
  </p:normalViewPr>
  <p:slideViewPr>
    <p:cSldViewPr>
      <p:cViewPr varScale="1">
        <p:scale>
          <a:sx n="93" d="100"/>
          <a:sy n="93" d="100"/>
        </p:scale>
        <p:origin x="156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t>4/15/2025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2</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2</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660839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11</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11</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481380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12</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12</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8247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14</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14</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4056254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15</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15</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494437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16</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16</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47420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17</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17</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868129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18</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18</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529773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19</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19</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179194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20</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20</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788615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21</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21</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8072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3</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3</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439660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22</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22</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004914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23</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23</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54034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24</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24</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4165492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25</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25</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47824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4</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4</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808987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5</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5</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85113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6</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6</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34000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7</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7</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355262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8</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8</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25973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9</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9</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54364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CCDFCF-5FA0-42E4-A4EB-45CDDD4823D8}" type="slidenum">
              <a:rPr altLang="en-US"/>
              <a:pPr/>
              <a:t>10</a:t>
            </a:fld>
            <a:endParaRPr lang="en-US" altLang="en-US"/>
          </a:p>
        </p:txBody>
      </p:sp>
      <p:sp>
        <p:nvSpPr>
          <p:cNvPr id="5123"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a:solidFill>
                  <a:schemeClr val="tx1"/>
                </a:solidFill>
                <a:latin typeface="Arial" panose="020B0604020202020204" pitchFamily="34" charset="0"/>
                <a:cs typeface="Arial" panose="020B0604020202020204" pitchFamily="34" charset="0"/>
              </a:defRPr>
            </a:lvl1pPr>
            <a:lvl2pPr marL="742950" indent="-285750" defTabSz="947738">
              <a:defRPr>
                <a:solidFill>
                  <a:schemeClr val="tx1"/>
                </a:solidFill>
                <a:latin typeface="Arial" panose="020B0604020202020204" pitchFamily="34" charset="0"/>
                <a:cs typeface="Arial" panose="020B0604020202020204" pitchFamily="34" charset="0"/>
              </a:defRPr>
            </a:lvl2pPr>
            <a:lvl3pPr marL="1143000" indent="-228600" defTabSz="947738">
              <a:defRPr>
                <a:solidFill>
                  <a:schemeClr val="tx1"/>
                </a:solidFill>
                <a:latin typeface="Arial" panose="020B0604020202020204" pitchFamily="34" charset="0"/>
                <a:cs typeface="Arial" panose="020B0604020202020204" pitchFamily="34" charset="0"/>
              </a:defRPr>
            </a:lvl3pPr>
            <a:lvl4pPr marL="1600200" indent="-228600" defTabSz="947738">
              <a:defRPr>
                <a:solidFill>
                  <a:schemeClr val="tx1"/>
                </a:solidFill>
                <a:latin typeface="Arial" panose="020B0604020202020204" pitchFamily="34" charset="0"/>
                <a:cs typeface="Arial" panose="020B0604020202020204" pitchFamily="34" charset="0"/>
              </a:defRPr>
            </a:lvl4pPr>
            <a:lvl5pPr marL="2057400" indent="-228600" defTabSz="947738">
              <a:defRPr>
                <a:solidFill>
                  <a:schemeClr val="tx1"/>
                </a:solidFill>
                <a:latin typeface="Arial" panose="020B0604020202020204" pitchFamily="34" charset="0"/>
                <a:cs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C7F6980-23C5-43D0-B948-96DED427161E}" type="slidenum">
              <a:rPr lang="en-GB" altLang="en-US" sz="1300"/>
              <a:pPr algn="r" eaLnBrk="1" hangingPunct="1"/>
              <a:t>10</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91830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4/15/2025</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6586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99074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4/15/2025</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8759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123346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4/15/2025</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5288265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fontScale="90000"/>
          </a:bodyPr>
          <a:lstStyle/>
          <a:p>
            <a:r>
              <a:rPr lang="en-US" dirty="0">
                <a:latin typeface="DFKai-SB" panose="03000509000000000000" pitchFamily="65" charset="-120"/>
                <a:ea typeface="DFKai-SB" panose="03000509000000000000" pitchFamily="65" charset="-120"/>
              </a:rPr>
              <a:t>HTST PASTEURIZATION</a:t>
            </a:r>
          </a:p>
        </p:txBody>
      </p:sp>
      <p:pic>
        <p:nvPicPr>
          <p:cNvPr id="1030" name="Picture 6" descr="Image result for HTST PASTEUR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2514600"/>
            <a:ext cx="699135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31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OVERVIEW OF HTST PASTEURIZATION</a:t>
            </a:r>
          </a:p>
        </p:txBody>
      </p:sp>
      <p:sp>
        <p:nvSpPr>
          <p:cNvPr id="4099" name="Rectangle 4"/>
          <p:cNvSpPr>
            <a:spLocks noChangeArrowheads="1"/>
          </p:cNvSpPr>
          <p:nvPr/>
        </p:nvSpPr>
        <p:spPr bwMode="gray">
          <a:xfrm>
            <a:off x="304800" y="1038225"/>
            <a:ext cx="57531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01688">
              <a:defRPr>
                <a:solidFill>
                  <a:schemeClr val="tx1"/>
                </a:solidFill>
                <a:latin typeface="Arial" panose="020B0604020202020204" pitchFamily="34" charset="0"/>
                <a:cs typeface="Arial" panose="020B0604020202020204" pitchFamily="34" charset="0"/>
              </a:defRPr>
            </a:lvl1pPr>
            <a:lvl2pPr marL="742950" indent="-285750" defTabSz="801688">
              <a:defRPr>
                <a:solidFill>
                  <a:schemeClr val="tx1"/>
                </a:solidFill>
                <a:latin typeface="Arial" panose="020B0604020202020204" pitchFamily="34" charset="0"/>
                <a:cs typeface="Arial" panose="020B0604020202020204" pitchFamily="34" charset="0"/>
              </a:defRPr>
            </a:lvl2pPr>
            <a:lvl3pPr marL="1143000" indent="-228600" defTabSz="801688">
              <a:defRPr>
                <a:solidFill>
                  <a:schemeClr val="tx1"/>
                </a:solidFill>
                <a:latin typeface="Arial" panose="020B0604020202020204" pitchFamily="34" charset="0"/>
                <a:cs typeface="Arial" panose="020B0604020202020204" pitchFamily="34" charset="0"/>
              </a:defRPr>
            </a:lvl3pPr>
            <a:lvl4pPr marL="1600200" indent="-228600" defTabSz="801688">
              <a:defRPr>
                <a:solidFill>
                  <a:schemeClr val="tx1"/>
                </a:solidFill>
                <a:latin typeface="Arial" panose="020B0604020202020204" pitchFamily="34" charset="0"/>
                <a:cs typeface="Arial" panose="020B0604020202020204" pitchFamily="34" charset="0"/>
              </a:defRPr>
            </a:lvl4pPr>
            <a:lvl5pPr marL="2057400" indent="-228600" defTabSz="801688">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000" noProof="1">
              <a:latin typeface="+mn-lt"/>
            </a:endParaRPr>
          </a:p>
        </p:txBody>
      </p:sp>
      <p:pic>
        <p:nvPicPr>
          <p:cNvPr id="4110" name="Picture 62"/>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3333750"/>
            <a:ext cx="6921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63"/>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24717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64"/>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4211638"/>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65"/>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50847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66"/>
          <p:cNvPicPr>
            <a:picLocks noChangeAspect="1" noChangeArrowheads="1"/>
          </p:cNvPicPr>
          <p:nvPr/>
        </p:nvPicPr>
        <p:blipFill>
          <a:blip r:embed="rId3">
            <a:extLst>
              <a:ext uri="{28A0092B-C50C-407E-A947-70E740481C1C}">
                <a14:useLocalDpi xmlns:a14="http://schemas.microsoft.com/office/drawing/2010/main" val="0"/>
              </a:ext>
            </a:extLst>
          </a:blip>
          <a:srcRect b="47496"/>
          <a:stretch>
            <a:fillRect/>
          </a:stretch>
        </p:blipFill>
        <p:spPr bwMode="auto">
          <a:xfrm>
            <a:off x="344488" y="1566863"/>
            <a:ext cx="692150"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Timing Pump </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Common types of timing pumps include:</a:t>
            </a:r>
          </a:p>
          <a:p>
            <a:pPr lvl="1" eaLnBrk="1" hangingPunct="1">
              <a:lnSpc>
                <a:spcPct val="95000"/>
              </a:lnSpc>
              <a:spcAft>
                <a:spcPct val="15000"/>
              </a:spcAft>
              <a:buSzPct val="105000"/>
              <a:buFont typeface="Arial" panose="020B0604020202020204" pitchFamily="34" charset="0"/>
              <a:buChar char="▪"/>
            </a:pPr>
            <a:r>
              <a:rPr lang="en-US" b="1" noProof="1">
                <a:latin typeface="+mn-lt"/>
              </a:rPr>
              <a:t>Gear-driven positive displacement pump</a:t>
            </a:r>
            <a:r>
              <a:rPr lang="en-US" noProof="1">
                <a:latin typeface="+mn-lt"/>
              </a:rPr>
              <a:t>. In this type of pump, two rotors revolve within an oval case to carry the fluid around the periphery of the pump body. The temperature and type of liquid being pumped may greatly influence the efficiency of a gear-driven positive displacement pump.</a:t>
            </a:r>
          </a:p>
          <a:p>
            <a:pPr lvl="1" eaLnBrk="1" hangingPunct="1">
              <a:lnSpc>
                <a:spcPct val="95000"/>
              </a:lnSpc>
              <a:spcAft>
                <a:spcPct val="15000"/>
              </a:spcAft>
              <a:buSzPct val="105000"/>
              <a:buFont typeface="Arial" panose="020B0604020202020204" pitchFamily="34" charset="0"/>
              <a:buChar char="▪"/>
            </a:pPr>
            <a:r>
              <a:rPr lang="en-US" b="1" noProof="1">
                <a:latin typeface="+mn-lt"/>
              </a:rPr>
              <a:t>Piston-type pump</a:t>
            </a:r>
            <a:r>
              <a:rPr lang="en-US" noProof="1">
                <a:latin typeface="+mn-lt"/>
              </a:rPr>
              <a:t>, such as a homogenizer. This is a very efficient positive displacement pump and is commonly used as the timing pump in HTST pasteurizers. The homogenizer is equipped with a recirculation loop, so that product does not continue to the holding tube if the timing pump is not operating.</a:t>
            </a:r>
          </a:p>
          <a:p>
            <a:pPr lvl="1" eaLnBrk="1" hangingPunct="1">
              <a:lnSpc>
                <a:spcPct val="95000"/>
              </a:lnSpc>
              <a:spcAft>
                <a:spcPct val="15000"/>
              </a:spcAft>
              <a:buSzPct val="105000"/>
              <a:buFont typeface="Arial" panose="020B0604020202020204" pitchFamily="34" charset="0"/>
              <a:buChar char="▪"/>
            </a:pPr>
            <a:r>
              <a:rPr lang="en-US" b="1" noProof="1">
                <a:latin typeface="+mn-lt"/>
              </a:rPr>
              <a:t>Magnetic flow meter-based pump</a:t>
            </a:r>
            <a:r>
              <a:rPr lang="en-US" noProof="1">
                <a:latin typeface="+mn-lt"/>
              </a:rPr>
              <a:t>. This pump uses a centrifugal pump in conjunction with product flow-controlling methods.</a:t>
            </a:r>
          </a:p>
        </p:txBody>
      </p:sp>
    </p:spTree>
    <p:extLst>
      <p:ext uri="{BB962C8B-B14F-4D97-AF65-F5344CB8AC3E}">
        <p14:creationId xmlns:p14="http://schemas.microsoft.com/office/powerpoint/2010/main" val="6520959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THERMAL EXCHANGE SYSTEMS</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Heat exchange systems</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While there are different types of thermal exchange systems used in HTST pasteurization, they all function to:</a:t>
            </a:r>
          </a:p>
          <a:p>
            <a:pPr lvl="1" eaLnBrk="1" hangingPunct="1">
              <a:lnSpc>
                <a:spcPct val="95000"/>
              </a:lnSpc>
              <a:spcAft>
                <a:spcPct val="15000"/>
              </a:spcAft>
              <a:buSzPct val="105000"/>
              <a:buFont typeface="Arial" panose="020B0604020202020204" pitchFamily="34" charset="0"/>
              <a:buChar char="▪"/>
            </a:pPr>
            <a:r>
              <a:rPr lang="en-US" noProof="1">
                <a:latin typeface="+mn-lt"/>
              </a:rPr>
              <a:t>Heat the product,</a:t>
            </a:r>
          </a:p>
          <a:p>
            <a:pPr lvl="1" eaLnBrk="1" hangingPunct="1">
              <a:lnSpc>
                <a:spcPct val="95000"/>
              </a:lnSpc>
              <a:spcAft>
                <a:spcPct val="15000"/>
              </a:spcAft>
              <a:buSzPct val="105000"/>
              <a:buFont typeface="Arial" panose="020B0604020202020204" pitchFamily="34" charset="0"/>
              <a:buChar char="▪"/>
            </a:pPr>
            <a:r>
              <a:rPr lang="en-US" noProof="1">
                <a:latin typeface="+mn-lt"/>
              </a:rPr>
              <a:t>Hold product at the required time and temperature, and</a:t>
            </a:r>
          </a:p>
          <a:p>
            <a:pPr lvl="1" eaLnBrk="1" hangingPunct="1">
              <a:lnSpc>
                <a:spcPct val="95000"/>
              </a:lnSpc>
              <a:spcAft>
                <a:spcPct val="15000"/>
              </a:spcAft>
              <a:buSzPct val="105000"/>
              <a:buFont typeface="Arial" panose="020B0604020202020204" pitchFamily="34" charset="0"/>
              <a:buChar char="▪"/>
            </a:pPr>
            <a:r>
              <a:rPr lang="en-US" noProof="1">
                <a:latin typeface="+mn-lt"/>
              </a:rPr>
              <a:t>Cool the product.</a:t>
            </a:r>
          </a:p>
          <a:p>
            <a:pPr eaLnBrk="1" hangingPunct="1">
              <a:lnSpc>
                <a:spcPct val="95000"/>
              </a:lnSpc>
              <a:spcAft>
                <a:spcPct val="15000"/>
              </a:spcAft>
              <a:buFont typeface="Wingdings" panose="05000000000000000000" pitchFamily="2" charset="2"/>
              <a:buChar char="§"/>
            </a:pPr>
            <a:r>
              <a:rPr lang="en-US" noProof="1">
                <a:latin typeface="+mn-lt"/>
              </a:rPr>
              <a:t>The two types of thermal exchange systems are:</a:t>
            </a:r>
          </a:p>
          <a:p>
            <a:pPr lvl="1" eaLnBrk="1" hangingPunct="1">
              <a:lnSpc>
                <a:spcPct val="95000"/>
              </a:lnSpc>
              <a:spcAft>
                <a:spcPct val="15000"/>
              </a:spcAft>
              <a:buSzPct val="105000"/>
              <a:buFont typeface="Arial" panose="020B0604020202020204" pitchFamily="34" charset="0"/>
              <a:buChar char="▪"/>
            </a:pPr>
            <a:r>
              <a:rPr lang="en-US" noProof="1">
                <a:latin typeface="+mn-lt"/>
              </a:rPr>
              <a:t>Plate heat exchanger (PHE).</a:t>
            </a:r>
          </a:p>
          <a:p>
            <a:pPr lvl="1" eaLnBrk="1" hangingPunct="1">
              <a:lnSpc>
                <a:spcPct val="95000"/>
              </a:lnSpc>
              <a:spcAft>
                <a:spcPct val="15000"/>
              </a:spcAft>
              <a:buSzPct val="105000"/>
              <a:buFont typeface="Arial" panose="020B0604020202020204" pitchFamily="34" charset="0"/>
              <a:buChar char="▪"/>
            </a:pPr>
            <a:r>
              <a:rPr lang="en-US" noProof="1">
                <a:latin typeface="+mn-lt"/>
              </a:rPr>
              <a:t>Tubular heat exchanger (THE).</a:t>
            </a:r>
          </a:p>
          <a:p>
            <a:pPr eaLnBrk="1" hangingPunct="1">
              <a:lnSpc>
                <a:spcPct val="95000"/>
              </a:lnSpc>
              <a:spcAft>
                <a:spcPct val="15000"/>
              </a:spcAft>
              <a:buFont typeface="Wingdings" panose="05000000000000000000" pitchFamily="2" charset="2"/>
              <a:buChar char="§"/>
            </a:pPr>
            <a:r>
              <a:rPr lang="en-US" noProof="1">
                <a:latin typeface="+mn-lt"/>
              </a:rPr>
              <a:t>Both types use indirect heating methods, which involve transferring heat from the heat medium through a partition into the product.</a:t>
            </a:r>
          </a:p>
        </p:txBody>
      </p:sp>
    </p:spTree>
    <p:extLst>
      <p:ext uri="{BB962C8B-B14F-4D97-AF65-F5344CB8AC3E}">
        <p14:creationId xmlns:p14="http://schemas.microsoft.com/office/powerpoint/2010/main" val="9831097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THERMAL EXCHANGE SYSTEMS</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Plate Heat Exchanger</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PHE uses metal plates to transfer heat from pasteurized product to raw product. These plates are pressed with surface patterns to create and increase turbulence in the product stream and enhance the heat transfer.</a:t>
            </a:r>
          </a:p>
          <a:p>
            <a:pPr eaLnBrk="1" hangingPunct="1">
              <a:lnSpc>
                <a:spcPct val="95000"/>
              </a:lnSpc>
              <a:spcAft>
                <a:spcPct val="15000"/>
              </a:spcAft>
              <a:buFont typeface="Wingdings" panose="05000000000000000000" pitchFamily="2" charset="2"/>
              <a:buChar char="§"/>
            </a:pPr>
            <a:r>
              <a:rPr lang="en-US" noProof="1">
                <a:latin typeface="+mn-lt"/>
              </a:rPr>
              <a:t>Molded gaskets around the plate edges and ports prevent leakage and intermixing of fluid. The raw side deflector plates are drilled with weep holes that will allow the regenerator to be free-draining during a shutdown.	</a:t>
            </a:r>
          </a:p>
        </p:txBody>
      </p:sp>
    </p:spTree>
    <p:extLst>
      <p:ext uri="{BB962C8B-B14F-4D97-AF65-F5344CB8AC3E}">
        <p14:creationId xmlns:p14="http://schemas.microsoft.com/office/powerpoint/2010/main" val="27021014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0"/>
            <a:ext cx="6920635" cy="4546032"/>
          </a:xfrm>
          <a:prstGeom prst="rect">
            <a:avLst/>
          </a:prstGeom>
        </p:spPr>
      </p:pic>
    </p:spTree>
    <p:extLst>
      <p:ext uri="{BB962C8B-B14F-4D97-AF65-F5344CB8AC3E}">
        <p14:creationId xmlns:p14="http://schemas.microsoft.com/office/powerpoint/2010/main" val="71451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THERMAL EXCHANGE SYSTEMS</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Tube Heat Exchanger</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Unlike PHEs, THEs have no contact points in the product channel. THEs may have either a double-tube or triple-tube design. However, from the standpoint of heat transfer, the THE is less efficient than the PHE.</a:t>
            </a:r>
          </a:p>
          <a:p>
            <a:pPr eaLnBrk="1" hangingPunct="1">
              <a:lnSpc>
                <a:spcPct val="95000"/>
              </a:lnSpc>
              <a:spcAft>
                <a:spcPct val="15000"/>
              </a:spcAft>
              <a:buFont typeface="Wingdings" panose="05000000000000000000" pitchFamily="2" charset="2"/>
              <a:buChar char="§"/>
            </a:pPr>
            <a:r>
              <a:rPr lang="en-US" noProof="1">
                <a:latin typeface="+mn-lt"/>
              </a:rPr>
              <a:t>The tubes within a THE have spiral or corrugated surfaces to increase turbulence and heat exchange.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560673"/>
            <a:ext cx="4190999" cy="2763927"/>
          </a:xfrm>
          <a:prstGeom prst="rect">
            <a:avLst/>
          </a:prstGeom>
        </p:spPr>
      </p:pic>
    </p:spTree>
    <p:extLst>
      <p:ext uri="{BB962C8B-B14F-4D97-AF65-F5344CB8AC3E}">
        <p14:creationId xmlns:p14="http://schemas.microsoft.com/office/powerpoint/2010/main" val="13827279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THERMAL EXCHANGE SYSTEMS</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Holding Tube</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holding tube ensures that the product is at sterilization temperature for the proper time, and that temperature variation does not exceed 1 °F.</a:t>
            </a:r>
          </a:p>
          <a:p>
            <a:pPr eaLnBrk="1" hangingPunct="1">
              <a:lnSpc>
                <a:spcPct val="95000"/>
              </a:lnSpc>
              <a:spcAft>
                <a:spcPct val="15000"/>
              </a:spcAft>
              <a:buFont typeface="Wingdings" panose="05000000000000000000" pitchFamily="2" charset="2"/>
              <a:buChar char="§"/>
            </a:pPr>
            <a:r>
              <a:rPr lang="en-US" noProof="1">
                <a:latin typeface="+mn-lt"/>
              </a:rPr>
              <a:t>The holding tube:</a:t>
            </a:r>
          </a:p>
          <a:p>
            <a:pPr lvl="1" eaLnBrk="1" hangingPunct="1">
              <a:lnSpc>
                <a:spcPct val="95000"/>
              </a:lnSpc>
              <a:spcAft>
                <a:spcPct val="15000"/>
              </a:spcAft>
              <a:buSzPct val="105000"/>
              <a:buFont typeface="Arial" panose="020B0604020202020204" pitchFamily="34" charset="0"/>
              <a:buChar char="▪"/>
            </a:pPr>
            <a:r>
              <a:rPr lang="en-US" noProof="1">
                <a:latin typeface="+mn-lt"/>
              </a:rPr>
              <a:t>Has a minimum upward slope of 0.25 inch per running foot to ensure uniform product flow and preclude air entrapment.</a:t>
            </a:r>
          </a:p>
          <a:p>
            <a:pPr lvl="1" eaLnBrk="1" hangingPunct="1">
              <a:lnSpc>
                <a:spcPct val="95000"/>
              </a:lnSpc>
              <a:spcAft>
                <a:spcPct val="15000"/>
              </a:spcAft>
              <a:buSzPct val="105000"/>
              <a:buFont typeface="Arial" panose="020B0604020202020204" pitchFamily="34" charset="0"/>
              <a:buChar char="▪"/>
            </a:pPr>
            <a:r>
              <a:rPr lang="en-US" noProof="1">
                <a:latin typeface="+mn-lt"/>
              </a:rPr>
              <a:t>Is less than 7 inches in diameter.</a:t>
            </a:r>
          </a:p>
          <a:p>
            <a:pPr eaLnBrk="1" hangingPunct="1">
              <a:lnSpc>
                <a:spcPct val="95000"/>
              </a:lnSpc>
              <a:spcAft>
                <a:spcPct val="15000"/>
              </a:spcAft>
              <a:buFont typeface="Wingdings" panose="05000000000000000000" pitchFamily="2" charset="2"/>
              <a:buChar char="§"/>
            </a:pPr>
            <a:r>
              <a:rPr lang="en-US" noProof="1">
                <a:latin typeface="+mn-lt"/>
              </a:rPr>
              <a:t>The length of time the product spends in the holding tube is determined by the pumping rate of the timing pump, the length of the holding tube, and the product surface friction. After flowing through the holding tube, the product contacts the indicating thermometer and the recording thermometer.</a:t>
            </a:r>
          </a:p>
          <a:p>
            <a:pPr eaLnBrk="1" hangingPunct="1">
              <a:lnSpc>
                <a:spcPct val="95000"/>
              </a:lnSpc>
              <a:spcAft>
                <a:spcPct val="15000"/>
              </a:spcAft>
              <a:buFont typeface="Wingdings" panose="05000000000000000000" pitchFamily="2" charset="2"/>
              <a:buChar char="§"/>
            </a:pPr>
            <a:r>
              <a:rPr lang="en-US" noProof="1">
                <a:latin typeface="+mn-lt"/>
              </a:rPr>
              <a:t>The holding tube must:</a:t>
            </a:r>
          </a:p>
          <a:p>
            <a:pPr lvl="1" eaLnBrk="1" hangingPunct="1">
              <a:lnSpc>
                <a:spcPct val="95000"/>
              </a:lnSpc>
              <a:spcAft>
                <a:spcPct val="15000"/>
              </a:spcAft>
              <a:buSzPct val="105000"/>
              <a:buFont typeface="Arial" panose="020B0604020202020204" pitchFamily="34" charset="0"/>
              <a:buChar char="▪"/>
            </a:pPr>
            <a:r>
              <a:rPr lang="en-US" noProof="1">
                <a:latin typeface="+mn-lt"/>
              </a:rPr>
              <a:t>Be of sanitary design and be installed on permanent supports.</a:t>
            </a:r>
          </a:p>
          <a:p>
            <a:pPr lvl="1" eaLnBrk="1" hangingPunct="1">
              <a:lnSpc>
                <a:spcPct val="95000"/>
              </a:lnSpc>
              <a:spcAft>
                <a:spcPct val="15000"/>
              </a:spcAft>
              <a:buSzPct val="105000"/>
              <a:buFont typeface="Arial" panose="020B0604020202020204" pitchFamily="34" charset="0"/>
              <a:buChar char="▪"/>
            </a:pPr>
            <a:r>
              <a:rPr lang="en-US" noProof="1">
                <a:latin typeface="+mn-lt"/>
              </a:rPr>
              <a:t>Be fabricated to eliminate short circuiting (i.e., no alterable sections).</a:t>
            </a:r>
          </a:p>
          <a:p>
            <a:pPr lvl="1" eaLnBrk="1" hangingPunct="1">
              <a:lnSpc>
                <a:spcPct val="95000"/>
              </a:lnSpc>
              <a:spcAft>
                <a:spcPct val="15000"/>
              </a:spcAft>
              <a:buSzPct val="105000"/>
              <a:buFont typeface="Arial" panose="020B0604020202020204" pitchFamily="34" charset="0"/>
              <a:buChar char="▪"/>
            </a:pPr>
            <a:r>
              <a:rPr lang="en-US" noProof="1">
                <a:latin typeface="+mn-lt"/>
              </a:rPr>
              <a:t>Not have any insulation, to allow inspection of the tube.</a:t>
            </a:r>
          </a:p>
        </p:txBody>
      </p:sp>
    </p:spTree>
    <p:extLst>
      <p:ext uri="{BB962C8B-B14F-4D97-AF65-F5344CB8AC3E}">
        <p14:creationId xmlns:p14="http://schemas.microsoft.com/office/powerpoint/2010/main" val="25256352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THERMAL EXCHANGE SYSTEMS</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Holding Tube</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holding tube must:</a:t>
            </a:r>
          </a:p>
          <a:p>
            <a:pPr lvl="1" eaLnBrk="1" hangingPunct="1">
              <a:lnSpc>
                <a:spcPct val="95000"/>
              </a:lnSpc>
              <a:spcAft>
                <a:spcPct val="15000"/>
              </a:spcAft>
              <a:buSzPct val="105000"/>
              <a:buFont typeface="Arial" panose="020B0604020202020204" pitchFamily="34" charset="0"/>
              <a:buChar char="▪"/>
            </a:pPr>
            <a:r>
              <a:rPr lang="en-US" noProof="1">
                <a:latin typeface="+mn-lt"/>
              </a:rPr>
              <a:t>Be of sanitary design and be installed on permanent supports.</a:t>
            </a:r>
          </a:p>
          <a:p>
            <a:pPr lvl="1" eaLnBrk="1" hangingPunct="1">
              <a:lnSpc>
                <a:spcPct val="95000"/>
              </a:lnSpc>
              <a:spcAft>
                <a:spcPct val="15000"/>
              </a:spcAft>
              <a:buSzPct val="105000"/>
              <a:buFont typeface="Arial" panose="020B0604020202020204" pitchFamily="34" charset="0"/>
              <a:buChar char="▪"/>
            </a:pPr>
            <a:r>
              <a:rPr lang="en-US" noProof="1">
                <a:latin typeface="+mn-lt"/>
              </a:rPr>
              <a:t>Be fabricated to eliminate short circuiting (i.e., no alterable sections).</a:t>
            </a:r>
          </a:p>
          <a:p>
            <a:pPr lvl="1" eaLnBrk="1" hangingPunct="1">
              <a:lnSpc>
                <a:spcPct val="95000"/>
              </a:lnSpc>
              <a:spcAft>
                <a:spcPct val="15000"/>
              </a:spcAft>
              <a:buSzPct val="105000"/>
              <a:buFont typeface="Arial" panose="020B0604020202020204" pitchFamily="34" charset="0"/>
              <a:buChar char="▪"/>
            </a:pPr>
            <a:r>
              <a:rPr lang="en-US" noProof="1">
                <a:latin typeface="+mn-lt"/>
              </a:rPr>
              <a:t>Not have any insulation, to allow inspection of the tube.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518611"/>
            <a:ext cx="4419600" cy="2857500"/>
          </a:xfrm>
          <a:prstGeom prst="rect">
            <a:avLst/>
          </a:prstGeom>
        </p:spPr>
      </p:pic>
    </p:spTree>
    <p:extLst>
      <p:ext uri="{BB962C8B-B14F-4D97-AF65-F5344CB8AC3E}">
        <p14:creationId xmlns:p14="http://schemas.microsoft.com/office/powerpoint/2010/main" val="27103540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THERMAL EXCHANGE SYSTEMS</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Indicating Thermometer</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indicating thermometer in a HTST pasteurizer shows the accurate, “official” temperature of the product.</a:t>
            </a:r>
          </a:p>
          <a:p>
            <a:pPr eaLnBrk="1" hangingPunct="1">
              <a:lnSpc>
                <a:spcPct val="95000"/>
              </a:lnSpc>
              <a:spcAft>
                <a:spcPct val="15000"/>
              </a:spcAft>
              <a:buFont typeface="Wingdings" panose="05000000000000000000" pitchFamily="2" charset="2"/>
              <a:buChar char="§"/>
            </a:pPr>
            <a:r>
              <a:rPr lang="en-US" noProof="1">
                <a:latin typeface="+mn-lt"/>
              </a:rPr>
              <a:t>The indicating thermometer should:</a:t>
            </a:r>
          </a:p>
          <a:p>
            <a:pPr lvl="1" eaLnBrk="1" hangingPunct="1">
              <a:lnSpc>
                <a:spcPct val="95000"/>
              </a:lnSpc>
              <a:spcAft>
                <a:spcPct val="15000"/>
              </a:spcAft>
              <a:buSzPct val="105000"/>
              <a:buFont typeface="Arial" panose="020B0604020202020204" pitchFamily="34" charset="0"/>
              <a:buChar char="▪"/>
            </a:pPr>
            <a:r>
              <a:rPr lang="en-US" noProof="1">
                <a:latin typeface="+mn-lt"/>
              </a:rPr>
              <a:t>Be located at the end of the holding tube and as near as practical to the recording thermometer.</a:t>
            </a:r>
          </a:p>
          <a:p>
            <a:pPr lvl="1" eaLnBrk="1" hangingPunct="1">
              <a:lnSpc>
                <a:spcPct val="95000"/>
              </a:lnSpc>
              <a:spcAft>
                <a:spcPct val="15000"/>
              </a:spcAft>
              <a:buSzPct val="105000"/>
              <a:buFont typeface="Arial" panose="020B0604020202020204" pitchFamily="34" charset="0"/>
              <a:buChar char="▪"/>
            </a:pPr>
            <a:r>
              <a:rPr lang="en-US" noProof="1">
                <a:latin typeface="+mn-lt"/>
              </a:rPr>
              <a:t>Span not less than 25 °F, and be graduated in 0.5 °F divisions.</a:t>
            </a:r>
          </a:p>
          <a:p>
            <a:pPr lvl="1" eaLnBrk="1" hangingPunct="1">
              <a:lnSpc>
                <a:spcPct val="95000"/>
              </a:lnSpc>
              <a:spcAft>
                <a:spcPct val="15000"/>
              </a:spcAft>
              <a:buSzPct val="105000"/>
              <a:buFont typeface="Arial" panose="020B0604020202020204" pitchFamily="34" charset="0"/>
              <a:buChar char="▪"/>
            </a:pPr>
            <a:r>
              <a:rPr lang="en-US" noProof="1">
                <a:latin typeface="+mn-lt"/>
              </a:rPr>
              <a:t>Be accurate to within plus or minus 0.5 °F.</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125" y="3906838"/>
            <a:ext cx="2733675" cy="2417762"/>
          </a:xfrm>
          <a:prstGeom prst="rect">
            <a:avLst/>
          </a:prstGeom>
        </p:spPr>
      </p:pic>
    </p:spTree>
    <p:extLst>
      <p:ext uri="{BB962C8B-B14F-4D97-AF65-F5344CB8AC3E}">
        <p14:creationId xmlns:p14="http://schemas.microsoft.com/office/powerpoint/2010/main" val="22738772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THERMAL EXCHANGE SYSTEMS</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Recorder Controller</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recording controller/ safety thermal limit record (STLR) automatically</a:t>
            </a:r>
          </a:p>
          <a:p>
            <a:pPr lvl="1" eaLnBrk="1" hangingPunct="1">
              <a:lnSpc>
                <a:spcPct val="95000"/>
              </a:lnSpc>
              <a:spcAft>
                <a:spcPct val="15000"/>
              </a:spcAft>
              <a:buSzPct val="105000"/>
              <a:buFont typeface="Arial" panose="020B0604020202020204" pitchFamily="34" charset="0"/>
              <a:buChar char="▪"/>
            </a:pPr>
            <a:r>
              <a:rPr lang="en-US" noProof="1">
                <a:latin typeface="+mn-lt"/>
              </a:rPr>
              <a:t>Records pasteurization temperatures and times.</a:t>
            </a:r>
          </a:p>
          <a:p>
            <a:pPr lvl="1" eaLnBrk="1" hangingPunct="1">
              <a:lnSpc>
                <a:spcPct val="95000"/>
              </a:lnSpc>
              <a:spcAft>
                <a:spcPct val="15000"/>
              </a:spcAft>
              <a:buSzPct val="105000"/>
              <a:buFont typeface="Arial" panose="020B0604020202020204" pitchFamily="34" charset="0"/>
              <a:buChar char="▪"/>
            </a:pPr>
            <a:r>
              <a:rPr lang="en-US" noProof="1">
                <a:latin typeface="+mn-lt"/>
              </a:rPr>
              <a:t>Records the position of the flow diversion device.</a:t>
            </a:r>
          </a:p>
          <a:p>
            <a:pPr lvl="1" eaLnBrk="1" hangingPunct="1">
              <a:lnSpc>
                <a:spcPct val="95000"/>
              </a:lnSpc>
              <a:spcAft>
                <a:spcPct val="15000"/>
              </a:spcAft>
              <a:buSzPct val="105000"/>
              <a:buFont typeface="Arial" panose="020B0604020202020204" pitchFamily="34" charset="0"/>
              <a:buChar char="▪"/>
            </a:pPr>
            <a:r>
              <a:rPr lang="en-US" noProof="1">
                <a:latin typeface="+mn-lt"/>
              </a:rPr>
              <a:t>Controls the position of the flow diversion device.</a:t>
            </a:r>
          </a:p>
          <a:p>
            <a:pPr eaLnBrk="1" hangingPunct="1">
              <a:lnSpc>
                <a:spcPct val="95000"/>
              </a:lnSpc>
              <a:spcAft>
                <a:spcPct val="15000"/>
              </a:spcAft>
              <a:buFont typeface="Wingdings" panose="05000000000000000000" pitchFamily="2" charset="2"/>
              <a:buChar char="§"/>
            </a:pPr>
            <a:r>
              <a:rPr lang="en-US" noProof="1">
                <a:latin typeface="+mn-lt"/>
              </a:rPr>
              <a:t>The redording thermometer must be located within 18 inches of the upstream form the flow diverson devide.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810000"/>
            <a:ext cx="2438400" cy="2548850"/>
          </a:xfrm>
          <a:prstGeom prst="rect">
            <a:avLst/>
          </a:prstGeom>
        </p:spPr>
      </p:pic>
    </p:spTree>
    <p:extLst>
      <p:ext uri="{BB962C8B-B14F-4D97-AF65-F5344CB8AC3E}">
        <p14:creationId xmlns:p14="http://schemas.microsoft.com/office/powerpoint/2010/main" val="41552424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THERMAL EXCHANGE SYSTEMS</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Types</a:t>
            </a:r>
          </a:p>
        </p:txBody>
      </p:sp>
      <p:sp>
        <p:nvSpPr>
          <p:cNvPr id="20" name="Rectangle 5"/>
          <p:cNvSpPr>
            <a:spLocks noChangeArrowheads="1"/>
          </p:cNvSpPr>
          <p:nvPr/>
        </p:nvSpPr>
        <p:spPr bwMode="gray">
          <a:xfrm>
            <a:off x="323850" y="1931988"/>
            <a:ext cx="849630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STLRs may be one of the following two types:</a:t>
            </a:r>
          </a:p>
          <a:p>
            <a:pPr lvl="1" eaLnBrk="1" hangingPunct="1">
              <a:lnSpc>
                <a:spcPct val="95000"/>
              </a:lnSpc>
              <a:spcAft>
                <a:spcPct val="15000"/>
              </a:spcAft>
              <a:buSzPct val="105000"/>
              <a:buFont typeface="Arial" panose="020B0604020202020204" pitchFamily="34" charset="0"/>
              <a:buChar char="▪"/>
            </a:pPr>
            <a:r>
              <a:rPr lang="en-US" b="1" noProof="1">
                <a:latin typeface="+mn-lt"/>
              </a:rPr>
              <a:t>Capillary:</a:t>
            </a:r>
            <a:r>
              <a:rPr lang="en-US" noProof="1">
                <a:latin typeface="+mn-lt"/>
              </a:rPr>
              <a:t> In this older design, there is a tube filled with a volatile liquid that boils at fairly low temperatures, including in the pasteurization ranges. As it boils, it builds pressure in the sealed tube, which causes a flat coiled tube called the Bourdon coil to unwind and collapse. A significant disadvantage of this system is that as the distance from the sensor bulb to the coil increases, the speed of the response decreases.</a:t>
            </a:r>
          </a:p>
          <a:p>
            <a:pPr lvl="1" eaLnBrk="1" hangingPunct="1">
              <a:lnSpc>
                <a:spcPct val="95000"/>
              </a:lnSpc>
              <a:spcAft>
                <a:spcPct val="15000"/>
              </a:spcAft>
              <a:buSzPct val="105000"/>
              <a:buFont typeface="Arial" panose="020B0604020202020204" pitchFamily="34" charset="0"/>
              <a:buChar char="▪"/>
            </a:pPr>
            <a:r>
              <a:rPr lang="en-US" b="1" noProof="1">
                <a:latin typeface="+mn-lt"/>
              </a:rPr>
              <a:t>Electronic</a:t>
            </a:r>
            <a:r>
              <a:rPr lang="en-US" noProof="1">
                <a:latin typeface="+mn-lt"/>
              </a:rPr>
              <a:t>: Electronic designs may either have analog controls or microprocessor controls. In either case, these STLRs meet the same operational functions as the capillary design. A disadvantage for this design is that some of these units have shown susceptibility to outside radio interference.</a:t>
            </a:r>
          </a:p>
        </p:txBody>
      </p:sp>
    </p:spTree>
    <p:extLst>
      <p:ext uri="{BB962C8B-B14F-4D97-AF65-F5344CB8AC3E}">
        <p14:creationId xmlns:p14="http://schemas.microsoft.com/office/powerpoint/2010/main" val="7580803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AGENDA </a:t>
            </a:r>
          </a:p>
        </p:txBody>
      </p:sp>
      <p:sp>
        <p:nvSpPr>
          <p:cNvPr id="4100" name="Rectangle 51"/>
          <p:cNvSpPr>
            <a:spLocks noChangeArrowheads="1"/>
          </p:cNvSpPr>
          <p:nvPr/>
        </p:nvSpPr>
        <p:spPr bwMode="gray">
          <a:xfrm>
            <a:off x="323850" y="1555750"/>
            <a:ext cx="733425" cy="735013"/>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1</a:t>
            </a:r>
          </a:p>
        </p:txBody>
      </p:sp>
      <p:sp>
        <p:nvSpPr>
          <p:cNvPr id="4101" name="Rectangle 52"/>
          <p:cNvSpPr>
            <a:spLocks noChangeArrowheads="1"/>
          </p:cNvSpPr>
          <p:nvPr/>
        </p:nvSpPr>
        <p:spPr bwMode="gray">
          <a:xfrm>
            <a:off x="1201738" y="1555750"/>
            <a:ext cx="7618412" cy="7350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sz="2000" noProof="1">
                <a:latin typeface="+mn-lt"/>
              </a:rPr>
              <a:t>Definition</a:t>
            </a:r>
          </a:p>
        </p:txBody>
      </p:sp>
      <p:sp>
        <p:nvSpPr>
          <p:cNvPr id="4102" name="Rectangle 53"/>
          <p:cNvSpPr>
            <a:spLocks noChangeArrowheads="1"/>
          </p:cNvSpPr>
          <p:nvPr/>
        </p:nvSpPr>
        <p:spPr bwMode="gray">
          <a:xfrm>
            <a:off x="323850" y="2436813"/>
            <a:ext cx="733425" cy="735012"/>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2</a:t>
            </a:r>
          </a:p>
        </p:txBody>
      </p:sp>
      <p:sp>
        <p:nvSpPr>
          <p:cNvPr id="4103" name="Rectangle 54"/>
          <p:cNvSpPr>
            <a:spLocks noChangeArrowheads="1"/>
          </p:cNvSpPr>
          <p:nvPr/>
        </p:nvSpPr>
        <p:spPr bwMode="gray">
          <a:xfrm>
            <a:off x="1201738" y="2436813"/>
            <a:ext cx="7618412" cy="73501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sz="2000" noProof="1">
                <a:latin typeface="+mn-lt"/>
              </a:rPr>
              <a:t>HTST Pasteurization use</a:t>
            </a:r>
          </a:p>
        </p:txBody>
      </p:sp>
      <p:sp>
        <p:nvSpPr>
          <p:cNvPr id="4104" name="Rectangle 55"/>
          <p:cNvSpPr>
            <a:spLocks noChangeArrowheads="1"/>
          </p:cNvSpPr>
          <p:nvPr/>
        </p:nvSpPr>
        <p:spPr bwMode="gray">
          <a:xfrm>
            <a:off x="323850" y="3314700"/>
            <a:ext cx="733425" cy="735013"/>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3</a:t>
            </a:r>
          </a:p>
        </p:txBody>
      </p:sp>
      <p:sp>
        <p:nvSpPr>
          <p:cNvPr id="4105" name="Rectangle 56"/>
          <p:cNvSpPr>
            <a:spLocks noChangeArrowheads="1"/>
          </p:cNvSpPr>
          <p:nvPr/>
        </p:nvSpPr>
        <p:spPr bwMode="gray">
          <a:xfrm>
            <a:off x="1201738" y="3314700"/>
            <a:ext cx="7618412" cy="7350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sz="2000" noProof="1">
                <a:latin typeface="+mn-lt"/>
              </a:rPr>
              <a:t>Overview of HTST Pasteurization</a:t>
            </a:r>
          </a:p>
        </p:txBody>
      </p:sp>
      <p:sp>
        <p:nvSpPr>
          <p:cNvPr id="4106" name="Rectangle 57"/>
          <p:cNvSpPr>
            <a:spLocks noChangeArrowheads="1"/>
          </p:cNvSpPr>
          <p:nvPr/>
        </p:nvSpPr>
        <p:spPr bwMode="gray">
          <a:xfrm>
            <a:off x="323850" y="4192588"/>
            <a:ext cx="733425" cy="735012"/>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4</a:t>
            </a:r>
          </a:p>
        </p:txBody>
      </p:sp>
      <p:sp>
        <p:nvSpPr>
          <p:cNvPr id="4107" name="Rectangle 58"/>
          <p:cNvSpPr>
            <a:spLocks noChangeArrowheads="1"/>
          </p:cNvSpPr>
          <p:nvPr/>
        </p:nvSpPr>
        <p:spPr bwMode="gray">
          <a:xfrm>
            <a:off x="1201738" y="4192588"/>
            <a:ext cx="7618412" cy="73501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sz="2000" noProof="1">
                <a:latin typeface="+mn-lt"/>
              </a:rPr>
              <a:t>Thermal Exchange systems</a:t>
            </a:r>
          </a:p>
        </p:txBody>
      </p:sp>
      <p:sp>
        <p:nvSpPr>
          <p:cNvPr id="4108" name="Rectangle 59"/>
          <p:cNvSpPr>
            <a:spLocks noChangeArrowheads="1"/>
          </p:cNvSpPr>
          <p:nvPr/>
        </p:nvSpPr>
        <p:spPr bwMode="gray">
          <a:xfrm>
            <a:off x="323850" y="5067300"/>
            <a:ext cx="733425" cy="735013"/>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noProof="1">
                <a:latin typeface="+mn-lt"/>
              </a:rPr>
              <a:t>5</a:t>
            </a:r>
          </a:p>
        </p:txBody>
      </p:sp>
      <p:sp>
        <p:nvSpPr>
          <p:cNvPr id="4109" name="Rectangle 60"/>
          <p:cNvSpPr>
            <a:spLocks noChangeArrowheads="1"/>
          </p:cNvSpPr>
          <p:nvPr/>
        </p:nvSpPr>
        <p:spPr bwMode="gray">
          <a:xfrm>
            <a:off x="1201738" y="5067300"/>
            <a:ext cx="7618412" cy="7350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ct val="20000"/>
              </a:spcAft>
            </a:pPr>
            <a:r>
              <a:rPr lang="en-US" altLang="en-US" sz="2000" noProof="1">
                <a:latin typeface="+mn-lt"/>
              </a:rPr>
              <a:t>CCP’s for HTST Pasteurization</a:t>
            </a:r>
          </a:p>
        </p:txBody>
      </p:sp>
    </p:spTree>
    <p:extLst>
      <p:ext uri="{BB962C8B-B14F-4D97-AF65-F5344CB8AC3E}">
        <p14:creationId xmlns:p14="http://schemas.microsoft.com/office/powerpoint/2010/main" val="102970249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THERMAL EXCHANGE SYSTEMS</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Flow Diversion Device (FDD)</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purpose of the flow diversion device is to safely and accurately control and separate raw and pasteurized product flow.</a:t>
            </a:r>
          </a:p>
          <a:p>
            <a:pPr eaLnBrk="1" hangingPunct="1">
              <a:lnSpc>
                <a:spcPct val="95000"/>
              </a:lnSpc>
              <a:spcAft>
                <a:spcPct val="15000"/>
              </a:spcAft>
              <a:buFont typeface="Wingdings" panose="05000000000000000000" pitchFamily="2" charset="2"/>
              <a:buChar char="§"/>
            </a:pPr>
            <a:r>
              <a:rPr lang="en-US" noProof="1">
                <a:latin typeface="+mn-lt"/>
              </a:rPr>
              <a:t>In order to do this, the flow diversion device:</a:t>
            </a:r>
          </a:p>
          <a:p>
            <a:pPr lvl="1" eaLnBrk="1" hangingPunct="1">
              <a:lnSpc>
                <a:spcPct val="95000"/>
              </a:lnSpc>
              <a:spcAft>
                <a:spcPct val="15000"/>
              </a:spcAft>
              <a:buSzPct val="105000"/>
              <a:buFont typeface="Arial" panose="020B0604020202020204" pitchFamily="34" charset="0"/>
              <a:buChar char="▪"/>
            </a:pPr>
            <a:r>
              <a:rPr lang="en-US" noProof="1">
                <a:latin typeface="+mn-lt"/>
              </a:rPr>
              <a:t>Controls pumps and other valves.</a:t>
            </a:r>
          </a:p>
          <a:p>
            <a:pPr lvl="1" eaLnBrk="1" hangingPunct="1">
              <a:lnSpc>
                <a:spcPct val="95000"/>
              </a:lnSpc>
              <a:spcAft>
                <a:spcPct val="15000"/>
              </a:spcAft>
              <a:buSzPct val="105000"/>
              <a:buFont typeface="Arial" panose="020B0604020202020204" pitchFamily="34" charset="0"/>
              <a:buChar char="▪"/>
            </a:pPr>
            <a:r>
              <a:rPr lang="en-US" noProof="1">
                <a:latin typeface="+mn-lt"/>
              </a:rPr>
              <a:t>Allows product flow forward only when minimum temperature is met.</a:t>
            </a:r>
          </a:p>
          <a:p>
            <a:pPr lvl="1" eaLnBrk="1" hangingPunct="1">
              <a:lnSpc>
                <a:spcPct val="95000"/>
              </a:lnSpc>
              <a:spcAft>
                <a:spcPct val="15000"/>
              </a:spcAft>
              <a:buSzPct val="105000"/>
              <a:buFont typeface="Arial" panose="020B0604020202020204" pitchFamily="34" charset="0"/>
              <a:buChar char="▪"/>
            </a:pPr>
            <a:r>
              <a:rPr lang="en-US" noProof="1">
                <a:latin typeface="+mn-lt"/>
              </a:rPr>
              <a:t>Has certain time-delay requirement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725" y="3886200"/>
            <a:ext cx="3657600" cy="2429373"/>
          </a:xfrm>
          <a:prstGeom prst="rect">
            <a:avLst/>
          </a:prstGeom>
        </p:spPr>
      </p:pic>
    </p:spTree>
    <p:extLst>
      <p:ext uri="{BB962C8B-B14F-4D97-AF65-F5344CB8AC3E}">
        <p14:creationId xmlns:p14="http://schemas.microsoft.com/office/powerpoint/2010/main" val="28838746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THERMAL EXCHANGE SYSTEMS</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Types</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Flow diversion devices may be one of the following two types:</a:t>
            </a:r>
          </a:p>
          <a:p>
            <a:pPr lvl="1" eaLnBrk="1" hangingPunct="1">
              <a:lnSpc>
                <a:spcPct val="95000"/>
              </a:lnSpc>
              <a:spcAft>
                <a:spcPct val="15000"/>
              </a:spcAft>
              <a:buSzPct val="105000"/>
              <a:buFont typeface="Arial" panose="020B0604020202020204" pitchFamily="34" charset="0"/>
              <a:buChar char="▪"/>
            </a:pPr>
            <a:r>
              <a:rPr lang="en-US" b="1" noProof="1">
                <a:latin typeface="+mn-lt"/>
              </a:rPr>
              <a:t>Single stem</a:t>
            </a:r>
            <a:r>
              <a:rPr lang="en-US" noProof="1">
                <a:latin typeface="+mn-lt"/>
              </a:rPr>
              <a:t>: The single-stem flow diversion device consists of a three-way valve that automatically controls the direction of product flow. It is air activated for the open (forward) flow position, and spring activated for the closed (divert or fail-safe) position.</a:t>
            </a:r>
          </a:p>
          <a:p>
            <a:pPr lvl="1" eaLnBrk="1" hangingPunct="1">
              <a:lnSpc>
                <a:spcPct val="95000"/>
              </a:lnSpc>
              <a:spcAft>
                <a:spcPct val="15000"/>
              </a:spcAft>
              <a:buSzPct val="105000"/>
              <a:buFont typeface="Arial" panose="020B0604020202020204" pitchFamily="34" charset="0"/>
              <a:buChar char="▪"/>
            </a:pPr>
            <a:r>
              <a:rPr lang="en-US" b="1" noProof="1">
                <a:latin typeface="+mn-lt"/>
              </a:rPr>
              <a:t>Dual stem</a:t>
            </a:r>
            <a:r>
              <a:rPr lang="en-US" noProof="1">
                <a:latin typeface="+mn-lt"/>
              </a:rPr>
              <a:t>: The dual-stem flow diversion device is made up of two three-way valves operating in tandem and multiple controls. This device will switch to the fail-safe divert position in the event of loss of adequate temperature, electronic power, or air pressure.</a:t>
            </a:r>
          </a:p>
        </p:txBody>
      </p:sp>
    </p:spTree>
    <p:extLst>
      <p:ext uri="{BB962C8B-B14F-4D97-AF65-F5344CB8AC3E}">
        <p14:creationId xmlns:p14="http://schemas.microsoft.com/office/powerpoint/2010/main" val="34305035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THERMAL EXCHANGE SYSTEMS</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Cooler Section</a:t>
            </a:r>
          </a:p>
        </p:txBody>
      </p:sp>
      <p:sp>
        <p:nvSpPr>
          <p:cNvPr id="20" name="Rectangle 5"/>
          <p:cNvSpPr>
            <a:spLocks noChangeArrowheads="1"/>
          </p:cNvSpPr>
          <p:nvPr/>
        </p:nvSpPr>
        <p:spPr bwMode="gray">
          <a:xfrm>
            <a:off x="323850" y="1931988"/>
            <a:ext cx="849630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eaLnBrk="1" hangingPunct="1">
              <a:lnSpc>
                <a:spcPct val="95000"/>
              </a:lnSpc>
              <a:spcAft>
                <a:spcPct val="15000"/>
              </a:spcAft>
              <a:buFont typeface="Wingdings" panose="05000000000000000000" pitchFamily="2" charset="2"/>
              <a:buChar char="§"/>
            </a:pPr>
            <a:r>
              <a:rPr lang="en-US" noProof="1">
                <a:latin typeface="+mn-lt"/>
              </a:rPr>
              <a:t>In the cooler section, the product is chilled down to a present temperature (below 45°F) by glycol or ice water solutions</a:t>
            </a:r>
          </a:p>
          <a:p>
            <a:pPr marL="342900" indent="-342900" eaLnBrk="1" hangingPunct="1">
              <a:lnSpc>
                <a:spcPct val="95000"/>
              </a:lnSpc>
              <a:spcAft>
                <a:spcPct val="15000"/>
              </a:spcAft>
              <a:buFont typeface="Wingdings" panose="05000000000000000000" pitchFamily="2" charset="2"/>
              <a:buChar char="§"/>
            </a:pPr>
            <a:r>
              <a:rPr lang="en-US" noProof="1">
                <a:latin typeface="+mn-lt"/>
              </a:rPr>
              <a:t>When the product exits the cooler section, it rises to an elevation at least 12 inches above any raw product. Finally, the product passes to a storage tank or vat to await packaging.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162" y="3505200"/>
            <a:ext cx="2733675" cy="2857500"/>
          </a:xfrm>
          <a:prstGeom prst="rect">
            <a:avLst/>
          </a:prstGeom>
        </p:spPr>
      </p:pic>
    </p:spTree>
    <p:extLst>
      <p:ext uri="{BB962C8B-B14F-4D97-AF65-F5344CB8AC3E}">
        <p14:creationId xmlns:p14="http://schemas.microsoft.com/office/powerpoint/2010/main" val="40849809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Thermal Exchange Systems</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Vacuum breakers</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Vacuum breakers:</a:t>
            </a:r>
          </a:p>
          <a:p>
            <a:pPr lvl="1" eaLnBrk="1" hangingPunct="1">
              <a:lnSpc>
                <a:spcPct val="95000"/>
              </a:lnSpc>
              <a:spcAft>
                <a:spcPct val="15000"/>
              </a:spcAft>
              <a:buSzPct val="105000"/>
              <a:buFont typeface="Arial" panose="020B0604020202020204" pitchFamily="34" charset="0"/>
              <a:buChar char="▪"/>
            </a:pPr>
            <a:r>
              <a:rPr lang="en-US" noProof="1">
                <a:latin typeface="+mn-lt"/>
              </a:rPr>
              <a:t>Are atmospheric devices that help maintain proper pressure relationships in milk-to-milk regenerator sections.</a:t>
            </a:r>
          </a:p>
          <a:p>
            <a:pPr lvl="1" eaLnBrk="1" hangingPunct="1">
              <a:lnSpc>
                <a:spcPct val="95000"/>
              </a:lnSpc>
              <a:spcAft>
                <a:spcPct val="15000"/>
              </a:spcAft>
              <a:buSzPct val="105000"/>
              <a:buFont typeface="Arial" panose="020B0604020202020204" pitchFamily="34" charset="0"/>
              <a:buChar char="▪"/>
            </a:pPr>
            <a:r>
              <a:rPr lang="en-US" noProof="1">
                <a:latin typeface="+mn-lt"/>
              </a:rPr>
              <a:t>Prevent a negative pressure between the flow diversion device and any downstream flow promoting device.</a:t>
            </a:r>
          </a:p>
          <a:p>
            <a:pPr lvl="1" eaLnBrk="1" hangingPunct="1">
              <a:lnSpc>
                <a:spcPct val="95000"/>
              </a:lnSpc>
              <a:spcAft>
                <a:spcPct val="15000"/>
              </a:spcAft>
              <a:buSzPct val="105000"/>
              <a:buFont typeface="Arial" panose="020B0604020202020204" pitchFamily="34" charset="0"/>
              <a:buChar char="▪"/>
            </a:pPr>
            <a:r>
              <a:rPr lang="en-US" noProof="1">
                <a:latin typeface="+mn-lt"/>
              </a:rPr>
              <a:t>Are installed after the pasteurized milk regenerator.</a:t>
            </a:r>
          </a:p>
          <a:p>
            <a:pPr lvl="1" eaLnBrk="1" hangingPunct="1">
              <a:lnSpc>
                <a:spcPct val="95000"/>
              </a:lnSpc>
              <a:spcAft>
                <a:spcPct val="15000"/>
              </a:spcAft>
              <a:buSzPct val="105000"/>
              <a:buFont typeface="Arial" panose="020B0604020202020204" pitchFamily="34" charset="0"/>
              <a:buChar char="▪"/>
            </a:pPr>
            <a:r>
              <a:rPr lang="en-US" noProof="1">
                <a:latin typeface="+mn-lt"/>
              </a:rPr>
              <a:t>Need to be accessible for inspection and cleaning.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383" y="3426906"/>
            <a:ext cx="2390775" cy="3018010"/>
          </a:xfrm>
          <a:prstGeom prst="rect">
            <a:avLst/>
          </a:prstGeom>
        </p:spPr>
      </p:pic>
    </p:spTree>
    <p:extLst>
      <p:ext uri="{BB962C8B-B14F-4D97-AF65-F5344CB8AC3E}">
        <p14:creationId xmlns:p14="http://schemas.microsoft.com/office/powerpoint/2010/main" val="2887538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sz="3200" noProof="1">
                <a:latin typeface="+mn-lt"/>
              </a:rPr>
              <a:t>CCP’s for HTST Pasteurization</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CCP’s for inspecting a HTST Pasteurizer</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Clr>
                <a:schemeClr val="accent1"/>
              </a:buClr>
              <a:buFont typeface="Wingdings" panose="05000000000000000000" pitchFamily="2" charset="2"/>
              <a:buChar char="§"/>
            </a:pPr>
            <a:endParaRPr lang="en-US" noProof="1">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4068614409"/>
              </p:ext>
            </p:extLst>
          </p:nvPr>
        </p:nvGraphicFramePr>
        <p:xfrm>
          <a:off x="457200" y="2057401"/>
          <a:ext cx="8305800" cy="4287519"/>
        </p:xfrm>
        <a:graphic>
          <a:graphicData uri="http://schemas.openxmlformats.org/drawingml/2006/table">
            <a:tbl>
              <a:tblPr firstRow="1" bandRow="1">
                <a:tableStyleId>{AF606853-7671-496A-8E4F-DF71F8EC918B}</a:tableStyleId>
              </a:tblPr>
              <a:tblGrid>
                <a:gridCol w="1977274">
                  <a:extLst>
                    <a:ext uri="{9D8B030D-6E8A-4147-A177-3AD203B41FA5}">
                      <a16:colId xmlns:a16="http://schemas.microsoft.com/office/drawing/2014/main" val="20000"/>
                    </a:ext>
                  </a:extLst>
                </a:gridCol>
                <a:gridCol w="6328526">
                  <a:extLst>
                    <a:ext uri="{9D8B030D-6E8A-4147-A177-3AD203B41FA5}">
                      <a16:colId xmlns:a16="http://schemas.microsoft.com/office/drawing/2014/main" val="20001"/>
                    </a:ext>
                  </a:extLst>
                </a:gridCol>
              </a:tblGrid>
              <a:tr h="377550">
                <a:tc>
                  <a:txBody>
                    <a:bodyPr/>
                    <a:lstStyle/>
                    <a:p>
                      <a:r>
                        <a:rPr lang="en-US" dirty="0"/>
                        <a:t>Component</a:t>
                      </a:r>
                    </a:p>
                  </a:txBody>
                  <a:tcPr/>
                </a:tc>
                <a:tc>
                  <a:txBody>
                    <a:bodyPr/>
                    <a:lstStyle/>
                    <a:p>
                      <a:r>
                        <a:rPr lang="en-US" dirty="0"/>
                        <a:t>Considerations</a:t>
                      </a:r>
                    </a:p>
                  </a:txBody>
                  <a:tcPr/>
                </a:tc>
                <a:extLst>
                  <a:ext uri="{0D108BD9-81ED-4DB2-BD59-A6C34878D82A}">
                    <a16:rowId xmlns:a16="http://schemas.microsoft.com/office/drawing/2014/main" val="10000"/>
                  </a:ext>
                </a:extLst>
              </a:tr>
              <a:tr h="1489512">
                <a:tc>
                  <a:txBody>
                    <a:bodyPr/>
                    <a:lstStyle/>
                    <a:p>
                      <a:r>
                        <a:rPr lang="en-US" dirty="0">
                          <a:solidFill>
                            <a:schemeClr val="tx1"/>
                          </a:solidFill>
                        </a:rPr>
                        <a:t>Regenerator</a:t>
                      </a:r>
                    </a:p>
                  </a:txBody>
                  <a:tcPr/>
                </a:tc>
                <a:tc>
                  <a:txBody>
                    <a:bodyPr/>
                    <a:lstStyle/>
                    <a:p>
                      <a:pPr marL="285750" indent="-285750">
                        <a:buClrTx/>
                        <a:buFont typeface="Wingdings" panose="05000000000000000000" pitchFamily="2" charset="2"/>
                        <a:buChar char="§"/>
                      </a:pPr>
                      <a:r>
                        <a:rPr lang="en-US" dirty="0">
                          <a:solidFill>
                            <a:schemeClr val="tx1"/>
                          </a:solidFill>
                        </a:rPr>
                        <a:t>Is the pasteurized milk discharged from the regenerator properly?</a:t>
                      </a:r>
                    </a:p>
                    <a:p>
                      <a:pPr marL="285750" indent="-285750">
                        <a:buClrTx/>
                        <a:buFont typeface="Wingdings" panose="05000000000000000000" pitchFamily="2" charset="2"/>
                        <a:buChar char="§"/>
                      </a:pPr>
                      <a:r>
                        <a:rPr lang="en-US" dirty="0">
                          <a:solidFill>
                            <a:schemeClr val="tx1"/>
                          </a:solidFill>
                        </a:rPr>
                        <a:t>Will the raw milk drain freely back from the raw side of the milk-to-milk regenerator when all flow-promoting devices are stopped?</a:t>
                      </a:r>
                    </a:p>
                  </a:txBody>
                  <a:tcPr/>
                </a:tc>
                <a:extLst>
                  <a:ext uri="{0D108BD9-81ED-4DB2-BD59-A6C34878D82A}">
                    <a16:rowId xmlns:a16="http://schemas.microsoft.com/office/drawing/2014/main" val="10001"/>
                  </a:ext>
                </a:extLst>
              </a:tr>
              <a:tr h="930945">
                <a:tc>
                  <a:txBody>
                    <a:bodyPr/>
                    <a:lstStyle/>
                    <a:p>
                      <a:r>
                        <a:rPr lang="en-US" dirty="0">
                          <a:solidFill>
                            <a:schemeClr val="tx1"/>
                          </a:solidFill>
                        </a:rPr>
                        <a:t>Timing Pump</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kern="1200" dirty="0">
                          <a:solidFill>
                            <a:schemeClr val="tx1"/>
                          </a:solidFill>
                          <a:effectLst/>
                        </a:rPr>
                        <a:t>If the system has a timing pump, is the homogenizer equipped with a recirculation loop?</a:t>
                      </a:r>
                    </a:p>
                    <a:p>
                      <a:endParaRPr lang="en-US" dirty="0">
                        <a:solidFill>
                          <a:schemeClr val="tx1"/>
                        </a:solidFill>
                      </a:endParaRPr>
                    </a:p>
                  </a:txBody>
                  <a:tcPr/>
                </a:tc>
                <a:extLst>
                  <a:ext uri="{0D108BD9-81ED-4DB2-BD59-A6C34878D82A}">
                    <a16:rowId xmlns:a16="http://schemas.microsoft.com/office/drawing/2014/main" val="10002"/>
                  </a:ext>
                </a:extLst>
              </a:tr>
              <a:tr h="1489512">
                <a:tc>
                  <a:txBody>
                    <a:bodyPr/>
                    <a:lstStyle/>
                    <a:p>
                      <a:r>
                        <a:rPr lang="en-US" dirty="0">
                          <a:solidFill>
                            <a:schemeClr val="tx1"/>
                          </a:solidFill>
                        </a:rPr>
                        <a:t>Holding Tube</a:t>
                      </a:r>
                    </a:p>
                  </a:txBody>
                  <a:tcPr/>
                </a:tc>
                <a:tc>
                  <a:txBody>
                    <a:bodyPr/>
                    <a:lstStyle/>
                    <a:p>
                      <a:pPr marL="285750" indent="-285750">
                        <a:buClrTx/>
                        <a:buFont typeface="Wingdings" panose="05000000000000000000" pitchFamily="2" charset="2"/>
                        <a:buChar char="§"/>
                      </a:pPr>
                      <a:r>
                        <a:rPr lang="en-US" sz="1800" kern="1200" dirty="0">
                          <a:solidFill>
                            <a:schemeClr val="tx1"/>
                          </a:solidFill>
                          <a:effectLst/>
                        </a:rPr>
                        <a:t>Is the holding tube less than 7 inches in diameter, with permanent supports and no alterable sections?</a:t>
                      </a:r>
                    </a:p>
                    <a:p>
                      <a:pPr marL="285750" indent="-285750">
                        <a:buClrTx/>
                        <a:buFont typeface="Wingdings" panose="05000000000000000000" pitchFamily="2" charset="2"/>
                        <a:buChar char="§"/>
                      </a:pPr>
                      <a:r>
                        <a:rPr lang="en-US" sz="1800" kern="1200" dirty="0">
                          <a:solidFill>
                            <a:schemeClr val="tx1"/>
                          </a:solidFill>
                          <a:effectLst/>
                        </a:rPr>
                        <a:t>Does the tube slope continuously uphill at not less than 0.25 inch per foot from start to finish?</a:t>
                      </a:r>
                    </a:p>
                    <a:p>
                      <a:endParaRPr lang="en-US" dirty="0">
                        <a:solidFill>
                          <a:schemeClr val="tx1"/>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206215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sz="3200" noProof="1">
                <a:latin typeface="+mn-lt"/>
              </a:rPr>
              <a:t>CCP’s for HTST Pasteurization</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b="1" noProof="1">
                <a:latin typeface="+mn-lt"/>
              </a:rPr>
              <a:t>CCP’s for inspecting a HTST Pasteurizer</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Clr>
                <a:schemeClr val="accent1"/>
              </a:buClr>
              <a:buFont typeface="Wingdings" panose="05000000000000000000" pitchFamily="2" charset="2"/>
              <a:buChar char="§"/>
            </a:pPr>
            <a:endParaRPr lang="en-US" noProof="1">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012622844"/>
              </p:ext>
            </p:extLst>
          </p:nvPr>
        </p:nvGraphicFramePr>
        <p:xfrm>
          <a:off x="457200" y="2048510"/>
          <a:ext cx="8305800" cy="4326255"/>
        </p:xfrm>
        <a:graphic>
          <a:graphicData uri="http://schemas.openxmlformats.org/drawingml/2006/table">
            <a:tbl>
              <a:tblPr firstRow="1" bandRow="1">
                <a:tableStyleId>{AF606853-7671-496A-8E4F-DF71F8EC918B}</a:tableStyleId>
              </a:tblPr>
              <a:tblGrid>
                <a:gridCol w="1977275">
                  <a:extLst>
                    <a:ext uri="{9D8B030D-6E8A-4147-A177-3AD203B41FA5}">
                      <a16:colId xmlns:a16="http://schemas.microsoft.com/office/drawing/2014/main" val="20000"/>
                    </a:ext>
                  </a:extLst>
                </a:gridCol>
                <a:gridCol w="6328525">
                  <a:extLst>
                    <a:ext uri="{9D8B030D-6E8A-4147-A177-3AD203B41FA5}">
                      <a16:colId xmlns:a16="http://schemas.microsoft.com/office/drawing/2014/main" val="20001"/>
                    </a:ext>
                  </a:extLst>
                </a:gridCol>
              </a:tblGrid>
              <a:tr h="622912">
                <a:tc>
                  <a:txBody>
                    <a:bodyPr/>
                    <a:lstStyle/>
                    <a:p>
                      <a:r>
                        <a:rPr lang="en-US" dirty="0"/>
                        <a:t>Component</a:t>
                      </a:r>
                    </a:p>
                  </a:txBody>
                  <a:tcPr/>
                </a:tc>
                <a:tc>
                  <a:txBody>
                    <a:bodyPr/>
                    <a:lstStyle/>
                    <a:p>
                      <a:r>
                        <a:rPr lang="en-US" dirty="0"/>
                        <a:t>Considerations</a:t>
                      </a:r>
                    </a:p>
                  </a:txBody>
                  <a:tcPr/>
                </a:tc>
                <a:extLst>
                  <a:ext uri="{0D108BD9-81ED-4DB2-BD59-A6C34878D82A}">
                    <a16:rowId xmlns:a16="http://schemas.microsoft.com/office/drawing/2014/main" val="10000"/>
                  </a:ext>
                </a:extLst>
              </a:tr>
              <a:tr h="2457518">
                <a:tc>
                  <a:txBody>
                    <a:bodyPr/>
                    <a:lstStyle/>
                    <a:p>
                      <a:r>
                        <a:rPr lang="en-US" dirty="0">
                          <a:solidFill>
                            <a:schemeClr val="tx1"/>
                          </a:solidFill>
                        </a:rPr>
                        <a:t>Thermometers</a:t>
                      </a:r>
                    </a:p>
                  </a:txBody>
                  <a:tcPr/>
                </a:tc>
                <a:tc>
                  <a:txBody>
                    <a:bodyPr/>
                    <a:lstStyle/>
                    <a:p>
                      <a:pPr marL="285750" indent="-285750">
                        <a:buClrTx/>
                        <a:buFont typeface="Wingdings" panose="05000000000000000000" pitchFamily="2" charset="2"/>
                        <a:buChar char="§"/>
                      </a:pPr>
                      <a:r>
                        <a:rPr lang="en-US" dirty="0">
                          <a:solidFill>
                            <a:schemeClr val="tx1"/>
                          </a:solidFill>
                        </a:rPr>
                        <a:t>Is the indicator thermometer bulb as close as possible to the recorder bulb?</a:t>
                      </a:r>
                    </a:p>
                    <a:p>
                      <a:pPr marL="285750" indent="-285750">
                        <a:buClrTx/>
                        <a:buFont typeface="Wingdings" panose="05000000000000000000" pitchFamily="2" charset="2"/>
                        <a:buChar char="§"/>
                      </a:pPr>
                      <a:r>
                        <a:rPr lang="en-US" dirty="0">
                          <a:solidFill>
                            <a:schemeClr val="tx1"/>
                          </a:solidFill>
                        </a:rPr>
                        <a:t>Is the recording thermometer bulb within 18 inches of the flow diversion device?</a:t>
                      </a:r>
                    </a:p>
                    <a:p>
                      <a:pPr marL="285750" indent="-285750">
                        <a:buClrTx/>
                        <a:buFont typeface="Wingdings" panose="05000000000000000000" pitchFamily="2" charset="2"/>
                        <a:buChar char="§"/>
                      </a:pPr>
                      <a:r>
                        <a:rPr lang="en-US" dirty="0">
                          <a:solidFill>
                            <a:schemeClr val="tx1"/>
                          </a:solidFill>
                        </a:rPr>
                        <a:t>Are the recording thermometer charts properly maintained?</a:t>
                      </a:r>
                    </a:p>
                  </a:txBody>
                  <a:tcPr/>
                </a:tc>
                <a:extLst>
                  <a:ext uri="{0D108BD9-81ED-4DB2-BD59-A6C34878D82A}">
                    <a16:rowId xmlns:a16="http://schemas.microsoft.com/office/drawing/2014/main" val="10001"/>
                  </a:ext>
                </a:extLst>
              </a:tr>
              <a:tr h="1245825">
                <a:tc>
                  <a:txBody>
                    <a:bodyPr/>
                    <a:lstStyle/>
                    <a:p>
                      <a:r>
                        <a:rPr lang="en-US" dirty="0">
                          <a:solidFill>
                            <a:schemeClr val="tx1"/>
                          </a:solidFill>
                        </a:rPr>
                        <a:t>Vacuum</a:t>
                      </a:r>
                      <a:r>
                        <a:rPr lang="en-US" baseline="0" dirty="0">
                          <a:solidFill>
                            <a:schemeClr val="tx1"/>
                          </a:solidFill>
                        </a:rPr>
                        <a:t> Breakers</a:t>
                      </a:r>
                      <a:endParaRPr lang="en-US" dirty="0">
                        <a:solidFill>
                          <a:schemeClr val="tx1"/>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kern="1200" dirty="0">
                          <a:solidFill>
                            <a:schemeClr val="tx1"/>
                          </a:solidFill>
                          <a:effectLst/>
                        </a:rPr>
                        <a:t>Are the required vacuum breakers located in the proper place?</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kern="1200" dirty="0">
                          <a:solidFill>
                            <a:schemeClr val="tx1"/>
                          </a:solidFill>
                          <a:effectLst/>
                        </a:rPr>
                        <a:t>Are they functioning?</a:t>
                      </a:r>
                      <a:endParaRPr lang="en-US" sz="1800" b="0" i="0" kern="1200" dirty="0">
                        <a:solidFill>
                          <a:schemeClr val="tx1"/>
                        </a:solidFill>
                        <a:effectLst/>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959187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DEFINITION </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High Temperature Short Time (HTST)</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In high-temperature short-time (HTST) pasteurization, the product is heated to the minimum temperature and held continuously at or above that temperature for at least the minimum time required.</a:t>
            </a:r>
          </a:p>
          <a:p>
            <a:pPr eaLnBrk="1" hangingPunct="1">
              <a:lnSpc>
                <a:spcPct val="95000"/>
              </a:lnSpc>
              <a:spcAft>
                <a:spcPct val="15000"/>
              </a:spcAft>
              <a:buFont typeface="Wingdings" panose="05000000000000000000" pitchFamily="2" charset="2"/>
              <a:buChar char="§"/>
            </a:pPr>
            <a:r>
              <a:rPr lang="en-US" noProof="1">
                <a:latin typeface="+mn-lt"/>
              </a:rPr>
              <a:t>Compared to vat pasteurization, the required temperatures are much higher and the holding periods much shorter.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825" y="3506412"/>
            <a:ext cx="3581400" cy="2857500"/>
          </a:xfrm>
          <a:prstGeom prst="rect">
            <a:avLst/>
          </a:prstGeom>
        </p:spPr>
      </p:pic>
    </p:spTree>
    <p:extLst>
      <p:ext uri="{BB962C8B-B14F-4D97-AF65-F5344CB8AC3E}">
        <p14:creationId xmlns:p14="http://schemas.microsoft.com/office/powerpoint/2010/main" val="24843646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altLang="en-US" sz="3200" noProof="1">
                <a:latin typeface="+mn-lt"/>
              </a:rPr>
              <a:t>HTST PASTEURIZATION USE</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HTST Pasteurization Use</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below table shows the required time and temperature for HTST Pasteurization of various milk products</a:t>
            </a:r>
          </a:p>
        </p:txBody>
      </p:sp>
      <p:graphicFrame>
        <p:nvGraphicFramePr>
          <p:cNvPr id="7" name="Table 6"/>
          <p:cNvGraphicFramePr>
            <a:graphicFrameLocks noGrp="1"/>
          </p:cNvGraphicFramePr>
          <p:nvPr>
            <p:extLst>
              <p:ext uri="{D42A27DB-BD31-4B8C-83A1-F6EECF244321}">
                <p14:modId xmlns:p14="http://schemas.microsoft.com/office/powerpoint/2010/main" val="1457963178"/>
              </p:ext>
            </p:extLst>
          </p:nvPr>
        </p:nvGraphicFramePr>
        <p:xfrm>
          <a:off x="609600" y="2816225"/>
          <a:ext cx="7924799" cy="3432174"/>
        </p:xfrm>
        <a:graphic>
          <a:graphicData uri="http://schemas.openxmlformats.org/drawingml/2006/table">
            <a:tbl>
              <a:tblPr firstRow="1" bandRow="1">
                <a:tableStyleId>{AF606853-7671-496A-8E4F-DF71F8EC918B}</a:tableStyleId>
              </a:tblPr>
              <a:tblGrid>
                <a:gridCol w="3733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904999">
                  <a:extLst>
                    <a:ext uri="{9D8B030D-6E8A-4147-A177-3AD203B41FA5}">
                      <a16:colId xmlns:a16="http://schemas.microsoft.com/office/drawing/2014/main" val="20002"/>
                    </a:ext>
                  </a:extLst>
                </a:gridCol>
              </a:tblGrid>
              <a:tr h="489796">
                <a:tc>
                  <a:txBody>
                    <a:bodyPr/>
                    <a:lstStyle/>
                    <a:p>
                      <a:r>
                        <a:rPr lang="en-US" sz="1800" dirty="0"/>
                        <a:t>Product</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Temperature</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Time</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91597">
                <a:tc>
                  <a:txBody>
                    <a:bodyPr/>
                    <a:lstStyle/>
                    <a:p>
                      <a:r>
                        <a:rPr lang="en-US" sz="1800" dirty="0">
                          <a:solidFill>
                            <a:schemeClr val="tx1"/>
                          </a:solidFill>
                        </a:rPr>
                        <a:t>Milk</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dirty="0">
                          <a:solidFill>
                            <a:schemeClr val="tx1"/>
                          </a:solidFill>
                          <a:effectLst/>
                        </a:rPr>
                        <a:t>161 °F</a:t>
                      </a:r>
                      <a:endParaRPr lang="en-US" sz="1800" dirty="0">
                        <a:solidFill>
                          <a:schemeClr val="tx1"/>
                        </a:solidFill>
                        <a:effectLst/>
                        <a:latin typeface="Arial" panose="020B0604020202020204" pitchFamily="34" charset="0"/>
                        <a:cs typeface="Arial" panose="020B0604020202020204" pitchFamily="34" charset="0"/>
                      </a:endParaRPr>
                    </a:p>
                  </a:txBody>
                  <a:tcPr marL="28575" marR="28575" marT="28575" marB="285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tx1"/>
                          </a:solidFill>
                          <a:effectLst/>
                        </a:rPr>
                        <a:t>15 seconds</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59184">
                <a:tc>
                  <a:txBody>
                    <a:bodyPr/>
                    <a:lstStyle/>
                    <a:p>
                      <a:r>
                        <a:rPr lang="en-US" sz="1800" dirty="0">
                          <a:solidFill>
                            <a:schemeClr val="tx1"/>
                          </a:solidFill>
                        </a:rPr>
                        <a:t>Viscous products, or products with more than 10% fat or added sweetener (e.g., cream, yogurt)</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800" kern="1200" dirty="0">
                          <a:solidFill>
                            <a:schemeClr val="tx1"/>
                          </a:solidFill>
                          <a:effectLst/>
                        </a:rPr>
                        <a:t>166 °F</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tx1"/>
                          </a:solidFill>
                          <a:effectLst/>
                        </a:rPr>
                        <a:t>15 seconds</a:t>
                      </a:r>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91597">
                <a:tc>
                  <a:txBody>
                    <a:bodyPr/>
                    <a:lstStyle/>
                    <a:p>
                      <a:r>
                        <a:rPr lang="en-US" sz="1800" kern="1200" dirty="0">
                          <a:solidFill>
                            <a:schemeClr val="tx1"/>
                          </a:solidFill>
                          <a:effectLst/>
                        </a:rPr>
                        <a:t>Frozen dessert mixes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tx1"/>
                          </a:solidFill>
                          <a:effectLst/>
                        </a:rPr>
                        <a:t>175 °F</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kern="1200" dirty="0">
                          <a:solidFill>
                            <a:schemeClr val="tx1"/>
                          </a:solidFill>
                          <a:effectLst/>
                        </a:rPr>
                        <a:t>25 seconds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4788611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OVERVIEW OF HTST PASTEURIZATION</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HTST pasteurization includes these main steps:</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Product enters the constant level tank and is drawn under reduced pressure to the regenerator section.</a:t>
            </a:r>
          </a:p>
          <a:p>
            <a:pPr eaLnBrk="1" hangingPunct="1">
              <a:lnSpc>
                <a:spcPct val="95000"/>
              </a:lnSpc>
              <a:spcAft>
                <a:spcPct val="15000"/>
              </a:spcAft>
              <a:buFont typeface="Wingdings" panose="05000000000000000000" pitchFamily="2" charset="2"/>
              <a:buChar char="§"/>
            </a:pPr>
            <a:r>
              <a:rPr lang="en-US" noProof="1">
                <a:latin typeface="+mn-lt"/>
              </a:rPr>
              <a:t>In the regenerator section, the product is pre-warmed by hot product flowing through regenerator plates.</a:t>
            </a:r>
          </a:p>
          <a:p>
            <a:pPr eaLnBrk="1" hangingPunct="1">
              <a:lnSpc>
                <a:spcPct val="95000"/>
              </a:lnSpc>
              <a:spcAft>
                <a:spcPct val="15000"/>
              </a:spcAft>
              <a:buFont typeface="Wingdings" panose="05000000000000000000" pitchFamily="2" charset="2"/>
              <a:buChar char="§"/>
            </a:pPr>
            <a:r>
              <a:rPr lang="en-US" noProof="1">
                <a:latin typeface="+mn-lt"/>
              </a:rPr>
              <a:t>The product is then drawn through the timing pump to the heater section.</a:t>
            </a:r>
          </a:p>
          <a:p>
            <a:pPr eaLnBrk="1" hangingPunct="1">
              <a:lnSpc>
                <a:spcPct val="95000"/>
              </a:lnSpc>
              <a:spcAft>
                <a:spcPct val="15000"/>
              </a:spcAft>
              <a:buFont typeface="Wingdings" panose="05000000000000000000" pitchFamily="2" charset="2"/>
              <a:buChar char="§"/>
            </a:pPr>
            <a:r>
              <a:rPr lang="en-US" noProof="1">
                <a:latin typeface="+mn-lt"/>
              </a:rPr>
              <a:t>The now-hot product flows through the holding tube.</a:t>
            </a:r>
          </a:p>
          <a:p>
            <a:pPr eaLnBrk="1" hangingPunct="1">
              <a:lnSpc>
                <a:spcPct val="95000"/>
              </a:lnSpc>
              <a:spcAft>
                <a:spcPct val="15000"/>
              </a:spcAft>
              <a:buFont typeface="Wingdings" panose="05000000000000000000" pitchFamily="2" charset="2"/>
              <a:buChar char="§"/>
            </a:pPr>
            <a:r>
              <a:rPr lang="en-US" noProof="1">
                <a:latin typeface="+mn-lt"/>
              </a:rPr>
              <a:t>The product contacts the indicating thermometer and the recording thermometer.</a:t>
            </a:r>
          </a:p>
          <a:p>
            <a:pPr eaLnBrk="1" hangingPunct="1">
              <a:lnSpc>
                <a:spcPct val="95000"/>
              </a:lnSpc>
              <a:spcAft>
                <a:spcPct val="15000"/>
              </a:spcAft>
              <a:buFont typeface="Wingdings" panose="05000000000000000000" pitchFamily="2" charset="2"/>
              <a:buChar char="§"/>
            </a:pPr>
            <a:r>
              <a:rPr lang="en-US" noProof="1">
                <a:latin typeface="+mn-lt"/>
              </a:rPr>
              <a:t>If it has not reached the minimum required temperature, it is returned back to the constant level tank via the diversion port.</a:t>
            </a:r>
          </a:p>
        </p:txBody>
      </p:sp>
    </p:spTree>
    <p:extLst>
      <p:ext uri="{BB962C8B-B14F-4D97-AF65-F5344CB8AC3E}">
        <p14:creationId xmlns:p14="http://schemas.microsoft.com/office/powerpoint/2010/main" val="171343158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OVERVIEW OF HTST PASTEURIZATION</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HTST pasteurization includes these main steps:</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If the product is at or above the minimum required temperature, it passes through the regenerator plates (on the pasteurized side) and then to the cooling section.</a:t>
            </a:r>
          </a:p>
          <a:p>
            <a:pPr eaLnBrk="1" hangingPunct="1">
              <a:lnSpc>
                <a:spcPct val="95000"/>
              </a:lnSpc>
              <a:spcAft>
                <a:spcPct val="15000"/>
              </a:spcAft>
              <a:buFont typeface="Wingdings" panose="05000000000000000000" pitchFamily="2" charset="2"/>
              <a:buChar char="§"/>
            </a:pPr>
            <a:r>
              <a:rPr lang="en-US" noProof="1">
                <a:latin typeface="+mn-lt"/>
              </a:rPr>
              <a:t>The product exits the cooling section and rises to an elevation of at least 12 inches above any raw product.</a:t>
            </a:r>
          </a:p>
          <a:p>
            <a:pPr eaLnBrk="1" hangingPunct="1">
              <a:lnSpc>
                <a:spcPct val="95000"/>
              </a:lnSpc>
              <a:spcAft>
                <a:spcPct val="15000"/>
              </a:spcAft>
              <a:buFont typeface="Wingdings" panose="05000000000000000000" pitchFamily="2" charset="2"/>
              <a:buChar char="§"/>
            </a:pPr>
            <a:r>
              <a:rPr lang="en-US" noProof="1">
                <a:latin typeface="+mn-lt"/>
              </a:rPr>
              <a:t>Finally, the product passes to a storage tank for packaging.</a:t>
            </a:r>
          </a:p>
        </p:txBody>
      </p:sp>
    </p:spTree>
    <p:extLst>
      <p:ext uri="{BB962C8B-B14F-4D97-AF65-F5344CB8AC3E}">
        <p14:creationId xmlns:p14="http://schemas.microsoft.com/office/powerpoint/2010/main" val="17402151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OVERVIEW OF HTST PASTEURIZATION</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Constant Level Tank/ Balance Tank</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constant level tank (or balance tank) provides:</a:t>
            </a:r>
          </a:p>
          <a:p>
            <a:pPr lvl="1" eaLnBrk="1" hangingPunct="1">
              <a:lnSpc>
                <a:spcPct val="95000"/>
              </a:lnSpc>
              <a:spcAft>
                <a:spcPct val="15000"/>
              </a:spcAft>
              <a:buSzPct val="105000"/>
              <a:buFont typeface="Arial" panose="020B0604020202020204" pitchFamily="34" charset="0"/>
              <a:buChar char="▪"/>
            </a:pPr>
            <a:r>
              <a:rPr lang="en-US" noProof="1">
                <a:latin typeface="+mn-lt"/>
              </a:rPr>
              <a:t>A continuous supply of product to the HTST unit.</a:t>
            </a:r>
          </a:p>
          <a:p>
            <a:pPr lvl="1" eaLnBrk="1" hangingPunct="1">
              <a:lnSpc>
                <a:spcPct val="95000"/>
              </a:lnSpc>
              <a:spcAft>
                <a:spcPct val="15000"/>
              </a:spcAft>
              <a:buSzPct val="105000"/>
              <a:buFont typeface="Arial" panose="020B0604020202020204" pitchFamily="34" charset="0"/>
              <a:buChar char="▪"/>
            </a:pPr>
            <a:r>
              <a:rPr lang="en-US" noProof="1">
                <a:latin typeface="+mn-lt"/>
              </a:rPr>
              <a:t>Return storage for sub-legal milk from the flow diversion valve.</a:t>
            </a:r>
          </a:p>
          <a:p>
            <a:pPr lvl="1" eaLnBrk="1" hangingPunct="1">
              <a:lnSpc>
                <a:spcPct val="95000"/>
              </a:lnSpc>
              <a:spcAft>
                <a:spcPct val="15000"/>
              </a:spcAft>
              <a:buSzPct val="105000"/>
              <a:buFont typeface="Arial" panose="020B0604020202020204" pitchFamily="34" charset="0"/>
              <a:buChar char="▪"/>
            </a:pPr>
            <a:r>
              <a:rPr lang="en-US" noProof="1">
                <a:latin typeface="+mn-lt"/>
              </a:rPr>
              <a:t>A means for the recirculation of pasteurized milk.</a:t>
            </a:r>
          </a:p>
          <a:p>
            <a:pPr eaLnBrk="1" hangingPunct="1">
              <a:lnSpc>
                <a:spcPct val="95000"/>
              </a:lnSpc>
              <a:spcAft>
                <a:spcPct val="15000"/>
              </a:spcAft>
              <a:buFont typeface="Wingdings" panose="05000000000000000000" pitchFamily="2" charset="2"/>
              <a:buChar char="§"/>
            </a:pPr>
            <a:r>
              <a:rPr lang="en-US" noProof="1">
                <a:latin typeface="+mn-lt"/>
              </a:rPr>
              <a:t>The constant level tank must have a sanitary design, and the overflow level must be at least 1 inch below the lowest level of raw milk in the regenerator.</a:t>
            </a:r>
          </a:p>
          <a:p>
            <a:pPr eaLnBrk="1" hangingPunct="1">
              <a:lnSpc>
                <a:spcPct val="95000"/>
              </a:lnSpc>
              <a:spcAft>
                <a:spcPct val="15000"/>
              </a:spcAft>
              <a:buClr>
                <a:schemeClr val="accent1"/>
              </a:buClr>
              <a:buFont typeface="Wingdings" panose="05000000000000000000" pitchFamily="2" charset="2"/>
              <a:buChar char="§"/>
            </a:pPr>
            <a:endParaRPr lang="en-US" noProof="1">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962400"/>
            <a:ext cx="3390900" cy="2329808"/>
          </a:xfrm>
          <a:prstGeom prst="rect">
            <a:avLst/>
          </a:prstGeom>
        </p:spPr>
      </p:pic>
    </p:spTree>
    <p:extLst>
      <p:ext uri="{BB962C8B-B14F-4D97-AF65-F5344CB8AC3E}">
        <p14:creationId xmlns:p14="http://schemas.microsoft.com/office/powerpoint/2010/main" val="41924005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OVERVIEW OF HTST PASTEURIZATION</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Regenrator</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regenerator section:</a:t>
            </a:r>
          </a:p>
          <a:p>
            <a:pPr lvl="1" eaLnBrk="1" hangingPunct="1">
              <a:lnSpc>
                <a:spcPct val="95000"/>
              </a:lnSpc>
              <a:spcAft>
                <a:spcPct val="15000"/>
              </a:spcAft>
              <a:buSzPct val="105000"/>
              <a:buFont typeface="Arial" panose="020B0604020202020204" pitchFamily="34" charset="0"/>
              <a:buChar char="▪"/>
            </a:pPr>
            <a:r>
              <a:rPr lang="en-US" noProof="1">
                <a:latin typeface="+mn-lt"/>
              </a:rPr>
              <a:t>Pre-warms cold raw milk by the heat given up by hot pasteurized milk flowing in a counter-current direction.</a:t>
            </a:r>
          </a:p>
          <a:p>
            <a:pPr lvl="1" eaLnBrk="1" hangingPunct="1">
              <a:lnSpc>
                <a:spcPct val="95000"/>
              </a:lnSpc>
              <a:spcAft>
                <a:spcPct val="15000"/>
              </a:spcAft>
              <a:buSzPct val="105000"/>
              <a:buFont typeface="Arial" panose="020B0604020202020204" pitchFamily="34" charset="0"/>
              <a:buChar char="▪"/>
            </a:pPr>
            <a:r>
              <a:rPr lang="en-US" noProof="1">
                <a:latin typeface="+mn-lt"/>
              </a:rPr>
              <a:t>Separates pasteurized and raw product with stainless steel plates.</a:t>
            </a:r>
          </a:p>
          <a:p>
            <a:pPr eaLnBrk="1" hangingPunct="1">
              <a:lnSpc>
                <a:spcPct val="95000"/>
              </a:lnSpc>
              <a:spcAft>
                <a:spcPct val="15000"/>
              </a:spcAft>
              <a:buClr>
                <a:schemeClr val="accent1"/>
              </a:buClr>
              <a:buFont typeface="Wingdings" panose="05000000000000000000" pitchFamily="2" charset="2"/>
              <a:buChar char="§"/>
            </a:pPr>
            <a:endParaRPr lang="en-US" noProof="1">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162" y="3505200"/>
            <a:ext cx="2733675" cy="2857500"/>
          </a:xfrm>
          <a:prstGeom prst="rect">
            <a:avLst/>
          </a:prstGeom>
        </p:spPr>
      </p:pic>
    </p:spTree>
    <p:extLst>
      <p:ext uri="{BB962C8B-B14F-4D97-AF65-F5344CB8AC3E}">
        <p14:creationId xmlns:p14="http://schemas.microsoft.com/office/powerpoint/2010/main" val="17613757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sz="3200" noProof="1">
                <a:latin typeface="+mn-lt"/>
              </a:rPr>
              <a:t>OVERVIEW OF HTST PASTEURIZATION</a:t>
            </a:r>
          </a:p>
        </p:txBody>
      </p:sp>
      <p:sp>
        <p:nvSpPr>
          <p:cNvPr id="19" name="Rectangle 2"/>
          <p:cNvSpPr>
            <a:spLocks noChangeArrowheads="1"/>
          </p:cNvSpPr>
          <p:nvPr/>
        </p:nvSpPr>
        <p:spPr bwMode="gray">
          <a:xfrm>
            <a:off x="323850" y="1555750"/>
            <a:ext cx="8515350" cy="376238"/>
          </a:xfrm>
          <a:prstGeom prst="rect">
            <a:avLst/>
          </a:prstGeom>
          <a:solidFill>
            <a:schemeClr val="accent6">
              <a:lumMod val="5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000" b="1" noProof="1">
                <a:latin typeface="+mn-lt"/>
              </a:rPr>
              <a:t>Timing Pump </a:t>
            </a:r>
          </a:p>
        </p:txBody>
      </p:sp>
      <p:sp>
        <p:nvSpPr>
          <p:cNvPr id="20" name="Rectangle 5"/>
          <p:cNvSpPr>
            <a:spLocks noChangeArrowheads="1"/>
          </p:cNvSpPr>
          <p:nvPr/>
        </p:nvSpPr>
        <p:spPr bwMode="gray">
          <a:xfrm>
            <a:off x="323850" y="1931988"/>
            <a:ext cx="8515350" cy="4545012"/>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5000"/>
              </a:lnSpc>
              <a:spcAft>
                <a:spcPct val="15000"/>
              </a:spcAft>
              <a:buFont typeface="Wingdings" panose="05000000000000000000" pitchFamily="2" charset="2"/>
              <a:buChar char="§"/>
            </a:pPr>
            <a:r>
              <a:rPr lang="en-US" noProof="1">
                <a:latin typeface="+mn-lt"/>
              </a:rPr>
              <a:t>The timing pump:</a:t>
            </a:r>
          </a:p>
          <a:p>
            <a:pPr lvl="1" eaLnBrk="1" hangingPunct="1">
              <a:lnSpc>
                <a:spcPct val="95000"/>
              </a:lnSpc>
              <a:spcAft>
                <a:spcPct val="15000"/>
              </a:spcAft>
              <a:buSzPct val="105000"/>
              <a:buFont typeface="Arial" panose="020B0604020202020204" pitchFamily="34" charset="0"/>
              <a:buChar char="▪"/>
            </a:pPr>
            <a:r>
              <a:rPr lang="en-US" noProof="1">
                <a:latin typeface="+mn-lt"/>
              </a:rPr>
              <a:t>Controls the flow rate within the HTST system.</a:t>
            </a:r>
          </a:p>
          <a:p>
            <a:pPr lvl="1" eaLnBrk="1" hangingPunct="1">
              <a:lnSpc>
                <a:spcPct val="95000"/>
              </a:lnSpc>
              <a:spcAft>
                <a:spcPct val="15000"/>
              </a:spcAft>
              <a:buSzPct val="105000"/>
              <a:buFont typeface="Arial" panose="020B0604020202020204" pitchFamily="34" charset="0"/>
              <a:buChar char="▪"/>
            </a:pPr>
            <a:r>
              <a:rPr lang="en-US" noProof="1">
                <a:latin typeface="+mn-lt"/>
              </a:rPr>
              <a:t>Is located after the raw regenerator and before the holding tube.</a:t>
            </a:r>
          </a:p>
          <a:p>
            <a:pPr lvl="1" eaLnBrk="1" hangingPunct="1">
              <a:lnSpc>
                <a:spcPct val="95000"/>
              </a:lnSpc>
              <a:spcAft>
                <a:spcPct val="15000"/>
              </a:spcAft>
              <a:buSzPct val="105000"/>
              <a:buFont typeface="Arial" panose="020B0604020202020204" pitchFamily="34" charset="0"/>
              <a:buChar char="▪"/>
            </a:pPr>
            <a:r>
              <a:rPr lang="en-US" noProof="1">
                <a:latin typeface="+mn-lt"/>
              </a:rPr>
              <a:t>Draws raw milk through the raw regenerator and pushes it forward. The pasteurized product is always under greater pressure than the raw.</a:t>
            </a:r>
          </a:p>
          <a:p>
            <a:pPr eaLnBrk="1" hangingPunct="1">
              <a:lnSpc>
                <a:spcPct val="95000"/>
              </a:lnSpc>
              <a:spcAft>
                <a:spcPct val="15000"/>
              </a:spcAft>
              <a:buFont typeface="Wingdings" panose="05000000000000000000" pitchFamily="2" charset="2"/>
              <a:buChar char="§"/>
            </a:pPr>
            <a:r>
              <a:rPr lang="en-US" noProof="1">
                <a:latin typeface="+mn-lt"/>
              </a:rPr>
              <a:t>The timing pump must be set so the maximum delivery rate is equal to or less than the calculated maximum flow rate. This ensures that the desired minimum holding time is obtained.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425" y="4482041"/>
            <a:ext cx="3124200" cy="1982927"/>
          </a:xfrm>
          <a:prstGeom prst="rect">
            <a:avLst/>
          </a:prstGeom>
        </p:spPr>
      </p:pic>
    </p:spTree>
    <p:extLst>
      <p:ext uri="{BB962C8B-B14F-4D97-AF65-F5344CB8AC3E}">
        <p14:creationId xmlns:p14="http://schemas.microsoft.com/office/powerpoint/2010/main" val="493621618"/>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0180CB-08B1-436B-9799-0C76022FBD6C}">
  <ds:schemaRefs>
    <ds:schemaRef ds:uri="http://schemas.microsoft.com/office/2006/metadata/properties"/>
    <ds:schemaRef ds:uri="B6023AA3-3CEE-413F-91F8-322A2644F388"/>
    <ds:schemaRef ds:uri="http://schemas.openxmlformats.org/package/2006/metadata/core-properties"/>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schemas.microsoft.com/sharepoint/v3/fields"/>
    <ds:schemaRef ds:uri="0f0eb950-47b7-49a7-b2b9-b0c411c9c3b8"/>
    <ds:schemaRef ds:uri="http://schemas.microsoft.com/sharepoint/v3"/>
    <ds:schemaRef ds:uri="http://www.w3.org/XML/1998/namespace"/>
  </ds:schemaRefs>
</ds:datastoreItem>
</file>

<file path=customXml/itemProps2.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3.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84455A5-5B1F-42D7-89F4-4C018F6FE8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pmg</Template>
  <TotalTime>453</TotalTime>
  <Words>1903</Words>
  <Application>Microsoft Office PowerPoint</Application>
  <PresentationFormat>On-screen Show (4:3)</PresentationFormat>
  <Paragraphs>215</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DFKai-SB</vt:lpstr>
      <vt:lpstr>Wingdings</vt:lpstr>
      <vt:lpstr>Office Theme</vt:lpstr>
      <vt:lpstr>HTST PASTEURIZATION</vt:lpstr>
      <vt:lpstr>AGENDA </vt:lpstr>
      <vt:lpstr>DEFINITION </vt:lpstr>
      <vt:lpstr>HTST PASTEURIZATION USE</vt:lpstr>
      <vt:lpstr>OVERVIEW OF HTST PASTEURIZATION</vt:lpstr>
      <vt:lpstr>OVERVIEW OF HTST PASTEURIZATION</vt:lpstr>
      <vt:lpstr>OVERVIEW OF HTST PASTEURIZATION</vt:lpstr>
      <vt:lpstr>OVERVIEW OF HTST PASTEURIZATION</vt:lpstr>
      <vt:lpstr>OVERVIEW OF HTST PASTEURIZATION</vt:lpstr>
      <vt:lpstr>OVERVIEW OF HTST PASTEURIZATION</vt:lpstr>
      <vt:lpstr>THERMAL EXCHANGE SYSTEMS</vt:lpstr>
      <vt:lpstr>THERMAL EXCHANGE SYSTEMS</vt:lpstr>
      <vt:lpstr>PowerPoint Presentation</vt:lpstr>
      <vt:lpstr>THERMAL EXCHANGE SYSTEMS</vt:lpstr>
      <vt:lpstr>THERMAL EXCHANGE SYSTEMS</vt:lpstr>
      <vt:lpstr>THERMAL EXCHANGE SYSTEMS</vt:lpstr>
      <vt:lpstr>THERMAL EXCHANGE SYSTEMS</vt:lpstr>
      <vt:lpstr>THERMAL EXCHANGE SYSTEMS</vt:lpstr>
      <vt:lpstr>THERMAL EXCHANGE SYSTEMS</vt:lpstr>
      <vt:lpstr>THERMAL EXCHANGE SYSTEMS</vt:lpstr>
      <vt:lpstr>THERMAL EXCHANGE SYSTEMS</vt:lpstr>
      <vt:lpstr>THERMAL EXCHANGE SYSTEMS</vt:lpstr>
      <vt:lpstr>Thermal Exchange Systems</vt:lpstr>
      <vt:lpstr>CCP’s for HTST Pasteurization</vt:lpstr>
      <vt:lpstr>CCP’s for HTST Pasteurization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HTST PASTEURIZATION</dc:title>
  <dc:creator>PMG-54</dc:creator>
  <cp:lastModifiedBy>abhinav pandey</cp:lastModifiedBy>
  <cp:revision>48</cp:revision>
  <cp:lastPrinted>2014-11-21T06:58:07Z</cp:lastPrinted>
  <dcterms:created xsi:type="dcterms:W3CDTF">2017-06-28T10:31:32Z</dcterms:created>
  <dcterms:modified xsi:type="dcterms:W3CDTF">2025-04-15T12:40:15Z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