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5"/>
  </p:sldMasterIdLst>
  <p:notesMasterIdLst>
    <p:notesMasterId r:id="rId26"/>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FF99CC"/>
    <a:srgbClr val="FFFF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737" autoAdjust="0"/>
  </p:normalViewPr>
  <p:slideViewPr>
    <p:cSldViewPr>
      <p:cViewPr varScale="1">
        <p:scale>
          <a:sx n="93" d="100"/>
          <a:sy n="93" d="100"/>
        </p:scale>
        <p:origin x="1560" y="4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7EF2C1-D016-4373-B352-D01B473CA0C4}" type="slidenum">
              <a:rPr altLang="en-US"/>
              <a:pPr/>
              <a:t>2</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44E8FD9-F726-4B51-8D34-594999376662}" type="slidenum">
              <a:rPr lang="en-GB" altLang="en-US" sz="1300"/>
              <a:pPr algn="r" eaLnBrk="1" hangingPunct="1"/>
              <a:t>2</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5609940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7EF2C1-D016-4373-B352-D01B473CA0C4}" type="slidenum">
              <a:rPr altLang="en-US"/>
              <a:pPr/>
              <a:t>11</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44E8FD9-F726-4B51-8D34-594999376662}" type="slidenum">
              <a:rPr lang="en-GB" altLang="en-US" sz="1300"/>
              <a:pPr algn="r" eaLnBrk="1" hangingPunct="1"/>
              <a:t>11</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0872353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7EF2C1-D016-4373-B352-D01B473CA0C4}" type="slidenum">
              <a:rPr altLang="en-US"/>
              <a:pPr/>
              <a:t>12</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44E8FD9-F726-4B51-8D34-594999376662}" type="slidenum">
              <a:rPr lang="en-GB" altLang="en-US" sz="1300"/>
              <a:pPr algn="r" eaLnBrk="1" hangingPunct="1"/>
              <a:t>12</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7415232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7EF2C1-D016-4373-B352-D01B473CA0C4}" type="slidenum">
              <a:rPr altLang="en-US"/>
              <a:pPr/>
              <a:t>13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44E8FD9-F726-4B51-8D34-594999376662}" type="slidenum">
              <a:rPr lang="en-GB" altLang="en-US" sz="1300"/>
              <a:pPr algn="r" eaLnBrk="1" hangingPunct="1"/>
              <a:t>13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6164411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7EF2C1-D016-4373-B352-D01B473CA0C4}" type="slidenum">
              <a:rPr altLang="en-US"/>
              <a:pPr/>
              <a:t>14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44E8FD9-F726-4B51-8D34-594999376662}" type="slidenum">
              <a:rPr lang="en-GB" altLang="en-US" sz="1300"/>
              <a:pPr algn="r" eaLnBrk="1" hangingPunct="1"/>
              <a:t>14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2929884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7EF2C1-D016-4373-B352-D01B473CA0C4}" type="slidenum">
              <a:rPr altLang="en-US"/>
              <a:pPr/>
              <a:t>15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44E8FD9-F726-4B51-8D34-594999376662}" type="slidenum">
              <a:rPr lang="en-GB" altLang="en-US" sz="1300"/>
              <a:pPr algn="r" eaLnBrk="1" hangingPunct="1"/>
              <a:t>15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738013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7EF2C1-D016-4373-B352-D01B473CA0C4}" type="slidenum">
              <a:rPr altLang="en-US"/>
              <a:pPr/>
              <a:t>16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44E8FD9-F726-4B51-8D34-594999376662}" type="slidenum">
              <a:rPr lang="en-GB" altLang="en-US" sz="1300"/>
              <a:pPr algn="r" eaLnBrk="1" hangingPunct="1"/>
              <a:t>16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905978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7EF2C1-D016-4373-B352-D01B473CA0C4}" type="slidenum">
              <a:rPr altLang="en-US"/>
              <a:pPr/>
              <a:t>17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44E8FD9-F726-4B51-8D34-594999376662}" type="slidenum">
              <a:rPr lang="en-GB" altLang="en-US" sz="1300"/>
              <a:pPr algn="r" eaLnBrk="1" hangingPunct="1"/>
              <a:t>17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5492178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7EF2C1-D016-4373-B352-D01B473CA0C4}" type="slidenum">
              <a:rPr altLang="en-US"/>
              <a:pPr/>
              <a:t>18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44E8FD9-F726-4B51-8D34-594999376662}" type="slidenum">
              <a:rPr lang="en-GB" altLang="en-US" sz="1300"/>
              <a:pPr algn="r" eaLnBrk="1" hangingPunct="1"/>
              <a:t>18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0755952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7EF2C1-D016-4373-B352-D01B473CA0C4}" type="slidenum">
              <a:rPr altLang="en-US"/>
              <a:pPr/>
              <a:t>19</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44E8FD9-F726-4B51-8D34-594999376662}" type="slidenum">
              <a:rPr lang="en-GB" altLang="en-US" sz="1300"/>
              <a:pPr algn="r" eaLnBrk="1" hangingPunct="1"/>
              <a:t>19</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5186620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7EF2C1-D016-4373-B352-D01B473CA0C4}" type="slidenum">
              <a:rPr altLang="en-US"/>
              <a:pPr/>
              <a:t>20</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44E8FD9-F726-4B51-8D34-594999376662}" type="slidenum">
              <a:rPr lang="en-GB" altLang="en-US" sz="1300"/>
              <a:pPr algn="r" eaLnBrk="1" hangingPunct="1"/>
              <a:t>20</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1771546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7EF2C1-D016-4373-B352-D01B473CA0C4}"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44E8FD9-F726-4B51-8D34-594999376662}"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1066083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7EF2C1-D016-4373-B352-D01B473CA0C4}"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44E8FD9-F726-4B51-8D34-594999376662}"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913460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7EF2C1-D016-4373-B352-D01B473CA0C4}"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44E8FD9-F726-4B51-8D34-594999376662}"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7105738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7EF2C1-D016-4373-B352-D01B473CA0C4}"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44E8FD9-F726-4B51-8D34-594999376662}"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019093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7EF2C1-D016-4373-B352-D01B473CA0C4}"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44E8FD9-F726-4B51-8D34-594999376662}"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6108222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7EF2C1-D016-4373-B352-D01B473CA0C4}" type="slidenum">
              <a:rPr altLang="en-US"/>
              <a:pPr/>
              <a:t>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44E8FD9-F726-4B51-8D34-594999376662}" type="slidenum">
              <a:rPr lang="en-GB" altLang="en-US" sz="1300"/>
              <a:pPr algn="r" eaLnBrk="1" hangingPunct="1"/>
              <a:t>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9151009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7EF2C1-D016-4373-B352-D01B473CA0C4}" type="slidenum">
              <a:rPr altLang="en-US"/>
              <a:pPr/>
              <a:t>9</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44E8FD9-F726-4B51-8D34-594999376662}" type="slidenum">
              <a:rPr lang="en-GB" altLang="en-US" sz="1300"/>
              <a:pPr algn="r" eaLnBrk="1" hangingPunct="1"/>
              <a:t>9</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1022060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07EF2C1-D016-4373-B352-D01B473CA0C4}" type="slidenum">
              <a:rPr altLang="en-US"/>
              <a:pPr/>
              <a:t>10</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044E8FD9-F726-4B51-8D34-594999376662}" type="slidenum">
              <a:rPr lang="en-GB" altLang="en-US" sz="1300"/>
              <a:pPr algn="r" eaLnBrk="1" hangingPunct="1"/>
              <a:t>10</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556383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4/15/2025</a:t>
            </a:fld>
            <a:endParaRPr lang="en-US" dirty="0"/>
          </a:p>
        </p:txBody>
      </p:sp>
      <p:sp>
        <p:nvSpPr>
          <p:cNvPr id="10" name="Footer Placeholder 4">
            <a:extLst>
              <a:ext uri="{FF2B5EF4-FFF2-40B4-BE49-F238E27FC236}">
                <a16:creationId xmlns:a16="http://schemas.microsoft.com/office/drawing/2014/main"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652986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1559426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4/15/2025</a:t>
            </a:fld>
            <a:endParaRPr lang="en-US" dirty="0"/>
          </a:p>
        </p:txBody>
      </p:sp>
      <p:sp>
        <p:nvSpPr>
          <p:cNvPr id="7" name="Footer Placeholder 4">
            <a:extLst>
              <a:ext uri="{FF2B5EF4-FFF2-40B4-BE49-F238E27FC236}">
                <a16:creationId xmlns:a16="http://schemas.microsoft.com/office/drawing/2014/main"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590742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355448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4/15/2025</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318616347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7.jp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8.jp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9.jp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10.jp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11.jp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image" Target="../media/image12.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1470025"/>
          </a:xfrm>
        </p:spPr>
        <p:txBody>
          <a:bodyPr>
            <a:normAutofit fontScale="90000"/>
          </a:bodyPr>
          <a:lstStyle/>
          <a:p>
            <a:r>
              <a:rPr lang="en-US" b="1" dirty="0">
                <a:latin typeface="Mongolian Baiti" panose="03000500000000000000" pitchFamily="66" charset="0"/>
                <a:cs typeface="Mongolian Baiti" panose="03000500000000000000" pitchFamily="66" charset="0"/>
              </a:rPr>
              <a:t>VAT PASTEURIZATION</a:t>
            </a:r>
          </a:p>
        </p:txBody>
      </p:sp>
      <p:pic>
        <p:nvPicPr>
          <p:cNvPr id="1026" name="Picture 2" descr="Image result for VAT PASTEURIZ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2286000"/>
            <a:ext cx="5943600" cy="39599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5934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3200" noProof="1">
                <a:latin typeface="+mn-lt"/>
              </a:rPr>
              <a:t>EQUIPMENT CONSTRUCTION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Agitators</a:t>
            </a:r>
          </a:p>
        </p:txBody>
      </p:sp>
      <p:sp>
        <p:nvSpPr>
          <p:cNvPr id="21"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All vats must be equipped with mechanical means of agitation.</a:t>
            </a:r>
          </a:p>
          <a:p>
            <a:pPr eaLnBrk="1" hangingPunct="1">
              <a:lnSpc>
                <a:spcPct val="95000"/>
              </a:lnSpc>
              <a:spcAft>
                <a:spcPct val="15000"/>
              </a:spcAft>
              <a:buFont typeface="Wingdings" panose="05000000000000000000" pitchFamily="2" charset="2"/>
              <a:buChar char="§"/>
            </a:pPr>
            <a:r>
              <a:rPr lang="en-US" dirty="0">
                <a:latin typeface="+mn-lt"/>
              </a:rPr>
              <a:t>An agitator is designed to keep milk or milk product moving at all times by running constantly during the pasteurization cycle. This results in uniform product and temperature throughout the vat.</a:t>
            </a:r>
          </a:p>
          <a:p>
            <a:pPr eaLnBrk="1" hangingPunct="1">
              <a:lnSpc>
                <a:spcPct val="95000"/>
              </a:lnSpc>
              <a:spcAft>
                <a:spcPct val="15000"/>
              </a:spcAft>
              <a:buFont typeface="Wingdings" panose="05000000000000000000" pitchFamily="2" charset="2"/>
              <a:buChar char="§"/>
            </a:pPr>
            <a:r>
              <a:rPr lang="en-US" dirty="0">
                <a:latin typeface="+mn-lt"/>
              </a:rPr>
              <a:t>The most efficient agitators push the product down and sweep it against the heat exchange surface on the sides and bottom of the vat.</a:t>
            </a:r>
          </a:p>
          <a:p>
            <a:pPr eaLnBrk="1" hangingPunct="1">
              <a:lnSpc>
                <a:spcPct val="95000"/>
              </a:lnSpc>
              <a:spcAft>
                <a:spcPct val="15000"/>
              </a:spcAft>
              <a:buFont typeface="Wingdings" panose="05000000000000000000" pitchFamily="2" charset="2"/>
              <a:buChar char="§"/>
            </a:pPr>
            <a:r>
              <a:rPr lang="en-US" dirty="0">
                <a:latin typeface="+mn-lt"/>
              </a:rPr>
              <a:t>Agitator shafts must be fitted with effective drip deflection shields to prevent contamination of the product. They must also be easily cleanable.</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33600" y="4255010"/>
            <a:ext cx="3810000" cy="2003991"/>
          </a:xfrm>
          <a:prstGeom prst="rect">
            <a:avLst/>
          </a:prstGeom>
        </p:spPr>
      </p:pic>
    </p:spTree>
    <p:extLst>
      <p:ext uri="{BB962C8B-B14F-4D97-AF65-F5344CB8AC3E}">
        <p14:creationId xmlns:p14="http://schemas.microsoft.com/office/powerpoint/2010/main" val="385910010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3200" noProof="1">
                <a:latin typeface="+mn-lt"/>
              </a:rPr>
              <a:t>EQUIPMENT CONSTRUCTION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Indicating Thermometers</a:t>
            </a:r>
          </a:p>
        </p:txBody>
      </p:sp>
      <p:sp>
        <p:nvSpPr>
          <p:cNvPr id="21"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The indicating thermometer is the “official” thermometer.</a:t>
            </a:r>
          </a:p>
          <a:p>
            <a:pPr eaLnBrk="1" hangingPunct="1">
              <a:lnSpc>
                <a:spcPct val="95000"/>
              </a:lnSpc>
              <a:spcAft>
                <a:spcPct val="15000"/>
              </a:spcAft>
              <a:buFont typeface="Wingdings" panose="05000000000000000000" pitchFamily="2" charset="2"/>
              <a:buChar char="§"/>
            </a:pPr>
            <a:r>
              <a:rPr lang="en-US" dirty="0">
                <a:latin typeface="+mn-lt"/>
              </a:rPr>
              <a:t>Indicating thermometers:</a:t>
            </a:r>
          </a:p>
          <a:p>
            <a:pPr lvl="1" eaLnBrk="1" hangingPunct="1">
              <a:lnSpc>
                <a:spcPct val="95000"/>
              </a:lnSpc>
              <a:spcAft>
                <a:spcPct val="15000"/>
              </a:spcAft>
              <a:buSzPct val="105000"/>
              <a:buFont typeface="Arial" panose="020B0604020202020204" pitchFamily="34" charset="0"/>
              <a:buChar char="▪"/>
            </a:pPr>
            <a:r>
              <a:rPr lang="en-US" dirty="0">
                <a:latin typeface="+mn-lt"/>
              </a:rPr>
              <a:t>Occupy an inlet port in the vat.</a:t>
            </a:r>
          </a:p>
          <a:p>
            <a:pPr lvl="1" eaLnBrk="1" hangingPunct="1">
              <a:lnSpc>
                <a:spcPct val="95000"/>
              </a:lnSpc>
              <a:spcAft>
                <a:spcPct val="15000"/>
              </a:spcAft>
              <a:buSzPct val="105000"/>
              <a:buFont typeface="Arial" panose="020B0604020202020204" pitchFamily="34" charset="0"/>
              <a:buChar char="▪"/>
            </a:pPr>
            <a:r>
              <a:rPr lang="en-US" dirty="0">
                <a:latin typeface="+mn-lt"/>
              </a:rPr>
              <a:t>Are graduated in 1 °F increments and accurate to within 0.5 °F.</a:t>
            </a:r>
          </a:p>
          <a:p>
            <a:pPr lvl="1" eaLnBrk="1" hangingPunct="1">
              <a:lnSpc>
                <a:spcPct val="95000"/>
              </a:lnSpc>
              <a:spcAft>
                <a:spcPct val="15000"/>
              </a:spcAft>
              <a:buSzPct val="105000"/>
              <a:buFont typeface="Arial" panose="020B0604020202020204" pitchFamily="34" charset="0"/>
              <a:buChar char="▪"/>
            </a:pPr>
            <a:r>
              <a:rPr lang="en-US" dirty="0">
                <a:latin typeface="+mn-lt"/>
              </a:rPr>
              <a:t>Span at least 25 °F.</a:t>
            </a:r>
          </a:p>
          <a:p>
            <a:pPr lvl="1" eaLnBrk="1" hangingPunct="1">
              <a:lnSpc>
                <a:spcPct val="95000"/>
              </a:lnSpc>
              <a:spcAft>
                <a:spcPct val="15000"/>
              </a:spcAft>
              <a:buSzPct val="105000"/>
              <a:buFont typeface="Arial" panose="020B0604020202020204" pitchFamily="34" charset="0"/>
              <a:buChar char="▪"/>
            </a:pPr>
            <a:r>
              <a:rPr lang="en-US" dirty="0">
                <a:latin typeface="+mn-lt"/>
              </a:rPr>
              <a:t>Are made of mercury in glass or are electronic resistance thermal devices (RTDs).</a:t>
            </a:r>
          </a:p>
          <a:p>
            <a:pPr lvl="1" eaLnBrk="1" hangingPunct="1">
              <a:lnSpc>
                <a:spcPct val="95000"/>
              </a:lnSpc>
              <a:spcAft>
                <a:spcPct val="15000"/>
              </a:spcAft>
              <a:buSzPct val="105000"/>
              <a:buFont typeface="Arial" panose="020B0604020202020204" pitchFamily="34" charset="0"/>
              <a:buChar char="▪"/>
            </a:pPr>
            <a:r>
              <a:rPr lang="en-US" dirty="0">
                <a:latin typeface="+mn-lt"/>
              </a:rPr>
              <a:t>Must be long enough to reach into the product zone during the pasteurization cycle. However, the probe should not reach the bottom of the vat.</a:t>
            </a:r>
          </a:p>
        </p:txBody>
      </p:sp>
    </p:spTree>
    <p:extLst>
      <p:ext uri="{BB962C8B-B14F-4D97-AF65-F5344CB8AC3E}">
        <p14:creationId xmlns:p14="http://schemas.microsoft.com/office/powerpoint/2010/main" val="706028195"/>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3200" noProof="1">
                <a:latin typeface="+mn-lt"/>
              </a:rPr>
              <a:t>EQUIPMENT CONSTRUCTION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Air Space Thermometers</a:t>
            </a:r>
          </a:p>
        </p:txBody>
      </p:sp>
      <p:sp>
        <p:nvSpPr>
          <p:cNvPr id="21"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Air space thermometers measure the temperature of the air space above the product in the vat. These thermometers:</a:t>
            </a:r>
          </a:p>
          <a:p>
            <a:pPr lvl="1" eaLnBrk="1" hangingPunct="1">
              <a:lnSpc>
                <a:spcPct val="95000"/>
              </a:lnSpc>
              <a:spcAft>
                <a:spcPct val="15000"/>
              </a:spcAft>
              <a:buSzPct val="105000"/>
              <a:buFont typeface="Arial" panose="020B0604020202020204" pitchFamily="34" charset="0"/>
              <a:buChar char="▪"/>
            </a:pPr>
            <a:r>
              <a:rPr lang="en-US" dirty="0">
                <a:latin typeface="+mn-lt"/>
              </a:rPr>
              <a:t>Are shorter probes than indicator thermometers.</a:t>
            </a:r>
          </a:p>
          <a:p>
            <a:pPr lvl="1" eaLnBrk="1" hangingPunct="1">
              <a:lnSpc>
                <a:spcPct val="95000"/>
              </a:lnSpc>
              <a:spcAft>
                <a:spcPct val="15000"/>
              </a:spcAft>
              <a:buSzPct val="105000"/>
              <a:buFont typeface="Arial" panose="020B0604020202020204" pitchFamily="34" charset="0"/>
              <a:buChar char="▪"/>
            </a:pPr>
            <a:r>
              <a:rPr lang="en-US" dirty="0">
                <a:latin typeface="+mn-lt"/>
              </a:rPr>
              <a:t>Are graduated in 2 °F increments and must be accurate to within 1 °F.</a:t>
            </a:r>
          </a:p>
          <a:p>
            <a:pPr lvl="1" eaLnBrk="1" hangingPunct="1">
              <a:lnSpc>
                <a:spcPct val="95000"/>
              </a:lnSpc>
              <a:spcAft>
                <a:spcPct val="15000"/>
              </a:spcAft>
              <a:buSzPct val="105000"/>
              <a:buFont typeface="Arial" panose="020B0604020202020204" pitchFamily="34" charset="0"/>
              <a:buChar char="▪"/>
            </a:pPr>
            <a:r>
              <a:rPr lang="en-US" dirty="0">
                <a:latin typeface="+mn-lt"/>
              </a:rPr>
              <a:t>Span at least 25 °F.</a:t>
            </a:r>
          </a:p>
          <a:p>
            <a:pPr eaLnBrk="1" hangingPunct="1">
              <a:lnSpc>
                <a:spcPct val="95000"/>
              </a:lnSpc>
              <a:spcAft>
                <a:spcPct val="15000"/>
              </a:spcAft>
              <a:buFont typeface="Wingdings" panose="05000000000000000000" pitchFamily="2" charset="2"/>
              <a:buChar char="§"/>
            </a:pPr>
            <a:r>
              <a:rPr lang="en-US" dirty="0">
                <a:latin typeface="+mn-lt"/>
              </a:rPr>
              <a:t>The air space thermometer bulb must be positioned 2 to 3.5 inches from the bottom of the cover, and at least 1 inch from the top surface of the product during pasteurization.</a:t>
            </a:r>
          </a:p>
        </p:txBody>
      </p:sp>
    </p:spTree>
    <p:extLst>
      <p:ext uri="{BB962C8B-B14F-4D97-AF65-F5344CB8AC3E}">
        <p14:creationId xmlns:p14="http://schemas.microsoft.com/office/powerpoint/2010/main" val="231282521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3200" noProof="1">
                <a:latin typeface="+mn-lt"/>
              </a:rPr>
              <a:t>EQUIPMENT CONSTRUCTION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Recording Thermometers</a:t>
            </a:r>
          </a:p>
        </p:txBody>
      </p:sp>
      <p:sp>
        <p:nvSpPr>
          <p:cNvPr id="21"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The recording thermometer provides a record of the pasteurization cycle and heat treatment, including the holding time.</a:t>
            </a:r>
          </a:p>
          <a:p>
            <a:pPr eaLnBrk="1" hangingPunct="1">
              <a:lnSpc>
                <a:spcPct val="95000"/>
              </a:lnSpc>
              <a:spcAft>
                <a:spcPct val="15000"/>
              </a:spcAft>
              <a:buFont typeface="Wingdings" panose="05000000000000000000" pitchFamily="2" charset="2"/>
              <a:buChar char="§"/>
            </a:pPr>
            <a:r>
              <a:rPr lang="en-US" dirty="0">
                <a:latin typeface="+mn-lt"/>
              </a:rPr>
              <a:t>Recording thermometers:</a:t>
            </a:r>
          </a:p>
          <a:p>
            <a:pPr lvl="1" eaLnBrk="1" hangingPunct="1">
              <a:lnSpc>
                <a:spcPct val="95000"/>
              </a:lnSpc>
              <a:spcAft>
                <a:spcPct val="15000"/>
              </a:spcAft>
              <a:buSzPct val="105000"/>
              <a:buFont typeface="Arial" panose="020B0604020202020204" pitchFamily="34" charset="0"/>
              <a:buChar char="▪"/>
            </a:pPr>
            <a:r>
              <a:rPr lang="en-US" dirty="0">
                <a:latin typeface="+mn-lt"/>
              </a:rPr>
              <a:t>Are graduated in 1 °F increments between 140 °F and 155 °F.</a:t>
            </a:r>
          </a:p>
          <a:p>
            <a:pPr lvl="1" eaLnBrk="1" hangingPunct="1">
              <a:lnSpc>
                <a:spcPct val="95000"/>
              </a:lnSpc>
              <a:spcAft>
                <a:spcPct val="15000"/>
              </a:spcAft>
              <a:buSzPct val="105000"/>
              <a:buFont typeface="Arial" panose="020B0604020202020204" pitchFamily="34" charset="0"/>
              <a:buChar char="▪"/>
            </a:pPr>
            <a:r>
              <a:rPr lang="en-US" dirty="0">
                <a:latin typeface="+mn-lt"/>
              </a:rPr>
              <a:t>Span at least 20 °F.</a:t>
            </a:r>
          </a:p>
          <a:p>
            <a:pPr lvl="1" eaLnBrk="1" hangingPunct="1">
              <a:lnSpc>
                <a:spcPct val="95000"/>
              </a:lnSpc>
              <a:spcAft>
                <a:spcPct val="15000"/>
              </a:spcAft>
              <a:buSzPct val="105000"/>
              <a:buFont typeface="Arial" panose="020B0604020202020204" pitchFamily="34" charset="0"/>
              <a:buChar char="▪"/>
            </a:pPr>
            <a:r>
              <a:rPr lang="en-US" dirty="0">
                <a:latin typeface="+mn-lt"/>
              </a:rPr>
              <a:t>Must be accurate to within 1 °F.</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05162" y="3942160"/>
            <a:ext cx="2733675" cy="2285206"/>
          </a:xfrm>
          <a:prstGeom prst="rect">
            <a:avLst/>
          </a:prstGeom>
        </p:spPr>
      </p:pic>
    </p:spTree>
    <p:extLst>
      <p:ext uri="{BB962C8B-B14F-4D97-AF65-F5344CB8AC3E}">
        <p14:creationId xmlns:p14="http://schemas.microsoft.com/office/powerpoint/2010/main" val="52347303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3200" noProof="1">
                <a:latin typeface="+mn-lt"/>
              </a:rPr>
              <a:t>EQUIPMENT CONSTRUCTION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Recording Thermometer Chart</a:t>
            </a:r>
          </a:p>
        </p:txBody>
      </p:sp>
      <p:sp>
        <p:nvSpPr>
          <p:cNvPr id="21"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The recording thermometer chart must be graduated in time increments of not more than 10 minutes for a maximum record of 12 hours.</a:t>
            </a:r>
          </a:p>
          <a:p>
            <a:pPr eaLnBrk="1" hangingPunct="1">
              <a:lnSpc>
                <a:spcPct val="95000"/>
              </a:lnSpc>
              <a:spcAft>
                <a:spcPct val="15000"/>
              </a:spcAft>
              <a:buFont typeface="Wingdings" panose="05000000000000000000" pitchFamily="2" charset="2"/>
              <a:buChar char="§"/>
            </a:pPr>
            <a:r>
              <a:rPr lang="en-US" dirty="0">
                <a:latin typeface="+mn-lt"/>
              </a:rPr>
              <a:t>In addition, the recording thermometer chart should include:</a:t>
            </a:r>
          </a:p>
          <a:p>
            <a:pPr lvl="1" eaLnBrk="1" hangingPunct="1">
              <a:lnSpc>
                <a:spcPct val="95000"/>
              </a:lnSpc>
              <a:spcAft>
                <a:spcPct val="15000"/>
              </a:spcAft>
              <a:buSzPct val="105000"/>
              <a:buFont typeface="Arial" panose="020B0604020202020204" pitchFamily="34" charset="0"/>
              <a:buChar char="▪"/>
            </a:pPr>
            <a:r>
              <a:rPr lang="en-US" dirty="0">
                <a:latin typeface="+mn-lt"/>
              </a:rPr>
              <a:t>Name of plant</a:t>
            </a:r>
          </a:p>
          <a:p>
            <a:pPr lvl="1" eaLnBrk="1" hangingPunct="1">
              <a:lnSpc>
                <a:spcPct val="95000"/>
              </a:lnSpc>
              <a:spcAft>
                <a:spcPct val="15000"/>
              </a:spcAft>
              <a:buSzPct val="105000"/>
              <a:buFont typeface="Arial" panose="020B0604020202020204" pitchFamily="34" charset="0"/>
              <a:buChar char="▪"/>
            </a:pPr>
            <a:r>
              <a:rPr lang="en-US" dirty="0">
                <a:latin typeface="+mn-lt"/>
              </a:rPr>
              <a:t>Date</a:t>
            </a:r>
          </a:p>
          <a:p>
            <a:pPr lvl="1" eaLnBrk="1" hangingPunct="1">
              <a:lnSpc>
                <a:spcPct val="95000"/>
              </a:lnSpc>
              <a:spcAft>
                <a:spcPct val="15000"/>
              </a:spcAft>
              <a:buSzPct val="105000"/>
              <a:buFont typeface="Arial" panose="020B0604020202020204" pitchFamily="34" charset="0"/>
              <a:buChar char="▪"/>
            </a:pPr>
            <a:r>
              <a:rPr lang="en-US" dirty="0">
                <a:latin typeface="+mn-lt"/>
              </a:rPr>
              <a:t>Operator identification</a:t>
            </a:r>
          </a:p>
          <a:p>
            <a:pPr lvl="1" eaLnBrk="1" hangingPunct="1">
              <a:lnSpc>
                <a:spcPct val="95000"/>
              </a:lnSpc>
              <a:spcAft>
                <a:spcPct val="15000"/>
              </a:spcAft>
              <a:buSzPct val="105000"/>
              <a:buFont typeface="Arial" panose="020B0604020202020204" pitchFamily="34" charset="0"/>
              <a:buChar char="▪"/>
            </a:pPr>
            <a:r>
              <a:rPr lang="en-US" dirty="0">
                <a:latin typeface="+mn-lt"/>
              </a:rPr>
              <a:t>Vat identification</a:t>
            </a:r>
          </a:p>
          <a:p>
            <a:pPr lvl="1" eaLnBrk="1" hangingPunct="1">
              <a:lnSpc>
                <a:spcPct val="95000"/>
              </a:lnSpc>
              <a:spcAft>
                <a:spcPct val="15000"/>
              </a:spcAft>
              <a:buSzPct val="105000"/>
              <a:buFont typeface="Arial" panose="020B0604020202020204" pitchFamily="34" charset="0"/>
              <a:buChar char="▪"/>
            </a:pPr>
            <a:r>
              <a:rPr lang="en-US" dirty="0">
                <a:latin typeface="+mn-lt"/>
              </a:rPr>
              <a:t>Holding time</a:t>
            </a:r>
          </a:p>
          <a:p>
            <a:pPr lvl="1" eaLnBrk="1" hangingPunct="1">
              <a:lnSpc>
                <a:spcPct val="95000"/>
              </a:lnSpc>
              <a:spcAft>
                <a:spcPct val="15000"/>
              </a:spcAft>
              <a:buSzPct val="105000"/>
              <a:buFont typeface="Arial" panose="020B0604020202020204" pitchFamily="34" charset="0"/>
              <a:buChar char="▪"/>
            </a:pPr>
            <a:r>
              <a:rPr lang="en-US" dirty="0">
                <a:latin typeface="+mn-lt"/>
              </a:rPr>
              <a:t>Indicator reading at the start of the process</a:t>
            </a:r>
          </a:p>
          <a:p>
            <a:pPr lvl="1" eaLnBrk="1" hangingPunct="1">
              <a:lnSpc>
                <a:spcPct val="95000"/>
              </a:lnSpc>
              <a:spcAft>
                <a:spcPct val="15000"/>
              </a:spcAft>
              <a:buSzPct val="105000"/>
              <a:buFont typeface="Arial" panose="020B0604020202020204" pitchFamily="34" charset="0"/>
              <a:buChar char="▪"/>
            </a:pPr>
            <a:r>
              <a:rPr lang="en-US" dirty="0">
                <a:latin typeface="+mn-lt"/>
              </a:rPr>
              <a:t>Air space readings at start and end of the holding time</a:t>
            </a:r>
          </a:p>
          <a:p>
            <a:pPr lvl="1" eaLnBrk="1" hangingPunct="1">
              <a:lnSpc>
                <a:spcPct val="95000"/>
              </a:lnSpc>
              <a:spcAft>
                <a:spcPct val="15000"/>
              </a:spcAft>
              <a:buSzPct val="105000"/>
              <a:buFont typeface="Arial" panose="020B0604020202020204" pitchFamily="34" charset="0"/>
              <a:buChar char="▪"/>
            </a:pPr>
            <a:r>
              <a:rPr lang="en-US" dirty="0">
                <a:latin typeface="+mn-lt"/>
              </a:rPr>
              <a:t>Type and amount of product</a:t>
            </a:r>
          </a:p>
          <a:p>
            <a:pPr lvl="1" eaLnBrk="1" hangingPunct="1">
              <a:lnSpc>
                <a:spcPct val="95000"/>
              </a:lnSpc>
              <a:spcAft>
                <a:spcPct val="15000"/>
              </a:spcAft>
              <a:buSzPct val="105000"/>
              <a:buFont typeface="Arial" panose="020B0604020202020204" pitchFamily="34" charset="0"/>
              <a:buChar char="▪"/>
            </a:pPr>
            <a:r>
              <a:rPr lang="en-US" dirty="0">
                <a:latin typeface="+mn-lt"/>
              </a:rPr>
              <a:t>Any unusual occurrences</a:t>
            </a:r>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8338" y="3931047"/>
            <a:ext cx="2399728" cy="2307431"/>
          </a:xfrm>
          <a:prstGeom prst="rect">
            <a:avLst/>
          </a:prstGeom>
        </p:spPr>
      </p:pic>
    </p:spTree>
    <p:extLst>
      <p:ext uri="{BB962C8B-B14F-4D97-AF65-F5344CB8AC3E}">
        <p14:creationId xmlns:p14="http://schemas.microsoft.com/office/powerpoint/2010/main" val="3384531352"/>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3200" noProof="1">
                <a:latin typeface="+mn-lt"/>
              </a:rPr>
              <a:t>EQUIPMENT CONSTRUCTION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Air Space Heaters</a:t>
            </a:r>
          </a:p>
        </p:txBody>
      </p:sp>
      <p:sp>
        <p:nvSpPr>
          <p:cNvPr id="21"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The air space above the product in the vat must be maintained at least 5 °F higher than the minimum pasteurization temperature for the product being pasteurized.</a:t>
            </a:r>
          </a:p>
          <a:p>
            <a:pPr eaLnBrk="1" hangingPunct="1">
              <a:lnSpc>
                <a:spcPct val="95000"/>
              </a:lnSpc>
              <a:spcAft>
                <a:spcPct val="15000"/>
              </a:spcAft>
              <a:buFont typeface="Wingdings" panose="05000000000000000000" pitchFamily="2" charset="2"/>
              <a:buChar char="§"/>
            </a:pPr>
            <a:r>
              <a:rPr lang="en-US" dirty="0">
                <a:latin typeface="+mn-lt"/>
              </a:rPr>
              <a:t>An air space heater, typically an electric boiler with steam traps and filters to produce culinary steam (i.e., steam that has been properly filtered for use in food processing), may be necessary to maintain these minimum air space temperatures.</a:t>
            </a:r>
          </a:p>
          <a:p>
            <a:pPr eaLnBrk="1" hangingPunct="1">
              <a:lnSpc>
                <a:spcPct val="95000"/>
              </a:lnSpc>
              <a:spcAft>
                <a:spcPct val="15000"/>
              </a:spcAft>
              <a:buFont typeface="Wingdings" panose="05000000000000000000" pitchFamily="2" charset="2"/>
              <a:buChar char="§"/>
            </a:pPr>
            <a:r>
              <a:rPr lang="en-US" dirty="0">
                <a:latin typeface="+mn-lt"/>
              </a:rPr>
              <a:t>These heaters must:</a:t>
            </a:r>
          </a:p>
          <a:p>
            <a:pPr lvl="1" eaLnBrk="1" hangingPunct="1">
              <a:lnSpc>
                <a:spcPct val="95000"/>
              </a:lnSpc>
              <a:spcAft>
                <a:spcPct val="15000"/>
              </a:spcAft>
              <a:buSzPct val="105000"/>
              <a:buFont typeface="Arial" panose="020B0604020202020204" pitchFamily="34" charset="0"/>
              <a:buChar char="▪"/>
            </a:pPr>
            <a:r>
              <a:rPr lang="en-US" dirty="0">
                <a:latin typeface="+mn-lt"/>
              </a:rPr>
              <a:t>Be properly installed.</a:t>
            </a:r>
          </a:p>
          <a:p>
            <a:pPr lvl="1" eaLnBrk="1" hangingPunct="1">
              <a:lnSpc>
                <a:spcPct val="95000"/>
              </a:lnSpc>
              <a:spcAft>
                <a:spcPct val="15000"/>
              </a:spcAft>
              <a:buSzPct val="105000"/>
              <a:buFont typeface="Arial" panose="020B0604020202020204" pitchFamily="34" charset="0"/>
              <a:buChar char="▪"/>
            </a:pPr>
            <a:r>
              <a:rPr lang="en-US" dirty="0">
                <a:latin typeface="+mn-lt"/>
              </a:rPr>
              <a:t>Be easily cleaned.</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29200" y="3678238"/>
            <a:ext cx="2733675" cy="2592387"/>
          </a:xfrm>
          <a:prstGeom prst="rect">
            <a:avLst/>
          </a:prstGeom>
        </p:spPr>
      </p:pic>
    </p:spTree>
    <p:extLst>
      <p:ext uri="{BB962C8B-B14F-4D97-AF65-F5344CB8AC3E}">
        <p14:creationId xmlns:p14="http://schemas.microsoft.com/office/powerpoint/2010/main" val="74068002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3200" noProof="1">
                <a:latin typeface="+mn-lt"/>
              </a:rPr>
              <a:t>EQUIPMENT CONSTRUCTION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Valves</a:t>
            </a:r>
          </a:p>
        </p:txBody>
      </p:sp>
      <p:sp>
        <p:nvSpPr>
          <p:cNvPr id="21"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The inlet and outlet valves of the vat pasteurizer are normally constructed of solid stainless steel to: </a:t>
            </a:r>
          </a:p>
          <a:p>
            <a:pPr lvl="1" eaLnBrk="1" hangingPunct="1">
              <a:lnSpc>
                <a:spcPct val="95000"/>
              </a:lnSpc>
              <a:spcAft>
                <a:spcPct val="15000"/>
              </a:spcAft>
              <a:buSzPct val="105000"/>
              <a:buFont typeface="Arial" panose="020B0604020202020204" pitchFamily="34" charset="0"/>
              <a:buChar char="▪"/>
            </a:pPr>
            <a:r>
              <a:rPr lang="en-US" dirty="0">
                <a:latin typeface="+mn-lt"/>
              </a:rPr>
              <a:t>Permit adequate heat transfer</a:t>
            </a:r>
          </a:p>
          <a:p>
            <a:pPr lvl="1" eaLnBrk="1" hangingPunct="1">
              <a:lnSpc>
                <a:spcPct val="95000"/>
              </a:lnSpc>
              <a:spcAft>
                <a:spcPct val="15000"/>
              </a:spcAft>
              <a:buSzPct val="105000"/>
              <a:buFont typeface="Arial" panose="020B0604020202020204" pitchFamily="34" charset="0"/>
              <a:buChar char="▪"/>
            </a:pPr>
            <a:r>
              <a:rPr lang="en-US" dirty="0">
                <a:latin typeface="+mn-lt"/>
              </a:rPr>
              <a:t>Prevent accumulation of unpasteurized product when the valves are in closed position</a:t>
            </a:r>
          </a:p>
          <a:p>
            <a:pPr eaLnBrk="1" hangingPunct="1">
              <a:lnSpc>
                <a:spcPct val="95000"/>
              </a:lnSpc>
              <a:spcAft>
                <a:spcPct val="15000"/>
              </a:spcAft>
              <a:buFont typeface="Wingdings" panose="05000000000000000000" pitchFamily="2" charset="2"/>
              <a:buChar char="§"/>
            </a:pPr>
            <a:r>
              <a:rPr lang="en-US" dirty="0">
                <a:latin typeface="+mn-lt"/>
              </a:rPr>
              <a:t>The valve plug is also stainless steel allowing for thorough heat penetration to ensure that any milk that weeps into the area between the plug and the valve body gets full heat treatment</a:t>
            </a:r>
          </a:p>
          <a:p>
            <a:pPr eaLnBrk="1" hangingPunct="1">
              <a:lnSpc>
                <a:spcPct val="95000"/>
              </a:lnSpc>
              <a:spcAft>
                <a:spcPct val="15000"/>
              </a:spcAft>
              <a:buFont typeface="Wingdings" panose="05000000000000000000" pitchFamily="2" charset="2"/>
              <a:buChar char="§"/>
            </a:pPr>
            <a:r>
              <a:rPr lang="en-US" dirty="0">
                <a:latin typeface="+mn-lt"/>
              </a:rPr>
              <a:t>Non stainless steel plugs (e.g. rubber or plastic) must not be used as any milk that may have made its way around the sides of the plug will not be adequately heated</a:t>
            </a:r>
          </a:p>
        </p:txBody>
      </p:sp>
    </p:spTree>
    <p:extLst>
      <p:ext uri="{BB962C8B-B14F-4D97-AF65-F5344CB8AC3E}">
        <p14:creationId xmlns:p14="http://schemas.microsoft.com/office/powerpoint/2010/main" val="3930893570"/>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3200" noProof="1">
                <a:latin typeface="+mn-lt"/>
              </a:rPr>
              <a:t>EQUIPMENT CONSTRUCTION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Valves</a:t>
            </a:r>
          </a:p>
        </p:txBody>
      </p:sp>
      <p:sp>
        <p:nvSpPr>
          <p:cNvPr id="21"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Valve bodies or valve plugs include leak detection grooves, which are designed to prevent leakage of raw milk past the valve body. These grooves are curved or placed at such an angle to allow proper draining, and must remain fully open and free from obstruction during pasteurization.</a:t>
            </a:r>
          </a:p>
          <a:p>
            <a:pPr eaLnBrk="1" hangingPunct="1">
              <a:lnSpc>
                <a:spcPct val="95000"/>
              </a:lnSpc>
              <a:spcAft>
                <a:spcPct val="15000"/>
              </a:spcAft>
              <a:buFont typeface="Wingdings" panose="05000000000000000000" pitchFamily="2" charset="2"/>
              <a:buChar char="§"/>
            </a:pPr>
            <a:r>
              <a:rPr lang="en-US" dirty="0">
                <a:latin typeface="+mn-lt"/>
              </a:rPr>
              <a:t>Any milk that is trapped inside the valve plug when the valve is shut will then be drained via the leak detection grooves.</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95600" y="4015331"/>
            <a:ext cx="3581400" cy="2437606"/>
          </a:xfrm>
          <a:prstGeom prst="rect">
            <a:avLst/>
          </a:prstGeom>
        </p:spPr>
      </p:pic>
    </p:spTree>
    <p:extLst>
      <p:ext uri="{BB962C8B-B14F-4D97-AF65-F5344CB8AC3E}">
        <p14:creationId xmlns:p14="http://schemas.microsoft.com/office/powerpoint/2010/main" val="1968196105"/>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3200" noProof="1">
                <a:latin typeface="+mn-lt"/>
              </a:rPr>
              <a:t>EQUIPMENT CONSTRUCTION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Holding Period</a:t>
            </a:r>
          </a:p>
        </p:txBody>
      </p:sp>
      <p:sp>
        <p:nvSpPr>
          <p:cNvPr id="21"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Remember that vats are operated so that every particle of product is heated for at least 30 minutes and no more than 4 hours at or above the required minimum temperature for that product.</a:t>
            </a:r>
          </a:p>
          <a:p>
            <a:pPr eaLnBrk="1" hangingPunct="1">
              <a:lnSpc>
                <a:spcPct val="95000"/>
              </a:lnSpc>
              <a:spcAft>
                <a:spcPct val="15000"/>
              </a:spcAft>
              <a:buFont typeface="Wingdings" panose="05000000000000000000" pitchFamily="2" charset="2"/>
              <a:buChar char="§"/>
            </a:pPr>
            <a:r>
              <a:rPr lang="en-US" dirty="0">
                <a:latin typeface="+mn-lt"/>
              </a:rPr>
              <a:t>To ensure that these requirements are reached, it is important that the operator:</a:t>
            </a:r>
          </a:p>
          <a:p>
            <a:pPr lvl="1" eaLnBrk="1" hangingPunct="1">
              <a:lnSpc>
                <a:spcPct val="95000"/>
              </a:lnSpc>
              <a:spcAft>
                <a:spcPct val="15000"/>
              </a:spcAft>
              <a:buSzPct val="105000"/>
              <a:buFont typeface="Arial" panose="020B0604020202020204" pitchFamily="34" charset="0"/>
              <a:buChar char="▪"/>
            </a:pPr>
            <a:r>
              <a:rPr lang="en-US" dirty="0">
                <a:latin typeface="+mn-lt"/>
              </a:rPr>
              <a:t>Maintain accurate charts.</a:t>
            </a:r>
          </a:p>
          <a:p>
            <a:pPr lvl="1" eaLnBrk="1" hangingPunct="1">
              <a:lnSpc>
                <a:spcPct val="95000"/>
              </a:lnSpc>
              <a:spcAft>
                <a:spcPct val="15000"/>
              </a:spcAft>
              <a:buSzPct val="105000"/>
              <a:buFont typeface="Arial" panose="020B0604020202020204" pitchFamily="34" charset="0"/>
              <a:buChar char="▪"/>
            </a:pPr>
            <a:r>
              <a:rPr lang="en-US" dirty="0">
                <a:latin typeface="+mn-lt"/>
              </a:rPr>
              <a:t>Take careful note of cooling periods, preheating, filling time, and emptying time.</a:t>
            </a:r>
          </a:p>
          <a:p>
            <a:pPr eaLnBrk="1" hangingPunct="1">
              <a:lnSpc>
                <a:spcPct val="95000"/>
              </a:lnSpc>
              <a:spcAft>
                <a:spcPct val="15000"/>
              </a:spcAft>
              <a:buFont typeface="Wingdings" panose="05000000000000000000" pitchFamily="2" charset="2"/>
              <a:buChar char="§"/>
            </a:pPr>
            <a:r>
              <a:rPr lang="en-US" dirty="0">
                <a:latin typeface="+mn-lt"/>
              </a:rPr>
              <a:t>Ensure that the sensors of both the recording and indicating thermometers are fully covered by the product during pasteurization.</a:t>
            </a:r>
          </a:p>
          <a:p>
            <a:pPr eaLnBrk="1" hangingPunct="1">
              <a:lnSpc>
                <a:spcPct val="95000"/>
              </a:lnSpc>
              <a:spcAft>
                <a:spcPct val="15000"/>
              </a:spcAft>
              <a:buFont typeface="Wingdings" panose="05000000000000000000" pitchFamily="2" charset="2"/>
              <a:buChar char="§"/>
            </a:pPr>
            <a:r>
              <a:rPr lang="en-US" dirty="0">
                <a:latin typeface="+mn-lt"/>
              </a:rPr>
              <a:t>In the event of any mechanical failure of any kind (e.g., a lifted cover or an agitator malfunction), the holding period must be restarted.</a:t>
            </a:r>
          </a:p>
        </p:txBody>
      </p:sp>
    </p:spTree>
    <p:extLst>
      <p:ext uri="{BB962C8B-B14F-4D97-AF65-F5344CB8AC3E}">
        <p14:creationId xmlns:p14="http://schemas.microsoft.com/office/powerpoint/2010/main" val="4143126426"/>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3200" noProof="1">
                <a:latin typeface="+mn-lt"/>
              </a:rPr>
              <a:t>CCP’S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CCP’s for inspecting a Vat pasteurizer</a:t>
            </a:r>
          </a:p>
        </p:txBody>
      </p:sp>
      <p:sp>
        <p:nvSpPr>
          <p:cNvPr id="21"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There are various steps in food processing at which control measures can be applied to prevent, eliminate, or reduce a food safety hazard to an acceptable level.</a:t>
            </a:r>
          </a:p>
          <a:p>
            <a:pPr eaLnBrk="1" hangingPunct="1">
              <a:lnSpc>
                <a:spcPct val="95000"/>
              </a:lnSpc>
              <a:spcAft>
                <a:spcPct val="15000"/>
              </a:spcAft>
              <a:buFont typeface="Wingdings" panose="05000000000000000000" pitchFamily="2" charset="2"/>
              <a:buChar char="§"/>
            </a:pPr>
            <a:r>
              <a:rPr lang="en-US" dirty="0">
                <a:latin typeface="+mn-lt"/>
              </a:rPr>
              <a:t>When conducting an inspection of a vat pasteurizer, it is essential to focus on these critical control points. Critical control points are those points in processing where a preventive measure occurs at the last opportunity in processing for eliminating a hazard.</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23394" y="3747248"/>
            <a:ext cx="3810000" cy="2520856"/>
          </a:xfrm>
          <a:prstGeom prst="rect">
            <a:avLst/>
          </a:prstGeom>
        </p:spPr>
      </p:pic>
    </p:spTree>
    <p:extLst>
      <p:ext uri="{BB962C8B-B14F-4D97-AF65-F5344CB8AC3E}">
        <p14:creationId xmlns:p14="http://schemas.microsoft.com/office/powerpoint/2010/main" val="226770377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t>AGENDA</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p>
        </p:txBody>
      </p:sp>
      <p:sp>
        <p:nvSpPr>
          <p:cNvPr id="4100" name="Rectangle 51"/>
          <p:cNvSpPr>
            <a:spLocks noChangeArrowheads="1"/>
          </p:cNvSpPr>
          <p:nvPr/>
        </p:nvSpPr>
        <p:spPr bwMode="gray">
          <a:xfrm>
            <a:off x="323850" y="1555750"/>
            <a:ext cx="733425" cy="735013"/>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solidFill>
                  <a:schemeClr val="bg1"/>
                </a:solidFill>
              </a:rPr>
              <a:t>1</a:t>
            </a:r>
          </a:p>
        </p:txBody>
      </p:sp>
      <p:sp>
        <p:nvSpPr>
          <p:cNvPr id="4101" name="Rectangle 52"/>
          <p:cNvSpPr>
            <a:spLocks noChangeArrowheads="1"/>
          </p:cNvSpPr>
          <p:nvPr/>
        </p:nvSpPr>
        <p:spPr bwMode="gray">
          <a:xfrm>
            <a:off x="1201738" y="1555750"/>
            <a:ext cx="7618412" cy="735013"/>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sz="2000" noProof="1"/>
              <a:t>Definition</a:t>
            </a:r>
          </a:p>
        </p:txBody>
      </p:sp>
      <p:sp>
        <p:nvSpPr>
          <p:cNvPr id="4102" name="Rectangle 53"/>
          <p:cNvSpPr>
            <a:spLocks noChangeArrowheads="1"/>
          </p:cNvSpPr>
          <p:nvPr/>
        </p:nvSpPr>
        <p:spPr bwMode="gray">
          <a:xfrm>
            <a:off x="323850" y="2436813"/>
            <a:ext cx="733425" cy="735012"/>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solidFill>
                  <a:schemeClr val="bg1"/>
                </a:solidFill>
              </a:rPr>
              <a:t>2</a:t>
            </a:r>
          </a:p>
        </p:txBody>
      </p:sp>
      <p:sp>
        <p:nvSpPr>
          <p:cNvPr id="4103" name="Rectangle 54"/>
          <p:cNvSpPr>
            <a:spLocks noChangeArrowheads="1"/>
          </p:cNvSpPr>
          <p:nvPr/>
        </p:nvSpPr>
        <p:spPr bwMode="gray">
          <a:xfrm>
            <a:off x="1201738" y="2436813"/>
            <a:ext cx="7618412" cy="735012"/>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sz="2000" noProof="1"/>
              <a:t>Vat Pasteurization Use</a:t>
            </a:r>
          </a:p>
        </p:txBody>
      </p:sp>
      <p:sp>
        <p:nvSpPr>
          <p:cNvPr id="4104" name="Rectangle 55"/>
          <p:cNvSpPr>
            <a:spLocks noChangeArrowheads="1"/>
          </p:cNvSpPr>
          <p:nvPr/>
        </p:nvSpPr>
        <p:spPr bwMode="gray">
          <a:xfrm>
            <a:off x="323850" y="3314700"/>
            <a:ext cx="733425" cy="735013"/>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solidFill>
                  <a:schemeClr val="bg1"/>
                </a:solidFill>
              </a:rPr>
              <a:t>3</a:t>
            </a:r>
          </a:p>
        </p:txBody>
      </p:sp>
      <p:sp>
        <p:nvSpPr>
          <p:cNvPr id="4105" name="Rectangle 56"/>
          <p:cNvSpPr>
            <a:spLocks noChangeArrowheads="1"/>
          </p:cNvSpPr>
          <p:nvPr/>
        </p:nvSpPr>
        <p:spPr bwMode="gray">
          <a:xfrm>
            <a:off x="1201738" y="3333750"/>
            <a:ext cx="7618412" cy="735013"/>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sz="2000" noProof="1"/>
              <a:t>Overview of vat pasteurization process</a:t>
            </a:r>
          </a:p>
        </p:txBody>
      </p:sp>
      <p:sp>
        <p:nvSpPr>
          <p:cNvPr id="4106" name="Rectangle 57"/>
          <p:cNvSpPr>
            <a:spLocks noChangeArrowheads="1"/>
          </p:cNvSpPr>
          <p:nvPr/>
        </p:nvSpPr>
        <p:spPr bwMode="gray">
          <a:xfrm>
            <a:off x="323850" y="4192588"/>
            <a:ext cx="733425" cy="735012"/>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solidFill>
                  <a:schemeClr val="bg1"/>
                </a:solidFill>
              </a:rPr>
              <a:t>4</a:t>
            </a:r>
          </a:p>
        </p:txBody>
      </p:sp>
      <p:sp>
        <p:nvSpPr>
          <p:cNvPr id="4107" name="Rectangle 58"/>
          <p:cNvSpPr>
            <a:spLocks noChangeArrowheads="1"/>
          </p:cNvSpPr>
          <p:nvPr/>
        </p:nvSpPr>
        <p:spPr bwMode="gray">
          <a:xfrm>
            <a:off x="1201738" y="4192588"/>
            <a:ext cx="7618412" cy="735012"/>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sz="2000" noProof="1"/>
              <a:t>Equipment Construction</a:t>
            </a:r>
          </a:p>
        </p:txBody>
      </p:sp>
      <p:sp>
        <p:nvSpPr>
          <p:cNvPr id="4108" name="Rectangle 59"/>
          <p:cNvSpPr>
            <a:spLocks noChangeArrowheads="1"/>
          </p:cNvSpPr>
          <p:nvPr/>
        </p:nvSpPr>
        <p:spPr bwMode="gray">
          <a:xfrm>
            <a:off x="323850" y="5067300"/>
            <a:ext cx="733425" cy="735013"/>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solidFill>
                  <a:schemeClr val="bg1"/>
                </a:solidFill>
              </a:rPr>
              <a:t>5</a:t>
            </a:r>
          </a:p>
        </p:txBody>
      </p:sp>
      <p:sp>
        <p:nvSpPr>
          <p:cNvPr id="4109" name="Rectangle 60"/>
          <p:cNvSpPr>
            <a:spLocks noChangeArrowheads="1"/>
          </p:cNvSpPr>
          <p:nvPr/>
        </p:nvSpPr>
        <p:spPr bwMode="gray">
          <a:xfrm>
            <a:off x="1201738" y="5067300"/>
            <a:ext cx="7618412" cy="735013"/>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sz="2000" noProof="1"/>
              <a:t>CCP’s</a:t>
            </a:r>
          </a:p>
        </p:txBody>
      </p:sp>
    </p:spTree>
    <p:extLst>
      <p:ext uri="{BB962C8B-B14F-4D97-AF65-F5344CB8AC3E}">
        <p14:creationId xmlns:p14="http://schemas.microsoft.com/office/powerpoint/2010/main" val="2577163887"/>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3200" noProof="1">
                <a:latin typeface="+mn-lt"/>
              </a:rPr>
              <a:t>CCP’S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To determine CCP’s ask yourself:</a:t>
            </a:r>
          </a:p>
        </p:txBody>
      </p:sp>
      <p:sp>
        <p:nvSpPr>
          <p:cNvPr id="21" name="Rectangle 5"/>
          <p:cNvSpPr>
            <a:spLocks noChangeArrowheads="1"/>
          </p:cNvSpPr>
          <p:nvPr/>
        </p:nvSpPr>
        <p:spPr bwMode="gray">
          <a:xfrm>
            <a:off x="323850" y="1925052"/>
            <a:ext cx="8515350" cy="4551947"/>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Was the equipment operated correctly</a:t>
            </a:r>
          </a:p>
          <a:p>
            <a:pPr lvl="1" eaLnBrk="1" hangingPunct="1">
              <a:lnSpc>
                <a:spcPct val="95000"/>
              </a:lnSpc>
              <a:spcAft>
                <a:spcPct val="15000"/>
              </a:spcAft>
              <a:buSzPct val="105000"/>
              <a:buFont typeface="Arial" panose="020B0604020202020204" pitchFamily="34" charset="0"/>
              <a:buChar char="▪"/>
            </a:pPr>
            <a:r>
              <a:rPr lang="en-US" dirty="0">
                <a:latin typeface="+mn-lt"/>
              </a:rPr>
              <a:t>The inlet line must be disconnected prior to start of pasteurization</a:t>
            </a:r>
          </a:p>
          <a:p>
            <a:pPr lvl="1" eaLnBrk="1" hangingPunct="1">
              <a:lnSpc>
                <a:spcPct val="95000"/>
              </a:lnSpc>
              <a:spcAft>
                <a:spcPct val="15000"/>
              </a:spcAft>
              <a:buSzPct val="105000"/>
              <a:buFont typeface="Arial" panose="020B0604020202020204" pitchFamily="34" charset="0"/>
              <a:buChar char="▪"/>
            </a:pPr>
            <a:r>
              <a:rPr lang="en-US" dirty="0">
                <a:latin typeface="+mn-lt"/>
              </a:rPr>
              <a:t>Covers must be in place during processing</a:t>
            </a:r>
          </a:p>
          <a:p>
            <a:pPr eaLnBrk="1" hangingPunct="1">
              <a:lnSpc>
                <a:spcPct val="95000"/>
              </a:lnSpc>
              <a:spcAft>
                <a:spcPct val="15000"/>
              </a:spcAft>
              <a:buFont typeface="Wingdings" panose="05000000000000000000" pitchFamily="2" charset="2"/>
              <a:buChar char="§"/>
            </a:pPr>
            <a:r>
              <a:rPr lang="en-US" dirty="0">
                <a:latin typeface="+mn-lt"/>
              </a:rPr>
              <a:t>Were any ingredients added after pasteurization?</a:t>
            </a:r>
          </a:p>
          <a:p>
            <a:pPr lvl="1" eaLnBrk="1" hangingPunct="1">
              <a:lnSpc>
                <a:spcPct val="95000"/>
              </a:lnSpc>
              <a:spcAft>
                <a:spcPct val="15000"/>
              </a:spcAft>
              <a:buSzPct val="105000"/>
              <a:buFont typeface="Arial" panose="020B0604020202020204" pitchFamily="34" charset="0"/>
              <a:buChar char="▪"/>
            </a:pPr>
            <a:r>
              <a:rPr lang="en-US" dirty="0">
                <a:latin typeface="+mn-lt"/>
              </a:rPr>
              <a:t>Only those specified, safe and suitable ingredients </a:t>
            </a:r>
            <a:r>
              <a:rPr lang="en-US">
                <a:latin typeface="+mn-lt"/>
              </a:rPr>
              <a:t>may be </a:t>
            </a:r>
            <a:r>
              <a:rPr lang="en-US" dirty="0">
                <a:latin typeface="+mn-lt"/>
              </a:rPr>
              <a:t>added after pasteurization</a:t>
            </a:r>
          </a:p>
          <a:p>
            <a:pPr eaLnBrk="1" hangingPunct="1">
              <a:lnSpc>
                <a:spcPct val="95000"/>
              </a:lnSpc>
              <a:spcAft>
                <a:spcPct val="15000"/>
              </a:spcAft>
              <a:buFont typeface="Wingdings" panose="05000000000000000000" pitchFamily="2" charset="2"/>
              <a:buChar char="§"/>
            </a:pPr>
            <a:r>
              <a:rPr lang="en-US" dirty="0">
                <a:latin typeface="+mn-lt"/>
              </a:rPr>
              <a:t>Were thermometer requirements met?</a:t>
            </a:r>
          </a:p>
          <a:p>
            <a:pPr lvl="1" eaLnBrk="1" hangingPunct="1">
              <a:lnSpc>
                <a:spcPct val="95000"/>
              </a:lnSpc>
              <a:spcAft>
                <a:spcPct val="15000"/>
              </a:spcAft>
              <a:buSzPct val="105000"/>
              <a:buFont typeface="Arial" panose="020B0604020202020204" pitchFamily="34" charset="0"/>
              <a:buChar char="▪"/>
            </a:pPr>
            <a:r>
              <a:rPr lang="en-US" dirty="0">
                <a:latin typeface="+mn-lt"/>
              </a:rPr>
              <a:t>All thermometers must be in place</a:t>
            </a:r>
          </a:p>
          <a:p>
            <a:pPr lvl="1" eaLnBrk="1" hangingPunct="1">
              <a:lnSpc>
                <a:spcPct val="95000"/>
              </a:lnSpc>
              <a:spcAft>
                <a:spcPct val="15000"/>
              </a:spcAft>
              <a:buSzPct val="105000"/>
              <a:buFont typeface="Arial" panose="020B0604020202020204" pitchFamily="34" charset="0"/>
              <a:buChar char="▪"/>
            </a:pPr>
            <a:r>
              <a:rPr lang="en-US" dirty="0">
                <a:latin typeface="+mn-lt"/>
              </a:rPr>
              <a:t>Thermometer readings must be made and recorded</a:t>
            </a:r>
          </a:p>
          <a:p>
            <a:pPr eaLnBrk="1" hangingPunct="1">
              <a:lnSpc>
                <a:spcPct val="95000"/>
              </a:lnSpc>
              <a:spcAft>
                <a:spcPct val="15000"/>
              </a:spcAft>
              <a:buFont typeface="Wingdings" panose="05000000000000000000" pitchFamily="2" charset="2"/>
              <a:buChar char="§"/>
            </a:pPr>
            <a:r>
              <a:rPr lang="en-US" dirty="0">
                <a:latin typeface="+mn-lt"/>
              </a:rPr>
              <a:t>Were time requirements met?</a:t>
            </a:r>
          </a:p>
          <a:p>
            <a:pPr lvl="1" eaLnBrk="1" hangingPunct="1">
              <a:lnSpc>
                <a:spcPct val="95000"/>
              </a:lnSpc>
              <a:spcAft>
                <a:spcPct val="15000"/>
              </a:spcAft>
              <a:buSzPct val="105000"/>
              <a:buFont typeface="Arial" panose="020B0604020202020204" pitchFamily="34" charset="0"/>
              <a:buChar char="▪"/>
            </a:pPr>
            <a:r>
              <a:rPr lang="en-US" dirty="0">
                <a:latin typeface="+mn-lt"/>
              </a:rPr>
              <a:t>The filling and emptying time are not included as a part of required holding time</a:t>
            </a:r>
          </a:p>
        </p:txBody>
      </p:sp>
    </p:spTree>
    <p:extLst>
      <p:ext uri="{BB962C8B-B14F-4D97-AF65-F5344CB8AC3E}">
        <p14:creationId xmlns:p14="http://schemas.microsoft.com/office/powerpoint/2010/main" val="148195507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DEFINITION</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Vat Pasteurization</a:t>
            </a:r>
          </a:p>
        </p:txBody>
      </p:sp>
      <p:sp>
        <p:nvSpPr>
          <p:cNvPr id="21"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noProof="1">
                <a:latin typeface="+mn-lt"/>
              </a:rPr>
              <a:t>One of the most effective methods of pasteurization is heating the product in a vessel in a process known as vat pasteurization.</a:t>
            </a:r>
          </a:p>
          <a:p>
            <a:pPr eaLnBrk="1" hangingPunct="1">
              <a:lnSpc>
                <a:spcPct val="95000"/>
              </a:lnSpc>
              <a:spcAft>
                <a:spcPct val="15000"/>
              </a:spcAft>
              <a:buFont typeface="Wingdings" panose="05000000000000000000" pitchFamily="2" charset="2"/>
              <a:buChar char="§"/>
            </a:pPr>
            <a:r>
              <a:rPr lang="en-US" noProof="1">
                <a:latin typeface="+mn-lt"/>
              </a:rPr>
              <a:t>In vat pasteurization, also referred to as batch or low-temperature long-time pasteurization, the product is heated in a jacketed stainless steel vat which has been fitted with:</a:t>
            </a:r>
          </a:p>
          <a:p>
            <a:pPr lvl="1" eaLnBrk="1" hangingPunct="1">
              <a:lnSpc>
                <a:spcPct val="95000"/>
              </a:lnSpc>
              <a:spcAft>
                <a:spcPct val="15000"/>
              </a:spcAft>
              <a:buSzPct val="105000"/>
              <a:buFont typeface="Arial" panose="020B0604020202020204" pitchFamily="34" charset="0"/>
              <a:buChar char="▪"/>
            </a:pPr>
            <a:r>
              <a:rPr lang="en-US" noProof="1">
                <a:latin typeface="+mn-lt"/>
              </a:rPr>
              <a:t>Pipes to deliver water and steam to the jacket liner.</a:t>
            </a:r>
          </a:p>
          <a:p>
            <a:pPr lvl="1" eaLnBrk="1" hangingPunct="1">
              <a:lnSpc>
                <a:spcPct val="95000"/>
              </a:lnSpc>
              <a:spcAft>
                <a:spcPct val="15000"/>
              </a:spcAft>
              <a:buSzPct val="105000"/>
              <a:buFont typeface="Arial" panose="020B0604020202020204" pitchFamily="34" charset="0"/>
              <a:buChar char="▪"/>
            </a:pPr>
            <a:r>
              <a:rPr lang="en-US" noProof="1">
                <a:latin typeface="+mn-lt"/>
              </a:rPr>
              <a:t>Thermometers to monitor and record product temperatures.</a:t>
            </a:r>
          </a:p>
          <a:p>
            <a:pPr lvl="1" eaLnBrk="1" hangingPunct="1">
              <a:lnSpc>
                <a:spcPct val="95000"/>
              </a:lnSpc>
              <a:spcAft>
                <a:spcPct val="15000"/>
              </a:spcAft>
              <a:buSzPct val="105000"/>
              <a:buFont typeface="Arial" panose="020B0604020202020204" pitchFamily="34" charset="0"/>
              <a:buChar char="▪"/>
            </a:pPr>
            <a:r>
              <a:rPr lang="en-US" noProof="1">
                <a:latin typeface="+mn-lt"/>
              </a:rPr>
              <a:t>A method for agitation to assure uniformity in temperature distribution.</a:t>
            </a:r>
          </a:p>
        </p:txBody>
      </p:sp>
    </p:spTree>
    <p:extLst>
      <p:ext uri="{BB962C8B-B14F-4D97-AF65-F5344CB8AC3E}">
        <p14:creationId xmlns:p14="http://schemas.microsoft.com/office/powerpoint/2010/main" val="380668320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3200" noProof="1">
                <a:latin typeface="+mn-lt"/>
              </a:rPr>
              <a:t>VAT PASTEURIZATION USE</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Vat Pasteurization Use</a:t>
            </a:r>
          </a:p>
        </p:txBody>
      </p:sp>
      <p:sp>
        <p:nvSpPr>
          <p:cNvPr id="21"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Vat pasteurization is used primarily in the dairy industry as a means of preparing milk in the processing of cheese, yogurt, and other common food products.</a:t>
            </a:r>
          </a:p>
        </p:txBody>
      </p:sp>
      <p:graphicFrame>
        <p:nvGraphicFramePr>
          <p:cNvPr id="2" name="Table 1"/>
          <p:cNvGraphicFramePr>
            <a:graphicFrameLocks noGrp="1"/>
          </p:cNvGraphicFramePr>
          <p:nvPr>
            <p:extLst>
              <p:ext uri="{D42A27DB-BD31-4B8C-83A1-F6EECF244321}">
                <p14:modId xmlns:p14="http://schemas.microsoft.com/office/powerpoint/2010/main" val="3038042957"/>
              </p:ext>
            </p:extLst>
          </p:nvPr>
        </p:nvGraphicFramePr>
        <p:xfrm>
          <a:off x="1014645" y="3079459"/>
          <a:ext cx="7114709" cy="2608844"/>
        </p:xfrm>
        <a:graphic>
          <a:graphicData uri="http://schemas.openxmlformats.org/drawingml/2006/table">
            <a:tbl>
              <a:tblPr firstRow="1" bandRow="1">
                <a:tableStyleId>{5C22544A-7EE6-4342-B048-85BDC9FD1C3A}</a:tableStyleId>
              </a:tblPr>
              <a:tblGrid>
                <a:gridCol w="3722813">
                  <a:extLst>
                    <a:ext uri="{9D8B030D-6E8A-4147-A177-3AD203B41FA5}">
                      <a16:colId xmlns:a16="http://schemas.microsoft.com/office/drawing/2014/main" val="20000"/>
                    </a:ext>
                  </a:extLst>
                </a:gridCol>
                <a:gridCol w="1839787">
                  <a:extLst>
                    <a:ext uri="{9D8B030D-6E8A-4147-A177-3AD203B41FA5}">
                      <a16:colId xmlns:a16="http://schemas.microsoft.com/office/drawing/2014/main" val="20001"/>
                    </a:ext>
                  </a:extLst>
                </a:gridCol>
                <a:gridCol w="1552109">
                  <a:extLst>
                    <a:ext uri="{9D8B030D-6E8A-4147-A177-3AD203B41FA5}">
                      <a16:colId xmlns:a16="http://schemas.microsoft.com/office/drawing/2014/main" val="20002"/>
                    </a:ext>
                  </a:extLst>
                </a:gridCol>
              </a:tblGrid>
              <a:tr h="604838">
                <a:tc>
                  <a:txBody>
                    <a:bodyPr/>
                    <a:lstStyle/>
                    <a:p>
                      <a:pPr algn="l"/>
                      <a:r>
                        <a:rPr lang="en-US" dirty="0"/>
                        <a:t>Product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dirty="0"/>
                        <a:t>Temperature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dirty="0"/>
                        <a:t>Time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23251">
                <a:tc>
                  <a:txBody>
                    <a:bodyPr/>
                    <a:lstStyle/>
                    <a:p>
                      <a:pPr algn="l"/>
                      <a:r>
                        <a:rPr lang="en-US" dirty="0"/>
                        <a:t>Milk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dirty="0"/>
                        <a:t>145</a:t>
                      </a:r>
                      <a:r>
                        <a:rPr lang="en-US" dirty="0">
                          <a:latin typeface="Calibri" panose="020F0502020204030204" pitchFamily="34" charset="0"/>
                        </a:rPr>
                        <a:t>°F</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dirty="0"/>
                        <a:t>30 minutes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998166">
                <a:tc>
                  <a:txBody>
                    <a:bodyPr/>
                    <a:lstStyle/>
                    <a:p>
                      <a:pPr algn="l"/>
                      <a:r>
                        <a:rPr lang="en-US" sz="1800" b="0" i="0" kern="1200" dirty="0">
                          <a:solidFill>
                            <a:schemeClr val="dk1"/>
                          </a:solidFill>
                          <a:effectLst/>
                          <a:latin typeface="+mn-lt"/>
                          <a:ea typeface="+mn-ea"/>
                          <a:cs typeface="+mn-cs"/>
                        </a:rPr>
                        <a:t>Viscous products, or products with more than 10% fat or added sweetener (e.g., cream, yogurt)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dirty="0"/>
                        <a:t>150</a:t>
                      </a:r>
                      <a:r>
                        <a:rPr lang="en-US" dirty="0">
                          <a:latin typeface="Calibri" panose="020F0502020204030204" pitchFamily="34" charset="0"/>
                        </a:rPr>
                        <a:t>°F</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30 minutes</a:t>
                      </a:r>
                    </a:p>
                    <a:p>
                      <a:pPr algn="l"/>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23251">
                <a:tc>
                  <a:txBody>
                    <a:bodyPr/>
                    <a:lstStyle/>
                    <a:p>
                      <a:pPr algn="l"/>
                      <a:r>
                        <a:rPr lang="en-US" dirty="0"/>
                        <a:t>Frozen dessert mixes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dirty="0"/>
                        <a:t>155</a:t>
                      </a:r>
                      <a:r>
                        <a:rPr lang="en-US" dirty="0">
                          <a:latin typeface="Calibri" panose="020F0502020204030204" pitchFamily="34" charset="0"/>
                        </a:rPr>
                        <a:t>°F</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30 minutes</a:t>
                      </a:r>
                    </a:p>
                    <a:p>
                      <a:pPr algn="l"/>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79444121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3200" noProof="1">
                <a:latin typeface="+mn-lt"/>
              </a:rPr>
              <a:t>OVERVIEW OF VAT PASTEURIZATION PROCESS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Vat Pasteurization -Main steps</a:t>
            </a:r>
          </a:p>
        </p:txBody>
      </p:sp>
      <p:sp>
        <p:nvSpPr>
          <p:cNvPr id="21" name="Rectangle 5"/>
          <p:cNvSpPr>
            <a:spLocks noChangeArrowheads="1"/>
          </p:cNvSpPr>
          <p:nvPr/>
        </p:nvSpPr>
        <p:spPr bwMode="gray">
          <a:xfrm>
            <a:off x="323849" y="1931988"/>
            <a:ext cx="8519361"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The product components are added to the vat through the inlet line, with the outlet valve in the closed position.</a:t>
            </a:r>
          </a:p>
          <a:p>
            <a:pPr eaLnBrk="1" hangingPunct="1">
              <a:lnSpc>
                <a:spcPct val="95000"/>
              </a:lnSpc>
              <a:spcAft>
                <a:spcPct val="15000"/>
              </a:spcAft>
              <a:buFont typeface="Wingdings" panose="05000000000000000000" pitchFamily="2" charset="2"/>
              <a:buChar char="§"/>
            </a:pPr>
            <a:r>
              <a:rPr lang="en-US" dirty="0">
                <a:latin typeface="+mn-lt"/>
              </a:rPr>
              <a:t>Steam or hot water inside the vat jacket heats the product while agitators continuously move the product in the vat.</a:t>
            </a:r>
          </a:p>
          <a:p>
            <a:pPr eaLnBrk="1" hangingPunct="1">
              <a:lnSpc>
                <a:spcPct val="95000"/>
              </a:lnSpc>
              <a:spcAft>
                <a:spcPct val="15000"/>
              </a:spcAft>
              <a:buFont typeface="Wingdings" panose="05000000000000000000" pitchFamily="2" charset="2"/>
              <a:buChar char="§"/>
            </a:pPr>
            <a:r>
              <a:rPr lang="en-US" dirty="0">
                <a:latin typeface="+mn-lt"/>
              </a:rPr>
              <a:t>The product is held in the vat for the required time. Thermometers monitor and record the temperature throughout the process.</a:t>
            </a:r>
          </a:p>
          <a:p>
            <a:pPr eaLnBrk="1" hangingPunct="1">
              <a:lnSpc>
                <a:spcPct val="95000"/>
              </a:lnSpc>
              <a:spcAft>
                <a:spcPct val="15000"/>
              </a:spcAft>
              <a:buFont typeface="Wingdings" panose="05000000000000000000" pitchFamily="2" charset="2"/>
              <a:buChar char="§"/>
            </a:pPr>
            <a:r>
              <a:rPr lang="en-US" dirty="0">
                <a:latin typeface="+mn-lt"/>
              </a:rPr>
              <a:t>The pasteurized product then leaves the vat via the outlet valve.</a:t>
            </a:r>
          </a:p>
        </p:txBody>
      </p:sp>
    </p:spTree>
    <p:extLst>
      <p:ext uri="{BB962C8B-B14F-4D97-AF65-F5344CB8AC3E}">
        <p14:creationId xmlns:p14="http://schemas.microsoft.com/office/powerpoint/2010/main" val="280999597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3200" noProof="1">
                <a:latin typeface="+mn-lt"/>
              </a:rPr>
              <a:t>Equipment Construction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Equipment Construction</a:t>
            </a:r>
          </a:p>
        </p:txBody>
      </p:sp>
      <p:sp>
        <p:nvSpPr>
          <p:cNvPr id="21"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In general, vat pasteurization equipment is constructed to prevent or reduce contamination. The design of the equipment should meet the following criteria:</a:t>
            </a:r>
          </a:p>
          <a:p>
            <a:pPr lvl="1" eaLnBrk="1" hangingPunct="1">
              <a:lnSpc>
                <a:spcPct val="95000"/>
              </a:lnSpc>
              <a:spcAft>
                <a:spcPct val="15000"/>
              </a:spcAft>
              <a:buSzPct val="105000"/>
              <a:buFont typeface="Arial" panose="020B0604020202020204" pitchFamily="34" charset="0"/>
              <a:buChar char="▪"/>
            </a:pPr>
            <a:r>
              <a:rPr lang="en-US" dirty="0">
                <a:latin typeface="+mn-lt"/>
              </a:rPr>
              <a:t>Smooth, non-absorbent surfaces</a:t>
            </a:r>
          </a:p>
          <a:p>
            <a:pPr lvl="1" eaLnBrk="1" hangingPunct="1">
              <a:lnSpc>
                <a:spcPct val="95000"/>
              </a:lnSpc>
              <a:spcAft>
                <a:spcPct val="15000"/>
              </a:spcAft>
              <a:buSzPct val="105000"/>
              <a:buFont typeface="Arial" panose="020B0604020202020204" pitchFamily="34" charset="0"/>
              <a:buChar char="▪"/>
            </a:pPr>
            <a:r>
              <a:rPr lang="en-US" dirty="0">
                <a:latin typeface="+mn-lt"/>
              </a:rPr>
              <a:t>Self-draining</a:t>
            </a:r>
          </a:p>
          <a:p>
            <a:pPr lvl="1" eaLnBrk="1" hangingPunct="1">
              <a:lnSpc>
                <a:spcPct val="95000"/>
              </a:lnSpc>
              <a:spcAft>
                <a:spcPct val="15000"/>
              </a:spcAft>
              <a:buSzPct val="105000"/>
              <a:buFont typeface="Arial" panose="020B0604020202020204" pitchFamily="34" charset="0"/>
              <a:buChar char="▪"/>
            </a:pPr>
            <a:r>
              <a:rPr lang="en-US" dirty="0">
                <a:latin typeface="+mn-lt"/>
              </a:rPr>
              <a:t>Easily cleanable</a:t>
            </a:r>
          </a:p>
          <a:p>
            <a:pPr lvl="1" eaLnBrk="1" hangingPunct="1">
              <a:lnSpc>
                <a:spcPct val="95000"/>
              </a:lnSpc>
              <a:spcAft>
                <a:spcPct val="15000"/>
              </a:spcAft>
              <a:buSzPct val="105000"/>
              <a:buFont typeface="Arial" panose="020B0604020202020204" pitchFamily="34" charset="0"/>
              <a:buChar char="▪"/>
            </a:pPr>
            <a:r>
              <a:rPr lang="en-US" dirty="0">
                <a:latin typeface="+mn-lt"/>
              </a:rPr>
              <a:t>Use of radiuses to avoid corners</a:t>
            </a:r>
          </a:p>
          <a:p>
            <a:pPr lvl="1" eaLnBrk="1" hangingPunct="1">
              <a:lnSpc>
                <a:spcPct val="95000"/>
              </a:lnSpc>
              <a:spcAft>
                <a:spcPct val="15000"/>
              </a:spcAft>
              <a:buSzPct val="105000"/>
              <a:buFont typeface="Arial" panose="020B0604020202020204" pitchFamily="34" charset="0"/>
              <a:buChar char="▪"/>
            </a:pPr>
            <a:r>
              <a:rPr lang="en-US" dirty="0">
                <a:latin typeface="+mn-lt"/>
              </a:rPr>
              <a:t>Proper slope to ensure self-drainage</a:t>
            </a:r>
          </a:p>
          <a:p>
            <a:pPr lvl="1" eaLnBrk="1" hangingPunct="1">
              <a:lnSpc>
                <a:spcPct val="95000"/>
              </a:lnSpc>
              <a:spcAft>
                <a:spcPct val="15000"/>
              </a:spcAft>
              <a:buSzPct val="105000"/>
              <a:buFont typeface="Arial" panose="020B0604020202020204" pitchFamily="34" charset="0"/>
              <a:buChar char="▪"/>
            </a:pPr>
            <a:r>
              <a:rPr lang="en-US" dirty="0">
                <a:latin typeface="+mn-lt"/>
              </a:rPr>
              <a:t>Raised edges to prevent potential contaminant from flowing back into equipment</a:t>
            </a:r>
          </a:p>
          <a:p>
            <a:pPr lvl="1" eaLnBrk="1" hangingPunct="1">
              <a:lnSpc>
                <a:spcPct val="95000"/>
              </a:lnSpc>
              <a:spcAft>
                <a:spcPct val="15000"/>
              </a:spcAft>
              <a:buSzPct val="105000"/>
              <a:buFont typeface="Arial" panose="020B0604020202020204" pitchFamily="34" charset="0"/>
              <a:buChar char="▪"/>
            </a:pPr>
            <a:r>
              <a:rPr lang="en-US" dirty="0">
                <a:latin typeface="+mn-lt"/>
              </a:rPr>
              <a:t>Overlapping drip deflectors on inserted implements</a:t>
            </a:r>
          </a:p>
        </p:txBody>
      </p:sp>
    </p:spTree>
    <p:extLst>
      <p:ext uri="{BB962C8B-B14F-4D97-AF65-F5344CB8AC3E}">
        <p14:creationId xmlns:p14="http://schemas.microsoft.com/office/powerpoint/2010/main" val="27591879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3200" noProof="1">
                <a:latin typeface="+mn-lt"/>
              </a:rPr>
              <a:t>EQUIPMENT CONSTRUCTION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Inlet Line</a:t>
            </a:r>
          </a:p>
        </p:txBody>
      </p:sp>
      <p:sp>
        <p:nvSpPr>
          <p:cNvPr id="21"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Product components (e.g., Dairy products, liquid sugar and sweeteners, water, stabilizers, vitamins) are added to the vat through the inlet line. The inlet line is designed to:</a:t>
            </a:r>
          </a:p>
          <a:p>
            <a:pPr lvl="1" eaLnBrk="1" hangingPunct="1">
              <a:lnSpc>
                <a:spcPct val="95000"/>
              </a:lnSpc>
              <a:spcAft>
                <a:spcPct val="15000"/>
              </a:spcAft>
              <a:buSzPct val="105000"/>
              <a:buFont typeface="Arial" panose="020B0604020202020204" pitchFamily="34" charset="0"/>
              <a:buChar char="▪"/>
            </a:pPr>
            <a:r>
              <a:rPr lang="en-US" dirty="0">
                <a:latin typeface="+mn-lt"/>
              </a:rPr>
              <a:t>Run the product down the side of the vat, which reduces the development of foam during the pasteurization process.</a:t>
            </a:r>
          </a:p>
          <a:p>
            <a:pPr lvl="1" eaLnBrk="1" hangingPunct="1">
              <a:lnSpc>
                <a:spcPct val="95000"/>
              </a:lnSpc>
              <a:spcAft>
                <a:spcPct val="15000"/>
              </a:spcAft>
              <a:buSzPct val="105000"/>
              <a:buFont typeface="Arial" panose="020B0604020202020204" pitchFamily="34" charset="0"/>
              <a:buChar char="▪"/>
            </a:pPr>
            <a:r>
              <a:rPr lang="en-US" dirty="0">
                <a:latin typeface="+mn-lt"/>
              </a:rPr>
              <a:t>Disconnect from the vat after filling to prevent contamination of product during or after pasteurization.</a:t>
            </a:r>
          </a:p>
          <a:p>
            <a:pPr eaLnBrk="1" hangingPunct="1">
              <a:lnSpc>
                <a:spcPct val="95000"/>
              </a:lnSpc>
              <a:spcAft>
                <a:spcPct val="15000"/>
              </a:spcAft>
              <a:buFont typeface="Wingdings" panose="05000000000000000000" pitchFamily="2" charset="2"/>
              <a:buChar char="§"/>
            </a:pPr>
            <a:r>
              <a:rPr lang="en-US" dirty="0">
                <a:latin typeface="+mn-lt"/>
              </a:rPr>
              <a:t>Note that certain flavoring ingredients (e.g., Dry sugars, fruits and roasted nuts, and safe and suitable bacterial culture organisms) may be added to the product after pasteurization.</a:t>
            </a:r>
          </a:p>
        </p:txBody>
      </p:sp>
    </p:spTree>
    <p:extLst>
      <p:ext uri="{BB962C8B-B14F-4D97-AF65-F5344CB8AC3E}">
        <p14:creationId xmlns:p14="http://schemas.microsoft.com/office/powerpoint/2010/main" val="184162536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3200" noProof="1">
                <a:latin typeface="+mn-lt"/>
              </a:rPr>
              <a:t>EQUIPMENT CONSTRUCTION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Covers</a:t>
            </a:r>
          </a:p>
        </p:txBody>
      </p:sp>
      <p:sp>
        <p:nvSpPr>
          <p:cNvPr id="21"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Covers of vat pasteurizers are constructed to prevent the entrance of surface contamination or foreign material.</a:t>
            </a:r>
          </a:p>
          <a:p>
            <a:pPr eaLnBrk="1" hangingPunct="1">
              <a:lnSpc>
                <a:spcPct val="95000"/>
              </a:lnSpc>
              <a:spcAft>
                <a:spcPct val="15000"/>
              </a:spcAft>
              <a:buFont typeface="Wingdings" panose="05000000000000000000" pitchFamily="2" charset="2"/>
              <a:buChar char="§"/>
            </a:pPr>
            <a:r>
              <a:rPr lang="en-US" dirty="0">
                <a:latin typeface="+mn-lt"/>
              </a:rPr>
              <a:t>Cover edges must be designed with overlapping “shoe box” style lids. This design prevents contaminates from entering when the cover is raised, and drains away splashes and drips to the outside of the vat pasteurizer.</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09800" y="3461544"/>
            <a:ext cx="4114800" cy="2405856"/>
          </a:xfrm>
          <a:prstGeom prst="rect">
            <a:avLst/>
          </a:prstGeom>
        </p:spPr>
      </p:pic>
    </p:spTree>
    <p:extLst>
      <p:ext uri="{BB962C8B-B14F-4D97-AF65-F5344CB8AC3E}">
        <p14:creationId xmlns:p14="http://schemas.microsoft.com/office/powerpoint/2010/main" val="41292369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3200" noProof="1">
                <a:latin typeface="+mn-lt"/>
              </a:rPr>
              <a:t>EQUIPMENT CONSTRUCTION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solidFill>
                  <a:srgbClr val="FFFFFF"/>
                </a:solidFill>
                <a:latin typeface="+mn-lt"/>
              </a:rPr>
              <a:t>Jacket</a:t>
            </a:r>
          </a:p>
        </p:txBody>
      </p:sp>
      <p:sp>
        <p:nvSpPr>
          <p:cNvPr id="21" name="Rectangle 5"/>
          <p:cNvSpPr>
            <a:spLocks noChangeArrowheads="1"/>
          </p:cNvSpPr>
          <p:nvPr/>
        </p:nvSpPr>
        <p:spPr bwMode="gray">
          <a:xfrm>
            <a:off x="323850" y="1931988"/>
            <a:ext cx="8515350" cy="45450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The vat pasteurizer jacket is a double-walled covering. In the space between the walls, circulating water, steam, or heating coils of water and steam heat the product in the vat.</a:t>
            </a:r>
          </a:p>
          <a:p>
            <a:pPr eaLnBrk="1" hangingPunct="1">
              <a:lnSpc>
                <a:spcPct val="95000"/>
              </a:lnSpc>
              <a:spcAft>
                <a:spcPct val="15000"/>
              </a:spcAft>
              <a:buFont typeface="Wingdings" panose="05000000000000000000" pitchFamily="2" charset="2"/>
              <a:buChar char="§"/>
            </a:pPr>
            <a:r>
              <a:rPr lang="en-US" dirty="0">
                <a:latin typeface="+mn-lt"/>
              </a:rPr>
              <a:t>The product should be heated in as short a time as practicable, and in no case should this exceed 4 hours.</a:t>
            </a:r>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67001" y="3385110"/>
            <a:ext cx="3390900" cy="2710890"/>
          </a:xfrm>
          <a:prstGeom prst="rect">
            <a:avLst/>
          </a:prstGeom>
        </p:spPr>
      </p:pic>
    </p:spTree>
    <p:extLst>
      <p:ext uri="{BB962C8B-B14F-4D97-AF65-F5344CB8AC3E}">
        <p14:creationId xmlns:p14="http://schemas.microsoft.com/office/powerpoint/2010/main" val="1906238697"/>
      </p:ext>
    </p:extLst>
  </p:cSld>
  <p:clrMapOvr>
    <a:masterClrMapping/>
  </p:clrMapOv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2.xml><?xml version="1.0" encoding="utf-8"?>
<ds:datastoreItem xmlns:ds="http://schemas.openxmlformats.org/officeDocument/2006/customXml" ds:itemID="{6F0180CB-08B1-436B-9799-0C76022FBD6C}">
  <ds:schemaRefs>
    <ds:schemaRef ds:uri="http://schemas.microsoft.com/office/2006/metadata/properties"/>
    <ds:schemaRef ds:uri="B6023AA3-3CEE-413F-91F8-322A2644F388"/>
    <ds:schemaRef ds:uri="http://schemas.openxmlformats.org/package/2006/metadata/core-properties"/>
    <ds:schemaRef ds:uri="http://purl.org/dc/terms/"/>
    <ds:schemaRef ds:uri="http://schemas.microsoft.com/office/infopath/2007/PartnerControls"/>
    <ds:schemaRef ds:uri="http://purl.org/dc/elements/1.1/"/>
    <ds:schemaRef ds:uri="http://purl.org/dc/dcmitype/"/>
    <ds:schemaRef ds:uri="http://schemas.microsoft.com/office/2006/documentManagement/types"/>
    <ds:schemaRef ds:uri="http://schemas.microsoft.com/sharepoint/v3/fields"/>
    <ds:schemaRef ds:uri="0f0eb950-47b7-49a7-b2b9-b0c411c9c3b8"/>
    <ds:schemaRef ds:uri="http://schemas.microsoft.com/sharepoint/v3"/>
    <ds:schemaRef ds:uri="http://www.w3.org/XML/1998/namespace"/>
  </ds:schemaRefs>
</ds:datastoreItem>
</file>

<file path=customXml/itemProps3.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4.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new pmg</Template>
  <TotalTime>126</TotalTime>
  <Words>1590</Words>
  <Application>Microsoft Office PowerPoint</Application>
  <PresentationFormat>On-screen Show (4:3)</PresentationFormat>
  <Paragraphs>186</Paragraphs>
  <Slides>20</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Mongolian Baiti</vt:lpstr>
      <vt:lpstr>Wingdings</vt:lpstr>
      <vt:lpstr>Office Theme</vt:lpstr>
      <vt:lpstr>VAT PASTEURIZATION</vt:lpstr>
      <vt:lpstr>AGENDA</vt:lpstr>
      <vt:lpstr>DEFINITION</vt:lpstr>
      <vt:lpstr>VAT PASTEURIZATION USE</vt:lpstr>
      <vt:lpstr>OVERVIEW OF VAT PASTEURIZATION PROCESS </vt:lpstr>
      <vt:lpstr>Equipment Construction </vt:lpstr>
      <vt:lpstr>EQUIPMENT CONSTRUCTION </vt:lpstr>
      <vt:lpstr>EQUIPMENT CONSTRUCTION </vt:lpstr>
      <vt:lpstr>EQUIPMENT CONSTRUCTION </vt:lpstr>
      <vt:lpstr>EQUIPMENT CONSTRUCTION </vt:lpstr>
      <vt:lpstr>EQUIPMENT CONSTRUCTION </vt:lpstr>
      <vt:lpstr>EQUIPMENT CONSTRUCTION </vt:lpstr>
      <vt:lpstr>EQUIPMENT CONSTRUCTION </vt:lpstr>
      <vt:lpstr>EQUIPMENT CONSTRUCTION </vt:lpstr>
      <vt:lpstr>EQUIPMENT CONSTRUCTION </vt:lpstr>
      <vt:lpstr>EQUIPMENT CONSTRUCTION </vt:lpstr>
      <vt:lpstr>EQUIPMENT CONSTRUCTION </vt:lpstr>
      <vt:lpstr>EQUIPMENT CONSTRUCTION </vt:lpstr>
      <vt:lpstr>CCP’S </vt:lpstr>
      <vt:lpstr>CCP’S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VAT PASTEURIZATION</dc:title>
  <dc:creator>PMG-54</dc:creator>
  <cp:lastModifiedBy>abhinav pandey</cp:lastModifiedBy>
  <cp:revision>33</cp:revision>
  <cp:lastPrinted>2014-11-21T06:58:07Z</cp:lastPrinted>
  <dcterms:created xsi:type="dcterms:W3CDTF">2017-06-28T15:58:59Z</dcterms:created>
  <dcterms:modified xsi:type="dcterms:W3CDTF">2025-04-15T12:42:58Z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