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5"/>
  </p:sldMasterIdLst>
  <p:notesMasterIdLst>
    <p:notesMasterId r:id="rId20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CC"/>
    <a:srgbClr val="FF99CC"/>
    <a:srgbClr val="FFFFCC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737" autoAdjust="0"/>
  </p:normalViewPr>
  <p:slideViewPr>
    <p:cSldViewPr>
      <p:cViewPr varScale="1">
        <p:scale>
          <a:sx n="93" d="100"/>
          <a:sy n="93" d="100"/>
        </p:scale>
        <p:origin x="1560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4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D8B4CB-620C-44DC-9CC9-701675A36E1E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5462E2-F543-4B30-B078-C63253CE8C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1249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A24FAA3C-B3B9-4BA7-A3C9-CE20E265B07F}" type="slidenum">
              <a:rPr altLang="en-US"/>
              <a:pPr/>
              <a:t>2</a:t>
            </a:fld>
            <a:endParaRPr lang="en-US" altLang="en-US"/>
          </a:p>
        </p:txBody>
      </p:sp>
      <p:sp>
        <p:nvSpPr>
          <p:cNvPr id="9219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F6506114-6527-4506-8111-3FBD6BBE4556}" type="slidenum">
              <a:rPr lang="en-GB" altLang="en-US" sz="1300"/>
              <a:pPr algn="r" eaLnBrk="1" hangingPunct="1"/>
              <a:t>2</a:t>
            </a:fld>
            <a:endParaRPr lang="en-GB" altLang="en-US" sz="1300"/>
          </a:p>
        </p:txBody>
      </p:sp>
      <p:sp>
        <p:nvSpPr>
          <p:cNvPr id="922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7575747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599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1" indent="0" algn="ctr">
              <a:buNone/>
              <a:defRPr sz="2000"/>
            </a:lvl2pPr>
            <a:lvl3pPr marL="914361" indent="0" algn="ctr">
              <a:buNone/>
              <a:defRPr sz="1800"/>
            </a:lvl3pPr>
            <a:lvl4pPr marL="1371543" indent="0" algn="ctr">
              <a:buNone/>
              <a:defRPr sz="1600"/>
            </a:lvl4pPr>
            <a:lvl5pPr marL="1828724" indent="0" algn="ctr">
              <a:buNone/>
              <a:defRPr sz="1600"/>
            </a:lvl5pPr>
            <a:lvl6pPr marL="2285904" indent="0" algn="ctr">
              <a:buNone/>
              <a:defRPr sz="1600"/>
            </a:lvl6pPr>
            <a:lvl7pPr marL="2743085" indent="0" algn="ctr">
              <a:buNone/>
              <a:defRPr sz="1600"/>
            </a:lvl7pPr>
            <a:lvl8pPr marL="3200266" indent="0" algn="ctr">
              <a:buNone/>
              <a:defRPr sz="1600"/>
            </a:lvl8pPr>
            <a:lvl9pPr marL="3657447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3176579-FE05-417F-8609-C7CAFF5E6B08}"/>
              </a:ext>
            </a:extLst>
          </p:cNvPr>
          <p:cNvSpPr/>
          <p:nvPr userDrawn="1"/>
        </p:nvSpPr>
        <p:spPr>
          <a:xfrm>
            <a:off x="0" y="6590348"/>
            <a:ext cx="9144000" cy="267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66" dirty="0"/>
              <a:t>Competent People. Smarter Work Systems. Exceptional Customer Interactions.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DFF2D0C-D2C9-46FB-ADF6-A99561CA6E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11898"/>
            <a:ext cx="20574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882DF1-27FD-4ADD-91C2-9C181CCE0E13}" type="datetime1">
              <a:rPr lang="en-US" smtClean="0"/>
              <a:t>4/15/2025</a:t>
            </a:fld>
            <a:endParaRPr lang="en-US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4F167844-14C8-4475-9827-0B1589FE1B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11898"/>
            <a:ext cx="30861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0249D29F-51EA-42FF-836F-210591C749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11898"/>
            <a:ext cx="20574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3146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F581E-3D60-4789-81BA-A8F1555C1ECB}" type="datetime1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3090A-E985-4837-A97A-059404DB2C4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5820914-E4BC-433E-AEBE-0A380D1DF40F}"/>
              </a:ext>
            </a:extLst>
          </p:cNvPr>
          <p:cNvSpPr/>
          <p:nvPr userDrawn="1"/>
        </p:nvSpPr>
        <p:spPr>
          <a:xfrm>
            <a:off x="0" y="6590348"/>
            <a:ext cx="9144000" cy="267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66" dirty="0"/>
              <a:t>Competent People. Smarter Work Systems. Exceptional Customer Interactions.</a:t>
            </a:r>
          </a:p>
        </p:txBody>
      </p:sp>
    </p:spTree>
    <p:extLst>
      <p:ext uri="{BB962C8B-B14F-4D97-AF65-F5344CB8AC3E}">
        <p14:creationId xmlns:p14="http://schemas.microsoft.com/office/powerpoint/2010/main" val="431056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E70FB658-1DD4-4E67-9DD4-9075B9581A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11898"/>
            <a:ext cx="20574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E675B3-901B-4884-9D3B-DD82244241A2}" type="datetime1">
              <a:rPr lang="en-US" smtClean="0"/>
              <a:t>4/15/2025</a:t>
            </a:fld>
            <a:endParaRPr lang="en-US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5ABC8AF-6C8D-4E94-B42A-425E6E33DC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11898"/>
            <a:ext cx="30861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EF3970AF-C2BE-4BB0-A0D9-0C90862EA1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11898"/>
            <a:ext cx="20574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2621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62B0F-90E2-412D-AE42-DE276FA4C40E}" type="datetime1">
              <a:rPr lang="en-US" smtClean="0"/>
              <a:t>4/15/2025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3090A-E985-4837-A97A-059404DB2C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97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pmg.engineering/" TargetMode="External"/><Relationship Id="rId3" Type="http://schemas.openxmlformats.org/officeDocument/2006/relationships/slideLayout" Target="../slideLayouts/slideLayout3.xml"/><Relationship Id="rId7" Type="http://schemas.openxmlformats.org/officeDocument/2006/relationships/hyperlink" Target="mailto:info@pmg.engineering" TargetMode="Externa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6">
            <a:alphaModFix amt="4000"/>
            <a:lum/>
          </a:blip>
          <a:srcRect/>
          <a:tile tx="0" ty="0" sx="77000" sy="77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6487" y="787183"/>
            <a:ext cx="7886700" cy="8921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768411"/>
            <a:ext cx="7886700" cy="44753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11898"/>
            <a:ext cx="20574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F94DA7-86D7-474D-A1B4-F15BA50BEFE7}" type="datetime1">
              <a:rPr lang="en-US" smtClean="0"/>
              <a:t>4/15/2025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11898"/>
            <a:ext cx="30861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11898"/>
            <a:ext cx="20574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0F075A5-6ECF-45AD-8CF3-F2A10412AC53}"/>
              </a:ext>
            </a:extLst>
          </p:cNvPr>
          <p:cNvCxnSpPr>
            <a:cxnSpLocks/>
          </p:cNvCxnSpPr>
          <p:nvPr userDrawn="1"/>
        </p:nvCxnSpPr>
        <p:spPr>
          <a:xfrm>
            <a:off x="636487" y="698107"/>
            <a:ext cx="78867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01D93101-9D13-482D-A0BE-6AB1F6CE3654}"/>
              </a:ext>
            </a:extLst>
          </p:cNvPr>
          <p:cNvSpPr/>
          <p:nvPr userDrawn="1"/>
        </p:nvSpPr>
        <p:spPr>
          <a:xfrm>
            <a:off x="0" y="6590348"/>
            <a:ext cx="9144000" cy="267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23" dirty="0"/>
              <a:t>Competent People. Smarter Work Systems. Exceptional Customer Interactions.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123DB47D-1AD0-4B44-BB13-503C998C195C}"/>
              </a:ext>
            </a:extLst>
          </p:cNvPr>
          <p:cNvSpPr txBox="1">
            <a:spLocks/>
          </p:cNvSpPr>
          <p:nvPr userDrawn="1"/>
        </p:nvSpPr>
        <p:spPr>
          <a:xfrm>
            <a:off x="628650" y="58232"/>
            <a:ext cx="3417341" cy="639875"/>
          </a:xfrm>
          <a:prstGeom prst="rect">
            <a:avLst/>
          </a:prstGeom>
        </p:spPr>
        <p:txBody>
          <a:bodyPr vert="horz" lIns="63305" tIns="31652" rIns="63305" bIns="31652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62" b="1" dirty="0"/>
              <a:t>PMG Engineering Private Limited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8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End-to-End Engineering Company in Food Industry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8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7"/>
              </a:rPr>
              <a:t>info@pmg.engineering</a:t>
            </a:r>
            <a:r>
              <a:rPr lang="en-US" sz="1108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| </a:t>
            </a:r>
            <a:r>
              <a:rPr lang="en-US" sz="1108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8"/>
              </a:rPr>
              <a:t>www.pmg.engineering</a:t>
            </a:r>
            <a:endParaRPr lang="en-US" sz="1108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20805C-D2DD-477E-877E-F4DEF1025626}"/>
              </a:ext>
            </a:extLst>
          </p:cNvPr>
          <p:cNvSpPr txBox="1"/>
          <p:nvPr userDrawn="1"/>
        </p:nvSpPr>
        <p:spPr>
          <a:xfrm>
            <a:off x="7028458" y="505951"/>
            <a:ext cx="1560042" cy="2414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9" b="0" dirty="0">
                <a:solidFill>
                  <a:srgbClr val="FF8A04"/>
                </a:solidFill>
              </a:rPr>
              <a:t>Reputation built on </a:t>
            </a:r>
            <a:r>
              <a:rPr lang="en-US" sz="969" b="0" u="none" dirty="0">
                <a:solidFill>
                  <a:srgbClr val="FF8A04"/>
                </a:solidFill>
              </a:rPr>
              <a:t>Results</a:t>
            </a:r>
          </a:p>
        </p:txBody>
      </p:sp>
      <p:pic>
        <p:nvPicPr>
          <p:cNvPr id="14" name="Picture 13" descr="A picture containing clock&#10;&#10;Description automatically generated">
            <a:extLst>
              <a:ext uri="{FF2B5EF4-FFF2-40B4-BE49-F238E27FC236}">
                <a16:creationId xmlns:a16="http://schemas.microsoft.com/office/drawing/2014/main" id="{EDD520AD-DDE1-4DCD-9090-3F04B1CE7500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3952" y="58232"/>
            <a:ext cx="1511398" cy="474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2197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</p:sldLayoutIdLst>
  <p:hf hdr="0" ftr="0" dt="0"/>
  <p:txStyles>
    <p:titleStyle>
      <a:lvl1pPr algn="l" defTabSz="914361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1" indent="-228591" algn="l" defTabSz="914361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72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52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33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14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5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76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57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37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1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1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3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4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4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85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66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47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685800"/>
            <a:ext cx="7772400" cy="1470025"/>
          </a:xfrm>
        </p:spPr>
        <p:txBody>
          <a:bodyPr>
            <a:normAutofit/>
          </a:bodyPr>
          <a:lstStyle/>
          <a:p>
            <a:r>
              <a:rPr lang="en-US" sz="4400" dirty="0">
                <a:latin typeface="Berlin Sans FB" panose="020E0602020502020306" pitchFamily="34" charset="0"/>
              </a:rPr>
              <a:t>HAZARD ANALYSIS CRITICAL CONTROL POINT</a:t>
            </a:r>
          </a:p>
        </p:txBody>
      </p:sp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8F8F8"/>
              </a:clrFrom>
              <a:clrTo>
                <a:srgbClr val="F8F8F8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2175" y="2155825"/>
            <a:ext cx="4972050" cy="4276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07010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+mn-lt"/>
              </a:rPr>
              <a:t>COMPONENTS OF HACCP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gray">
          <a:xfrm>
            <a:off x="323850" y="1555750"/>
            <a:ext cx="8515350" cy="37623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000" b="1" noProof="1">
                <a:latin typeface="+mn-lt"/>
              </a:rPr>
              <a:t>Premises- What to consider?</a:t>
            </a: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gray">
          <a:xfrm>
            <a:off x="323850" y="1931988"/>
            <a:ext cx="8515350" cy="4545012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altLang="en-US" noProof="1">
                <a:latin typeface="+mn-lt"/>
              </a:rPr>
              <a:t>Outside property and building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altLang="en-US" noProof="1">
                <a:latin typeface="+mn-lt"/>
              </a:rPr>
              <a:t>Design, construction &amp; maintenance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altLang="en-US" noProof="1">
                <a:latin typeface="+mn-lt"/>
              </a:rPr>
              <a:t>Lighting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altLang="en-US" noProof="1">
                <a:latin typeface="+mn-lt"/>
              </a:rPr>
              <a:t>Ventilation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altLang="en-US" noProof="1">
                <a:latin typeface="+mn-lt"/>
              </a:rPr>
              <a:t>Waste disposal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altLang="en-US" noProof="1">
                <a:latin typeface="+mn-lt"/>
              </a:rPr>
              <a:t>Inedible areas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altLang="en-US" noProof="1">
                <a:latin typeface="+mn-lt"/>
              </a:rPr>
              <a:t>Employee &amp; sanitary facilities 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altLang="en-US" noProof="1">
                <a:latin typeface="+mn-lt"/>
              </a:rPr>
              <a:t>Water/Steam/Ice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endParaRPr lang="en-US" altLang="en-US" noProof="1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296123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42545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+mn-lt"/>
              </a:rPr>
              <a:t>COMPONENTS OF HACCP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gray">
          <a:xfrm>
            <a:off x="381000" y="1600200"/>
            <a:ext cx="8515350" cy="37623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000" b="1" noProof="1">
                <a:latin typeface="+mn-lt"/>
              </a:rPr>
              <a:t>Transportation &amp; storage - What to consider?</a:t>
            </a: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gray">
          <a:xfrm>
            <a:off x="381000" y="1976438"/>
            <a:ext cx="8515350" cy="4545012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altLang="en-US" noProof="1">
                <a:latin typeface="+mn-lt"/>
              </a:rPr>
              <a:t>Food Carriers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altLang="en-US" noProof="1">
                <a:latin typeface="+mn-lt"/>
              </a:rPr>
              <a:t>Temperature Controls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altLang="en-US" noProof="1">
                <a:latin typeface="+mn-lt"/>
              </a:rPr>
              <a:t>Receiving and Storage </a:t>
            </a:r>
          </a:p>
          <a:p>
            <a:pPr marL="838200" lvl="1" eaLnBrk="1" hangingPunct="1">
              <a:lnSpc>
                <a:spcPct val="95000"/>
              </a:lnSpc>
              <a:spcAft>
                <a:spcPct val="15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altLang="en-US" noProof="1">
                <a:latin typeface="+mn-lt"/>
              </a:rPr>
              <a:t>Incoming ingredients and packaging</a:t>
            </a:r>
          </a:p>
          <a:p>
            <a:pPr marL="838200" lvl="1" eaLnBrk="1" hangingPunct="1">
              <a:lnSpc>
                <a:spcPct val="95000"/>
              </a:lnSpc>
              <a:spcAft>
                <a:spcPct val="15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altLang="en-US" noProof="1">
                <a:latin typeface="+mn-lt"/>
              </a:rPr>
              <a:t>Non-Food Chemicals 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altLang="en-US" noProof="1">
                <a:latin typeface="+mn-lt"/>
              </a:rPr>
              <a:t>Finished Product Storage 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en-US" altLang="en-US" noProof="1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632094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+mn-lt"/>
              </a:rPr>
              <a:t>COMPONENTS OF HACCP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gray">
          <a:xfrm>
            <a:off x="323850" y="1555750"/>
            <a:ext cx="8515350" cy="37623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000" b="1" noProof="1">
                <a:latin typeface="+mn-lt"/>
              </a:rPr>
              <a:t>Equipment- What to consider?</a:t>
            </a: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gray">
          <a:xfrm>
            <a:off x="323850" y="1918482"/>
            <a:ext cx="8515350" cy="1649412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altLang="en-US" noProof="1">
                <a:latin typeface="+mn-lt"/>
              </a:rPr>
              <a:t>Design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altLang="en-US" noProof="1">
                <a:latin typeface="+mn-lt"/>
              </a:rPr>
              <a:t>Installation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altLang="en-US" noProof="1">
                <a:latin typeface="+mn-lt"/>
              </a:rPr>
              <a:t>Maintainence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altLang="en-US" noProof="1">
                <a:latin typeface="+mn-lt"/>
              </a:rPr>
              <a:t>Calibration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gray">
          <a:xfrm>
            <a:off x="323850" y="3748088"/>
            <a:ext cx="8515350" cy="376237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000" b="1" noProof="1">
                <a:latin typeface="+mn-lt"/>
              </a:rPr>
              <a:t>Personnel- What to consider?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gray">
          <a:xfrm>
            <a:off x="323850" y="4124325"/>
            <a:ext cx="8515350" cy="1677988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altLang="en-US" noProof="1">
                <a:latin typeface="+mn-lt"/>
              </a:rPr>
              <a:t>Trained for their job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altLang="en-US" noProof="1">
                <a:latin typeface="+mn-lt"/>
              </a:rPr>
              <a:t>Understand food safety</a:t>
            </a:r>
          </a:p>
        </p:txBody>
      </p:sp>
    </p:spTree>
    <p:extLst>
      <p:ext uri="{BB962C8B-B14F-4D97-AF65-F5344CB8AC3E}">
        <p14:creationId xmlns:p14="http://schemas.microsoft.com/office/powerpoint/2010/main" val="30002124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+mn-lt"/>
              </a:rPr>
              <a:t>COMPONENTS OF HACCP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gray">
          <a:xfrm>
            <a:off x="323850" y="1555750"/>
            <a:ext cx="8515350" cy="37623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000" b="1" noProof="1">
                <a:latin typeface="+mn-lt"/>
              </a:rPr>
              <a:t>Sanitation &amp; Pest Control - What to consider?</a:t>
            </a: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gray">
          <a:xfrm>
            <a:off x="323850" y="1940009"/>
            <a:ext cx="8515349" cy="2335212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altLang="en-US" noProof="1">
                <a:latin typeface="+mn-lt"/>
              </a:rPr>
              <a:t>Sanitation </a:t>
            </a:r>
          </a:p>
          <a:p>
            <a:pPr marL="838200" lvl="1" eaLnBrk="1" hangingPunct="1">
              <a:lnSpc>
                <a:spcPct val="95000"/>
              </a:lnSpc>
              <a:spcAft>
                <a:spcPct val="15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altLang="en-US" noProof="1">
                <a:latin typeface="+mn-lt"/>
              </a:rPr>
              <a:t>Equipment &amp; Utensils</a:t>
            </a:r>
          </a:p>
          <a:p>
            <a:pPr marL="838200" lvl="1" eaLnBrk="1" hangingPunct="1">
              <a:lnSpc>
                <a:spcPct val="95000"/>
              </a:lnSpc>
              <a:spcAft>
                <a:spcPct val="15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altLang="en-US" noProof="1">
                <a:latin typeface="+mn-lt"/>
              </a:rPr>
              <a:t>Floors</a:t>
            </a:r>
          </a:p>
          <a:p>
            <a:pPr marL="838200" lvl="1" eaLnBrk="1" hangingPunct="1">
              <a:lnSpc>
                <a:spcPct val="95000"/>
              </a:lnSpc>
              <a:spcAft>
                <a:spcPct val="15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altLang="en-US" noProof="1">
                <a:latin typeface="+mn-lt"/>
              </a:rPr>
              <a:t>Locker rooms</a:t>
            </a:r>
          </a:p>
          <a:p>
            <a:pPr marL="838200" lvl="1" eaLnBrk="1" hangingPunct="1">
              <a:lnSpc>
                <a:spcPct val="95000"/>
              </a:lnSpc>
              <a:spcAft>
                <a:spcPct val="15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altLang="en-US" noProof="1">
                <a:latin typeface="+mn-lt"/>
              </a:rPr>
              <a:t>Lunchrooms</a:t>
            </a:r>
          </a:p>
          <a:p>
            <a:pPr marL="838200" lvl="1" eaLnBrk="1" hangingPunct="1">
              <a:lnSpc>
                <a:spcPct val="95000"/>
              </a:lnSpc>
              <a:spcAft>
                <a:spcPct val="15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altLang="en-US" noProof="1">
                <a:latin typeface="+mn-lt"/>
              </a:rPr>
              <a:t>Washrooms 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altLang="en-US" noProof="1">
                <a:latin typeface="+mn-lt"/>
              </a:rPr>
              <a:t>Pest Control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en-US" altLang="en-US" noProof="1">
              <a:latin typeface="+mn-lt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gray">
          <a:xfrm>
            <a:off x="323849" y="4424363"/>
            <a:ext cx="8519361" cy="376237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000" b="1" noProof="1">
                <a:latin typeface="+mn-lt"/>
              </a:rPr>
              <a:t>Recall- What to consider?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gray">
          <a:xfrm>
            <a:off x="323849" y="4800600"/>
            <a:ext cx="8519361" cy="1497012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altLang="en-US" noProof="1">
                <a:latin typeface="+mn-lt"/>
              </a:rPr>
              <a:t>Product Identification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altLang="en-US" noProof="1">
                <a:latin typeface="+mn-lt"/>
              </a:rPr>
              <a:t>Locating product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altLang="en-US" noProof="1">
                <a:latin typeface="+mn-lt"/>
              </a:rPr>
              <a:t>Returning product</a:t>
            </a:r>
          </a:p>
        </p:txBody>
      </p:sp>
    </p:spTree>
    <p:extLst>
      <p:ext uri="{BB962C8B-B14F-4D97-AF65-F5344CB8AC3E}">
        <p14:creationId xmlns:p14="http://schemas.microsoft.com/office/powerpoint/2010/main" val="30797159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+mn-lt"/>
              </a:rPr>
              <a:t>COMPONENTS OF HACCP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gray">
          <a:xfrm>
            <a:off x="320496" y="1555750"/>
            <a:ext cx="8518704" cy="37623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000" b="1" noProof="1">
                <a:latin typeface="+mn-lt"/>
              </a:rPr>
              <a:t>Allergen Control - What to consider?</a:t>
            </a: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gray">
          <a:xfrm>
            <a:off x="320496" y="1931988"/>
            <a:ext cx="8518704" cy="2335212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altLang="en-US" noProof="1">
                <a:latin typeface="+mn-lt"/>
              </a:rPr>
              <a:t>Identification of Allergens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altLang="en-US" noProof="1">
                <a:latin typeface="+mn-lt"/>
              </a:rPr>
              <a:t>Control of Allergens</a:t>
            </a:r>
          </a:p>
          <a:p>
            <a:pPr marL="838200" lvl="1" eaLnBrk="1" hangingPunct="1">
              <a:lnSpc>
                <a:spcPct val="95000"/>
              </a:lnSpc>
              <a:spcAft>
                <a:spcPct val="15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altLang="en-US" noProof="1">
                <a:latin typeface="+mn-lt"/>
              </a:rPr>
              <a:t>Special Handling</a:t>
            </a:r>
          </a:p>
          <a:p>
            <a:pPr marL="838200" lvl="1" eaLnBrk="1" hangingPunct="1">
              <a:lnSpc>
                <a:spcPct val="95000"/>
              </a:lnSpc>
              <a:spcAft>
                <a:spcPct val="15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altLang="en-US" noProof="1">
                <a:latin typeface="+mn-lt"/>
              </a:rPr>
              <a:t>Segregate</a:t>
            </a:r>
          </a:p>
          <a:p>
            <a:pPr marL="838200" lvl="1" eaLnBrk="1" hangingPunct="1">
              <a:lnSpc>
                <a:spcPct val="95000"/>
              </a:lnSpc>
              <a:spcAft>
                <a:spcPct val="15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altLang="en-US" noProof="1">
                <a:latin typeface="+mn-lt"/>
              </a:rPr>
              <a:t>Special sanitation procedures</a:t>
            </a:r>
          </a:p>
          <a:p>
            <a:pPr marL="838200" lvl="1" eaLnBrk="1" hangingPunct="1">
              <a:lnSpc>
                <a:spcPct val="95000"/>
              </a:lnSpc>
              <a:spcAft>
                <a:spcPct val="15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altLang="en-US" noProof="1">
                <a:latin typeface="+mn-lt"/>
              </a:rPr>
              <a:t>Rework</a:t>
            </a:r>
          </a:p>
          <a:p>
            <a:pPr marL="838200" lvl="1" eaLnBrk="1" hangingPunct="1">
              <a:lnSpc>
                <a:spcPct val="95000"/>
              </a:lnSpc>
              <a:spcAft>
                <a:spcPct val="15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altLang="en-US" noProof="1">
                <a:latin typeface="+mn-lt"/>
              </a:rPr>
              <a:t>Proper labelling 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en-US" altLang="en-US" noProof="1">
              <a:latin typeface="+mn-lt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gray">
          <a:xfrm>
            <a:off x="320496" y="4424363"/>
            <a:ext cx="8522058" cy="376237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000" b="1" noProof="1">
                <a:latin typeface="+mn-lt"/>
              </a:rPr>
              <a:t>Supplier Quality Assurance- What to consider?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gray">
          <a:xfrm>
            <a:off x="320496" y="4800600"/>
            <a:ext cx="8518704" cy="1524000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altLang="en-US" noProof="1">
                <a:latin typeface="+mn-lt"/>
              </a:rPr>
              <a:t>Vendor approval process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altLang="en-US" noProof="1">
                <a:latin typeface="+mn-lt"/>
              </a:rPr>
              <a:t>Product specification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altLang="en-US" noProof="1">
                <a:latin typeface="+mn-lt"/>
              </a:rPr>
              <a:t>Inspect incoming materials</a:t>
            </a:r>
          </a:p>
        </p:txBody>
      </p:sp>
    </p:spTree>
    <p:extLst>
      <p:ext uri="{BB962C8B-B14F-4D97-AF65-F5344CB8AC3E}">
        <p14:creationId xmlns:p14="http://schemas.microsoft.com/office/powerpoint/2010/main" val="23920023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3200" noProof="1">
                <a:latin typeface="+mn-lt"/>
              </a:rPr>
              <a:t>AGENDA </a:t>
            </a:r>
          </a:p>
        </p:txBody>
      </p:sp>
      <p:sp>
        <p:nvSpPr>
          <p:cNvPr id="8196" name="Rectangle 48"/>
          <p:cNvSpPr>
            <a:spLocks noChangeArrowheads="1"/>
          </p:cNvSpPr>
          <p:nvPr/>
        </p:nvSpPr>
        <p:spPr bwMode="gray">
          <a:xfrm>
            <a:off x="323850" y="1555750"/>
            <a:ext cx="952500" cy="95408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200" b="1" noProof="1">
                <a:latin typeface="+mn-lt"/>
              </a:rPr>
              <a:t>1</a:t>
            </a:r>
          </a:p>
        </p:txBody>
      </p:sp>
      <p:sp>
        <p:nvSpPr>
          <p:cNvPr id="8197" name="Rectangle 49"/>
          <p:cNvSpPr>
            <a:spLocks noChangeArrowheads="1"/>
          </p:cNvSpPr>
          <p:nvPr/>
        </p:nvSpPr>
        <p:spPr bwMode="gray">
          <a:xfrm>
            <a:off x="1420813" y="1555750"/>
            <a:ext cx="7399337" cy="954088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rgbClr val="FFFFFF"/>
              </a:gs>
            </a:gsLst>
            <a:lin ang="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36000" rIns="36000" bIns="36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en-US" altLang="en-US" noProof="1">
                <a:latin typeface="+mn-lt"/>
              </a:rPr>
              <a:t>Introduction</a:t>
            </a:r>
          </a:p>
        </p:txBody>
      </p:sp>
      <p:sp>
        <p:nvSpPr>
          <p:cNvPr id="8198" name="Rectangle 50"/>
          <p:cNvSpPr>
            <a:spLocks noChangeArrowheads="1"/>
          </p:cNvSpPr>
          <p:nvPr/>
        </p:nvSpPr>
        <p:spPr bwMode="gray">
          <a:xfrm>
            <a:off x="323850" y="2655888"/>
            <a:ext cx="952500" cy="954087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200" b="1" noProof="1">
                <a:latin typeface="+mn-lt"/>
              </a:rPr>
              <a:t>2</a:t>
            </a:r>
          </a:p>
        </p:txBody>
      </p:sp>
      <p:sp>
        <p:nvSpPr>
          <p:cNvPr id="8199" name="Rectangle 51"/>
          <p:cNvSpPr>
            <a:spLocks noChangeArrowheads="1"/>
          </p:cNvSpPr>
          <p:nvPr/>
        </p:nvSpPr>
        <p:spPr bwMode="gray">
          <a:xfrm>
            <a:off x="1420813" y="2655888"/>
            <a:ext cx="7399337" cy="954087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rgbClr val="FFFFFF"/>
              </a:gs>
            </a:gsLst>
            <a:lin ang="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36000" rIns="36000" bIns="36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en-US" altLang="en-US" noProof="1">
                <a:latin typeface="+mn-lt"/>
              </a:rPr>
              <a:t>Food Safety and its responsibility</a:t>
            </a:r>
          </a:p>
        </p:txBody>
      </p:sp>
      <p:sp>
        <p:nvSpPr>
          <p:cNvPr id="8200" name="Rectangle 52"/>
          <p:cNvSpPr>
            <a:spLocks noChangeArrowheads="1"/>
          </p:cNvSpPr>
          <p:nvPr/>
        </p:nvSpPr>
        <p:spPr bwMode="gray">
          <a:xfrm>
            <a:off x="323850" y="3749675"/>
            <a:ext cx="952500" cy="95408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200" b="1" noProof="1">
                <a:latin typeface="+mn-lt"/>
              </a:rPr>
              <a:t>3</a:t>
            </a:r>
          </a:p>
        </p:txBody>
      </p:sp>
      <p:sp>
        <p:nvSpPr>
          <p:cNvPr id="8201" name="Rectangle 53"/>
          <p:cNvSpPr>
            <a:spLocks noChangeArrowheads="1"/>
          </p:cNvSpPr>
          <p:nvPr/>
        </p:nvSpPr>
        <p:spPr bwMode="gray">
          <a:xfrm>
            <a:off x="1420813" y="3749675"/>
            <a:ext cx="7399337" cy="954088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rgbClr val="FFFFFF"/>
              </a:gs>
            </a:gsLst>
            <a:lin ang="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36000" rIns="36000" bIns="36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en-US" altLang="en-US" noProof="1">
                <a:latin typeface="+mn-lt"/>
              </a:rPr>
              <a:t>Hazard Analysis Critical Control Point</a:t>
            </a:r>
          </a:p>
        </p:txBody>
      </p:sp>
      <p:sp>
        <p:nvSpPr>
          <p:cNvPr id="8202" name="Rectangle 54"/>
          <p:cNvSpPr>
            <a:spLocks noChangeArrowheads="1"/>
          </p:cNvSpPr>
          <p:nvPr/>
        </p:nvSpPr>
        <p:spPr bwMode="gray">
          <a:xfrm>
            <a:off x="323850" y="4849813"/>
            <a:ext cx="952500" cy="954087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200" b="1" noProof="1">
                <a:latin typeface="+mn-lt"/>
              </a:rPr>
              <a:t>4</a:t>
            </a:r>
          </a:p>
        </p:txBody>
      </p:sp>
      <p:sp>
        <p:nvSpPr>
          <p:cNvPr id="8203" name="Rectangle 55"/>
          <p:cNvSpPr>
            <a:spLocks noChangeArrowheads="1"/>
          </p:cNvSpPr>
          <p:nvPr/>
        </p:nvSpPr>
        <p:spPr bwMode="gray">
          <a:xfrm>
            <a:off x="1420813" y="4849813"/>
            <a:ext cx="7399337" cy="954087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rgbClr val="FFFFFF"/>
              </a:gs>
            </a:gsLst>
            <a:lin ang="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36000" rIns="36000" bIns="36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en-US" altLang="en-US" noProof="1">
                <a:latin typeface="+mn-lt"/>
              </a:rPr>
              <a:t>Components of HACCP</a:t>
            </a:r>
          </a:p>
        </p:txBody>
      </p:sp>
    </p:spTree>
    <p:extLst>
      <p:ext uri="{BB962C8B-B14F-4D97-AF65-F5344CB8AC3E}">
        <p14:creationId xmlns:p14="http://schemas.microsoft.com/office/powerpoint/2010/main" val="2577594777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+mn-lt"/>
              </a:rPr>
              <a:t>INTRODUCTION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gray">
          <a:xfrm>
            <a:off x="323850" y="1555750"/>
            <a:ext cx="8515350" cy="37623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000" b="1" noProof="1">
                <a:latin typeface="+mn-lt"/>
              </a:rPr>
              <a:t>Hazard Analysis Critical Control Point</a:t>
            </a: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gray">
          <a:xfrm>
            <a:off x="323850" y="1931988"/>
            <a:ext cx="8515350" cy="4545012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altLang="en-US" dirty="0">
                <a:latin typeface="+mn-lt"/>
              </a:rPr>
              <a:t>A food safety program developed nearly 30 years ago and is applicable to the food processing industry for controlling hazards that are likely to occur in the food processing chain.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altLang="en-US" dirty="0">
                <a:latin typeface="+mn-lt"/>
              </a:rPr>
              <a:t>It focuses on preventing hazards that could cause food-borne illnesses by applying science-based controls, from raw material to finished products.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altLang="en-US" dirty="0">
                <a:latin typeface="+mn-lt"/>
              </a:rPr>
              <a:t>Safety of the food supply is key to consumer confidence</a:t>
            </a:r>
            <a:r>
              <a:rPr lang="en-US" dirty="0">
                <a:latin typeface="+mn-lt"/>
              </a:rPr>
              <a:t> 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dirty="0">
                <a:latin typeface="+mn-lt"/>
              </a:rPr>
              <a:t>The end objective of HACCP is to make the product as safe as possible and to be able to prove that the product was processed as safe as possible.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dirty="0">
                <a:latin typeface="+mn-lt"/>
              </a:rPr>
              <a:t>The assurance of safety comes from the process of identifying the hazards, establishing controls for the identified hazards, monitoring the controls and periodically verifying that the system works.  </a:t>
            </a:r>
            <a:endParaRPr lang="en-US" altLang="en-US" noProof="1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423143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+mn-lt"/>
              </a:rPr>
              <a:t>FOOD SAFETY &amp; ITS RESPONSIBILITY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gray">
          <a:xfrm>
            <a:off x="319088" y="1555750"/>
            <a:ext cx="4176712" cy="37623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000" b="1" noProof="1">
                <a:latin typeface="+mn-lt"/>
              </a:rPr>
              <a:t>Food Safety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gray">
          <a:xfrm>
            <a:off x="319088" y="1931988"/>
            <a:ext cx="4176712" cy="4545012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chemeClr val="bg1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altLang="en-US" noProof="1">
                <a:latin typeface="+mn-lt"/>
              </a:rPr>
              <a:t>Prevention of hazards in food</a:t>
            </a:r>
          </a:p>
          <a:p>
            <a:pPr lvl="1" eaLnBrk="1" hangingPunct="1">
              <a:lnSpc>
                <a:spcPct val="95000"/>
              </a:lnSpc>
              <a:spcAft>
                <a:spcPct val="40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altLang="en-US" noProof="1">
                <a:latin typeface="+mn-lt"/>
              </a:rPr>
              <a:t>Physical</a:t>
            </a:r>
          </a:p>
          <a:p>
            <a:pPr lvl="1" eaLnBrk="1" hangingPunct="1">
              <a:lnSpc>
                <a:spcPct val="95000"/>
              </a:lnSpc>
              <a:spcAft>
                <a:spcPct val="40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altLang="en-US" noProof="1">
                <a:latin typeface="+mn-lt"/>
              </a:rPr>
              <a:t>Chemical</a:t>
            </a:r>
          </a:p>
          <a:p>
            <a:pPr lvl="1" eaLnBrk="1" hangingPunct="1">
              <a:lnSpc>
                <a:spcPct val="95000"/>
              </a:lnSpc>
              <a:spcAft>
                <a:spcPct val="40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altLang="en-US" noProof="1">
                <a:latin typeface="+mn-lt"/>
              </a:rPr>
              <a:t>Biological</a:t>
            </a:r>
          </a:p>
          <a:p>
            <a:pPr lvl="1" eaLnBrk="1" hangingPunct="1">
              <a:lnSpc>
                <a:spcPct val="95000"/>
              </a:lnSpc>
              <a:spcAft>
                <a:spcPct val="40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altLang="en-US" noProof="1">
                <a:latin typeface="+mn-lt"/>
              </a:rPr>
              <a:t>Allergens</a:t>
            </a: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gray">
          <a:xfrm>
            <a:off x="4652963" y="1555750"/>
            <a:ext cx="4167187" cy="37623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000" b="1" noProof="1">
                <a:latin typeface="+mn-lt"/>
              </a:rPr>
              <a:t>Who is responsible?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gray">
          <a:xfrm>
            <a:off x="4652963" y="1931988"/>
            <a:ext cx="4167187" cy="4545012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chemeClr val="bg1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altLang="en-US" noProof="1">
                <a:latin typeface="+mn-lt"/>
              </a:rPr>
              <a:t>Producer/grower</a:t>
            </a:r>
          </a:p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altLang="en-US" noProof="1">
                <a:latin typeface="+mn-lt"/>
              </a:rPr>
              <a:t>Manufacturer</a:t>
            </a:r>
          </a:p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altLang="en-US" noProof="1">
                <a:latin typeface="+mn-lt"/>
              </a:rPr>
              <a:t>Distributor</a:t>
            </a:r>
          </a:p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altLang="en-US" noProof="1">
                <a:latin typeface="+mn-lt"/>
              </a:rPr>
              <a:t>Transporter</a:t>
            </a:r>
          </a:p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altLang="en-US" noProof="1">
                <a:latin typeface="+mn-lt"/>
              </a:rPr>
              <a:t>Retailer</a:t>
            </a:r>
          </a:p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altLang="en-US" noProof="1">
                <a:latin typeface="+mn-lt"/>
              </a:rPr>
              <a:t>Consumer</a:t>
            </a:r>
          </a:p>
          <a:p>
            <a:pPr eaLnBrk="1" hangingPunct="1">
              <a:lnSpc>
                <a:spcPct val="95000"/>
              </a:lnSpc>
              <a:spcAft>
                <a:spcPct val="400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en-US" altLang="en-US" noProof="1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758819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+mn-lt"/>
              </a:rPr>
              <a:t>FOOD SAFETY &amp; ITS RESPONSIBILITY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gray">
          <a:xfrm>
            <a:off x="319088" y="1555750"/>
            <a:ext cx="4176712" cy="37623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b="1" noProof="1">
                <a:latin typeface="+mn-lt"/>
              </a:rPr>
              <a:t>HACCP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gray">
          <a:xfrm>
            <a:off x="319088" y="1931988"/>
            <a:ext cx="4176712" cy="4545012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chemeClr val="bg1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altLang="en-US" noProof="1">
                <a:latin typeface="+mn-lt"/>
              </a:rPr>
              <a:t>H: Hazard</a:t>
            </a:r>
          </a:p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altLang="en-US" noProof="1">
                <a:latin typeface="+mn-lt"/>
              </a:rPr>
              <a:t>A: Analysis</a:t>
            </a:r>
          </a:p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altLang="en-US" noProof="1">
                <a:latin typeface="+mn-lt"/>
              </a:rPr>
              <a:t>C: Critical</a:t>
            </a:r>
          </a:p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altLang="en-US" noProof="1">
                <a:latin typeface="+mn-lt"/>
              </a:rPr>
              <a:t>C: Control</a:t>
            </a:r>
          </a:p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altLang="en-US" noProof="1">
                <a:latin typeface="+mn-lt"/>
              </a:rPr>
              <a:t>P: Point</a:t>
            </a: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gray">
          <a:xfrm>
            <a:off x="4652963" y="1555750"/>
            <a:ext cx="4167187" cy="37623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b="1" noProof="1">
                <a:latin typeface="+mn-lt"/>
              </a:rPr>
              <a:t>What, Where, How?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gray">
          <a:xfrm>
            <a:off x="4652963" y="1931988"/>
            <a:ext cx="4167187" cy="4545012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chemeClr val="bg1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altLang="en-US" b="1" noProof="1">
                <a:latin typeface="+mn-lt"/>
              </a:rPr>
              <a:t>WHAT</a:t>
            </a:r>
            <a:r>
              <a:rPr lang="en-US" altLang="en-US" noProof="1">
                <a:latin typeface="+mn-lt"/>
              </a:rPr>
              <a:t> hazards involve with the product</a:t>
            </a:r>
          </a:p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altLang="en-US" b="1" noProof="1">
                <a:latin typeface="+mn-lt"/>
              </a:rPr>
              <a:t>WHERE </a:t>
            </a:r>
            <a:r>
              <a:rPr lang="en-US" altLang="en-US" noProof="1">
                <a:latin typeface="+mn-lt"/>
              </a:rPr>
              <a:t>do these hazards occur?</a:t>
            </a:r>
          </a:p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altLang="en-US" b="1" noProof="1">
                <a:latin typeface="+mn-lt"/>
              </a:rPr>
              <a:t>HOW</a:t>
            </a:r>
            <a:r>
              <a:rPr lang="en-US" altLang="en-US" noProof="1">
                <a:latin typeface="+mn-lt"/>
              </a:rPr>
              <a:t> can we control or eliminate these hazards?</a:t>
            </a:r>
            <a:endParaRPr lang="en-US" altLang="en-US" b="1" noProof="1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123496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+mn-lt"/>
              </a:rPr>
              <a:t>HAZARD ANALYSIS CRITICAL CONTROL POINT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gray">
          <a:xfrm>
            <a:off x="323850" y="1555750"/>
            <a:ext cx="8515350" cy="37623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b="1" noProof="1">
                <a:latin typeface="+mn-lt"/>
              </a:rPr>
              <a:t>What is HACCP?</a:t>
            </a: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gray">
          <a:xfrm>
            <a:off x="323850" y="1931988"/>
            <a:ext cx="8515350" cy="4545012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altLang="en-US" dirty="0">
                <a:latin typeface="+mn-lt"/>
              </a:rPr>
              <a:t>A systematic approach to the identification, evaluation, and control of food safety hazards.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altLang="en-US" dirty="0">
                <a:latin typeface="+mn-lt"/>
              </a:rPr>
              <a:t>System is based on assessing the natural hazards or risks in a particular product or process and designing a system to control them </a:t>
            </a:r>
            <a:r>
              <a:rPr lang="en-US" dirty="0">
                <a:latin typeface="+mn-lt"/>
              </a:rPr>
              <a:t> 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altLang="en-US" dirty="0">
                <a:latin typeface="+mn-lt"/>
              </a:rPr>
              <a:t>Step wise process:</a:t>
            </a:r>
          </a:p>
          <a:p>
            <a:pPr marL="838200" lvl="1" eaLnBrk="1" hangingPunct="1">
              <a:lnSpc>
                <a:spcPct val="95000"/>
              </a:lnSpc>
              <a:spcAft>
                <a:spcPct val="15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altLang="en-US" dirty="0">
                <a:latin typeface="+mn-lt"/>
              </a:rPr>
              <a:t>Identifies hazards</a:t>
            </a:r>
          </a:p>
          <a:p>
            <a:pPr marL="838200" lvl="1" eaLnBrk="1" hangingPunct="1">
              <a:lnSpc>
                <a:spcPct val="95000"/>
              </a:lnSpc>
              <a:spcAft>
                <a:spcPct val="15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altLang="en-US" dirty="0">
                <a:latin typeface="+mn-lt"/>
              </a:rPr>
              <a:t>Installs preventative measures to eliminate or reduce hazards in foods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altLang="en-US" dirty="0">
                <a:latin typeface="+mn-lt"/>
              </a:rPr>
              <a:t>Proactive rather than reactive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altLang="en-US" dirty="0">
                <a:latin typeface="+mn-lt"/>
              </a:rPr>
              <a:t>Risk based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en-US" altLang="en-US" noProof="1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499056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+mn-lt"/>
              </a:rPr>
              <a:t>HAZARD ANALYSIS CRITICAL CONTROL POINT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gray">
          <a:xfrm>
            <a:off x="323850" y="1555750"/>
            <a:ext cx="8515350" cy="37623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000" b="1" noProof="1">
                <a:latin typeface="+mn-lt"/>
              </a:rPr>
              <a:t>What is HACCP?</a:t>
            </a: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gray">
          <a:xfrm>
            <a:off x="323849" y="1931988"/>
            <a:ext cx="8519361" cy="4545012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altLang="en-US" dirty="0">
                <a:latin typeface="+mn-lt"/>
              </a:rPr>
              <a:t>Does not rely on end product testing</a:t>
            </a:r>
          </a:p>
          <a:p>
            <a:pPr marL="838200" lvl="1" eaLnBrk="1" hangingPunct="1">
              <a:lnSpc>
                <a:spcPct val="95000"/>
              </a:lnSpc>
              <a:spcAft>
                <a:spcPct val="15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altLang="en-US" dirty="0">
                <a:latin typeface="+mn-lt"/>
              </a:rPr>
              <a:t>hazards not be evenly distributed and can be missed in sampling</a:t>
            </a:r>
          </a:p>
          <a:p>
            <a:pPr marL="838200" lvl="1" eaLnBrk="1" hangingPunct="1">
              <a:lnSpc>
                <a:spcPct val="95000"/>
              </a:lnSpc>
              <a:spcAft>
                <a:spcPct val="15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altLang="en-US" dirty="0">
                <a:latin typeface="+mn-lt"/>
              </a:rPr>
              <a:t>need to test large quantities</a:t>
            </a:r>
          </a:p>
          <a:p>
            <a:pPr marL="838200" lvl="1" eaLnBrk="1" hangingPunct="1">
              <a:lnSpc>
                <a:spcPct val="95000"/>
              </a:lnSpc>
              <a:spcAft>
                <a:spcPct val="15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altLang="en-US" dirty="0">
                <a:latin typeface="+mn-lt"/>
              </a:rPr>
              <a:t>product would need to be destroyed or reworked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altLang="en-US" dirty="0">
                <a:latin typeface="+mn-lt"/>
              </a:rPr>
              <a:t>Starts from the beginning of the process</a:t>
            </a:r>
          </a:p>
          <a:p>
            <a:pPr marL="838200" lvl="1" eaLnBrk="1" hangingPunct="1">
              <a:lnSpc>
                <a:spcPct val="95000"/>
              </a:lnSpc>
              <a:spcAft>
                <a:spcPct val="15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altLang="en-US" dirty="0">
                <a:latin typeface="+mn-lt"/>
              </a:rPr>
              <a:t>Receiving of ingredients, packaging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altLang="en-US" dirty="0">
                <a:latin typeface="+mn-lt"/>
              </a:rPr>
              <a:t>Through process steps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altLang="en-US" dirty="0">
                <a:latin typeface="+mn-lt"/>
              </a:rPr>
              <a:t>To final product and shipping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en-US" altLang="en-US" noProof="1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131972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+mn-lt"/>
              </a:rPr>
              <a:t>COMPONENTS OF HACCP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gray">
          <a:xfrm>
            <a:off x="323850" y="1555750"/>
            <a:ext cx="8496300" cy="37623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000" b="1" noProof="1">
                <a:latin typeface="+mn-lt"/>
              </a:rPr>
              <a:t>Components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gray">
          <a:xfrm>
            <a:off x="323850" y="1931988"/>
            <a:ext cx="8496300" cy="1671637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altLang="en-US" noProof="1">
                <a:latin typeface="+mn-lt"/>
              </a:rPr>
              <a:t>Pre-requisite programs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altLang="en-US" noProof="1">
                <a:latin typeface="+mn-lt"/>
              </a:rPr>
              <a:t>Hazard analysis</a:t>
            </a: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gray">
          <a:xfrm>
            <a:off x="323850" y="3748088"/>
            <a:ext cx="8496300" cy="376237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000" b="1" noProof="1">
                <a:latin typeface="+mn-lt"/>
              </a:rPr>
              <a:t>Pre-requisites</a:t>
            </a: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gray">
          <a:xfrm>
            <a:off x="323850" y="4124325"/>
            <a:ext cx="8496300" cy="1677988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altLang="en-US" noProof="1">
                <a:latin typeface="+mn-lt"/>
              </a:rPr>
              <a:t>Foundation to a HACCP program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altLang="en-US" noProof="1">
                <a:latin typeface="+mn-lt"/>
              </a:rPr>
              <a:t>Includes Good Manufacturing Practices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altLang="en-US" noProof="1">
                <a:latin typeface="+mn-lt"/>
              </a:rPr>
              <a:t>Addresses food safety at all stages from receiving to shipping</a:t>
            </a:r>
          </a:p>
          <a:p>
            <a:pPr marL="838200" lvl="1" eaLnBrk="1" hangingPunct="1">
              <a:lnSpc>
                <a:spcPct val="95000"/>
              </a:lnSpc>
              <a:spcAft>
                <a:spcPct val="15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altLang="en-US" noProof="1">
                <a:latin typeface="+mn-lt"/>
              </a:rPr>
              <a:t>Including indirect hazards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en-US" altLang="en-US" noProof="1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362979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+mn-lt"/>
              </a:rPr>
              <a:t>COMPONENTS OF HACCP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gray">
          <a:xfrm>
            <a:off x="323850" y="1555750"/>
            <a:ext cx="8515350" cy="37623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000" b="1" noProof="1">
                <a:latin typeface="+mn-lt"/>
              </a:rPr>
              <a:t>Pre-requisite Programs</a:t>
            </a: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gray">
          <a:xfrm>
            <a:off x="323850" y="1931988"/>
            <a:ext cx="8515350" cy="4545012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altLang="en-US" noProof="1">
                <a:latin typeface="+mn-lt"/>
              </a:rPr>
              <a:t>Premises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altLang="en-US" noProof="1">
                <a:latin typeface="+mn-lt"/>
              </a:rPr>
              <a:t>Transportation and Storage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altLang="en-US" noProof="1">
                <a:latin typeface="+mn-lt"/>
              </a:rPr>
              <a:t>Equipment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altLang="en-US" noProof="1">
                <a:latin typeface="+mn-lt"/>
              </a:rPr>
              <a:t>Personnel/Training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altLang="en-US" noProof="1">
                <a:latin typeface="+mn-lt"/>
              </a:rPr>
              <a:t>Sanitation and Pest Control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altLang="en-US" noProof="1">
                <a:latin typeface="+mn-lt"/>
              </a:rPr>
              <a:t>Recall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altLang="en-US" noProof="1">
                <a:latin typeface="+mn-lt"/>
              </a:rPr>
              <a:t>Allergen Control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altLang="en-US" noProof="1">
                <a:latin typeface="+mn-lt"/>
              </a:rPr>
              <a:t>Supplier Quality Assurance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endParaRPr lang="en-US" altLang="en-US" noProof="1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548421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Image" ma:contentTypeID="0x0101009148F5A04DDD49CBA7127AADA5FB792B00AADE34325A8B49CDA8BB4DB53328F21400CB1185A5A6DA634F89857E7C01440748" ma:contentTypeVersion="1" ma:contentTypeDescription="Upload an image." ma:contentTypeScope="" ma:versionID="89928a2722378c5a305ce3eb8532539f">
  <xsd:schema xmlns:xsd="http://www.w3.org/2001/XMLSchema" xmlns:xs="http://www.w3.org/2001/XMLSchema" xmlns:p="http://schemas.microsoft.com/office/2006/metadata/properties" xmlns:ns1="http://schemas.microsoft.com/sharepoint/v3" xmlns:ns2="B6023AA3-3CEE-413F-91F8-322A2644F388" xmlns:ns3="http://schemas.microsoft.com/sharepoint/v3/fields" xmlns:ns4="0f0eb950-47b7-49a7-b2b9-b0c411c9c3b8" targetNamespace="http://schemas.microsoft.com/office/2006/metadata/properties" ma:root="true" ma:fieldsID="415cc3288ccbe700ad9137c8513b77d6" ns1:_="" ns2:_="" ns3:_="" ns4:_="">
    <xsd:import namespace="http://schemas.microsoft.com/sharepoint/v3"/>
    <xsd:import namespace="B6023AA3-3CEE-413F-91F8-322A2644F388"/>
    <xsd:import namespace="http://schemas.microsoft.com/sharepoint/v3/fields"/>
    <xsd:import namespace="0f0eb950-47b7-49a7-b2b9-b0c411c9c3b8"/>
    <xsd:element name="properties">
      <xsd:complexType>
        <xsd:sequence>
          <xsd:element name="documentManagement">
            <xsd:complexType>
              <xsd:all>
                <xsd:element ref="ns1:FileRef" minOccurs="0"/>
                <xsd:element ref="ns1:File_x0020_Type" minOccurs="0"/>
                <xsd:element ref="ns1:HTML_x0020_File_x0020_Type" minOccurs="0"/>
                <xsd:element ref="ns1:FSObjType" minOccurs="0"/>
                <xsd:element ref="ns2:ThumbnailExists" minOccurs="0"/>
                <xsd:element ref="ns2:PreviewExists" minOccurs="0"/>
                <xsd:element ref="ns2:ImageWidth" minOccurs="0"/>
                <xsd:element ref="ns2:ImageHeight" minOccurs="0"/>
                <xsd:element ref="ns2:ImageCreateDate" minOccurs="0"/>
                <xsd:element ref="ns3:wic_System_Copyright" minOccurs="0"/>
                <xsd:element ref="ns4:_dlc_DocId" minOccurs="0"/>
                <xsd:element ref="ns4:_dlc_DocIdUrl" minOccurs="0"/>
                <xsd:element ref="ns4:_dlc_DocIdPersistId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FileRef" ma:index="8" nillable="true" ma:displayName="URL Path" ma:hidden="true" ma:list="Docs" ma:internalName="FileRef" ma:readOnly="true" ma:showField="FullUrl">
      <xsd:simpleType>
        <xsd:restriction base="dms:Lookup"/>
      </xsd:simpleType>
    </xsd:element>
    <xsd:element name="File_x0020_Type" ma:index="9" nillable="true" ma:displayName="File Type" ma:hidden="true" ma:internalName="File_x0020_Type" ma:readOnly="true">
      <xsd:simpleType>
        <xsd:restriction base="dms:Text"/>
      </xsd:simpleType>
    </xsd:element>
    <xsd:element name="HTML_x0020_File_x0020_Type" ma:index="10" nillable="true" ma:displayName="HTML File Type" ma:hidden="true" ma:internalName="HTML_x0020_File_x0020_Type" ma:readOnly="true">
      <xsd:simpleType>
        <xsd:restriction base="dms:Text"/>
      </xsd:simpleType>
    </xsd:element>
    <xsd:element name="FSObjType" ma:index="11" nillable="true" ma:displayName="Item Type" ma:hidden="true" ma:list="Docs" ma:internalName="FSObjType" ma:readOnly="true" ma:showField="FSType">
      <xsd:simpleType>
        <xsd:restriction base="dms:Lookup"/>
      </xsd:simpleType>
    </xsd:element>
    <xsd:element name="PublishingStartDate" ma:index="30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31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023AA3-3CEE-413F-91F8-322A2644F388" elementFormDefault="qualified">
    <xsd:import namespace="http://schemas.microsoft.com/office/2006/documentManagement/types"/>
    <xsd:import namespace="http://schemas.microsoft.com/office/infopath/2007/PartnerControls"/>
    <xsd:element name="ThumbnailExists" ma:index="18" nillable="true" ma:displayName="Thumbnail Exists" ma:default="FALSE" ma:hidden="true" ma:internalName="ThumbnailExists" ma:readOnly="true">
      <xsd:simpleType>
        <xsd:restriction base="dms:Boolean"/>
      </xsd:simpleType>
    </xsd:element>
    <xsd:element name="PreviewExists" ma:index="19" nillable="true" ma:displayName="Preview Exists" ma:default="FALSE" ma:hidden="true" ma:internalName="PreviewExists" ma:readOnly="true">
      <xsd:simpleType>
        <xsd:restriction base="dms:Boolean"/>
      </xsd:simpleType>
    </xsd:element>
    <xsd:element name="ImageWidth" ma:index="20" nillable="true" ma:displayName="Width" ma:internalName="ImageWidth" ma:readOnly="true">
      <xsd:simpleType>
        <xsd:restriction base="dms:Unknown"/>
      </xsd:simpleType>
    </xsd:element>
    <xsd:element name="ImageHeight" ma:index="22" nillable="true" ma:displayName="Height" ma:internalName="ImageHeight" ma:readOnly="true">
      <xsd:simpleType>
        <xsd:restriction base="dms:Unknown"/>
      </xsd:simpleType>
    </xsd:element>
    <xsd:element name="ImageCreateDate" ma:index="25" nillable="true" ma:displayName="Date Picture Taken" ma:format="DateTime" ma:hidden="true" ma:internalName="ImageCreate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wic_System_Copyright" ma:index="26" nillable="true" ma:displayName="Copyright" ma:internalName="wic_System_Copyright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0eb950-47b7-49a7-b2b9-b0c411c9c3b8" elementFormDefault="qualified">
    <xsd:import namespace="http://schemas.microsoft.com/office/2006/documentManagement/types"/>
    <xsd:import namespace="http://schemas.microsoft.com/office/infopath/2007/PartnerControls"/>
    <xsd:element name="_dlc_DocId" ma:index="27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28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9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24" ma:displayName="Author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 ma:index="23" ma:displayName="Comments"/>
        <xsd:element name="keywords" minOccurs="0" maxOccurs="1" type="xsd:string" ma:index="14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ImageCreateDate xmlns="B6023AA3-3CEE-413F-91F8-322A2644F388" xsi:nil="true"/>
    <wic_System_Copyright xmlns="http://schemas.microsoft.com/sharepoint/v3/fields" xsi:nil="true"/>
    <_dlc_DocId xmlns="0f0eb950-47b7-49a7-b2b9-b0c411c9c3b8">VJPUPS4RKR3C-4-97</_dlc_DocId>
    <_dlc_DocIdUrl xmlns="0f0eb950-47b7-49a7-b2b9-b0c411c9c3b8">
      <Url>http://thenest-aoa-in.nestle.com/_layouts/DocIdRedir.aspx?ID=VJPUPS4RKR3C-4-97</Url>
      <Description>VJPUPS4RKR3C-4-97</Description>
    </_dlc_DocIdUrl>
  </documentManagement>
</p:properties>
</file>

<file path=customXml/itemProps1.xml><?xml version="1.0" encoding="utf-8"?>
<ds:datastoreItem xmlns:ds="http://schemas.openxmlformats.org/officeDocument/2006/customXml" ds:itemID="{576FB07F-DD47-4C62-89FB-E79CBDA66930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7C728180-122B-4C3C-A2BE-33F0F38364F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B6023AA3-3CEE-413F-91F8-322A2644F388"/>
    <ds:schemaRef ds:uri="http://schemas.microsoft.com/sharepoint/v3/fields"/>
    <ds:schemaRef ds:uri="0f0eb950-47b7-49a7-b2b9-b0c411c9c3b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84455A5-5B1F-42D7-89F4-4C018F6FE882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6F0180CB-08B1-436B-9799-0C76022FBD6C}">
  <ds:schemaRefs>
    <ds:schemaRef ds:uri="http://schemas.microsoft.com/office/2006/metadata/properties"/>
    <ds:schemaRef ds:uri="B6023AA3-3CEE-413F-91F8-322A2644F388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purl.org/dc/elements/1.1/"/>
    <ds:schemaRef ds:uri="http://purl.org/dc/dcmitype/"/>
    <ds:schemaRef ds:uri="http://schemas.microsoft.com/office/2006/documentManagement/types"/>
    <ds:schemaRef ds:uri="http://schemas.microsoft.com/sharepoint/v3/fields"/>
    <ds:schemaRef ds:uri="0f0eb950-47b7-49a7-b2b9-b0c411c9c3b8"/>
    <ds:schemaRef ds:uri="http://schemas.microsoft.com/sharepoint/v3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pmg</Template>
  <TotalTime>161</TotalTime>
  <Words>573</Words>
  <Application>Microsoft Office PowerPoint</Application>
  <PresentationFormat>On-screen Show (4:3)</PresentationFormat>
  <Paragraphs>135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Berlin Sans FB</vt:lpstr>
      <vt:lpstr>Calibri</vt:lpstr>
      <vt:lpstr>Calibri Light</vt:lpstr>
      <vt:lpstr>Wingdings</vt:lpstr>
      <vt:lpstr>Office Theme</vt:lpstr>
      <vt:lpstr>HAZARD ANALYSIS CRITICAL CONTROL POINT</vt:lpstr>
      <vt:lpstr>AGENDA </vt:lpstr>
      <vt:lpstr>INTRODUCTION</vt:lpstr>
      <vt:lpstr>FOOD SAFETY &amp; ITS RESPONSIBILITY</vt:lpstr>
      <vt:lpstr>FOOD SAFETY &amp; ITS RESPONSIBILITY</vt:lpstr>
      <vt:lpstr>HAZARD ANALYSIS CRITICAL CONTROL POINT</vt:lpstr>
      <vt:lpstr>HAZARD ANALYSIS CRITICAL CONTROL POINT</vt:lpstr>
      <vt:lpstr>COMPONENTS OF HACCP</vt:lpstr>
      <vt:lpstr>COMPONENTS OF HACCP</vt:lpstr>
      <vt:lpstr>COMPONENTS OF HACCP</vt:lpstr>
      <vt:lpstr>COMPONENTS OF HACCP</vt:lpstr>
      <vt:lpstr>COMPONENTS OF HACCP</vt:lpstr>
      <vt:lpstr>COMPONENTS OF HACCP</vt:lpstr>
      <vt:lpstr>COMPONENTS OF HACCP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PMG 27</dc:creator>
  <cp:lastModifiedBy>abhinav pandey</cp:lastModifiedBy>
  <cp:revision>42</cp:revision>
  <cp:lastPrinted>2014-11-21T06:58:07Z</cp:lastPrinted>
  <dcterms:created xsi:type="dcterms:W3CDTF">2017-06-18T11:05:35Z</dcterms:created>
  <dcterms:modified xsi:type="dcterms:W3CDTF">2025-04-15T11:23:08Z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0x0101009148F5A04DDD49CBA7127AADA5FB792B00AADE34325A8B49CDA8BB4DB53328F21400CB1185A5A6DA634F89857E7C01440748</vt:lpwstr>
  </property>
  <property fmtid="{D5CDD505-2E9C-101B-9397-08002B2CF9AE}" pid="3" name="_dlc_DocIdItemGuid">
    <vt:lpwstr>69089008-09ec-4558-8149-065431535be3</vt:lpwstr>
  </property>
</Properties>
</file>