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5"/>
  </p:sldMasterIdLst>
  <p:notesMasterIdLst>
    <p:notesMasterId r:id="rId28"/>
  </p:notesMasterIdLst>
  <p:sldIdLst>
    <p:sldId id="256"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3366"/>
    <a:srgbClr val="FF66CC"/>
    <a:srgbClr val="FF99CC"/>
    <a:srgbClr val="FFFFCC"/>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737" autoAdjust="0"/>
  </p:normalViewPr>
  <p:slideViewPr>
    <p:cSldViewPr>
      <p:cViewPr varScale="1">
        <p:scale>
          <a:sx n="93" d="100"/>
          <a:sy n="93" d="100"/>
        </p:scale>
        <p:origin x="1560" y="4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4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2BD8B4CB-620C-44DC-9CC9-701675A36E1E}" type="datetimeFigureOut">
              <a:rPr lang="en-US" smtClean="0"/>
              <a:t>4/15/2025</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A5462E2-F543-4B30-B078-C63253CE8CBB}" type="slidenum">
              <a:rPr lang="en-US" smtClean="0"/>
              <a:t>‹#›</a:t>
            </a:fld>
            <a:endParaRPr lang="en-US"/>
          </a:p>
        </p:txBody>
      </p:sp>
    </p:spTree>
    <p:extLst>
      <p:ext uri="{BB962C8B-B14F-4D97-AF65-F5344CB8AC3E}">
        <p14:creationId xmlns:p14="http://schemas.microsoft.com/office/powerpoint/2010/main" val="3991124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BC0D391-0FE4-47F5-88CF-26EABCD4D030}" type="slidenum">
              <a:rPr altLang="en-US"/>
              <a:pPr/>
              <a:t>2</a:t>
            </a:fld>
            <a:endParaRPr lang="en-US" altLang="en-US"/>
          </a:p>
        </p:txBody>
      </p:sp>
      <p:sp>
        <p:nvSpPr>
          <p:cNvPr id="13315"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E6375866-D5AB-4BB7-A107-223F33DB62F7}" type="slidenum">
              <a:rPr lang="en-GB" altLang="en-US" sz="1300"/>
              <a:pPr algn="r" eaLnBrk="1" hangingPunct="1"/>
              <a:t>2</a:t>
            </a:fld>
            <a:endParaRPr lang="en-GB" altLang="en-US" sz="1300"/>
          </a:p>
        </p:txBody>
      </p:sp>
      <p:sp>
        <p:nvSpPr>
          <p:cNvPr id="13316" name="Rectangle 2"/>
          <p:cNvSpPr>
            <a:spLocks noGrp="1" noRot="1" noChangeAspect="1" noChangeArrowheads="1" noTextEdit="1"/>
          </p:cNvSpPr>
          <p:nvPr>
            <p:ph type="sldImg"/>
          </p:nvPr>
        </p:nvSpPr>
        <p:spPr>
          <a:xfrm>
            <a:off x="1143000" y="685800"/>
            <a:ext cx="4573588" cy="3430588"/>
          </a:xfrm>
          <a:ln/>
        </p:spPr>
      </p:sp>
      <p:sp>
        <p:nvSpPr>
          <p:cNvPr id="13317"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7886259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BC0D391-0FE4-47F5-88CF-26EABCD4D030}" type="slidenum">
              <a:rPr altLang="en-US"/>
              <a:pPr/>
              <a:t>11</a:t>
            </a:fld>
            <a:endParaRPr lang="en-US" altLang="en-US"/>
          </a:p>
        </p:txBody>
      </p:sp>
      <p:sp>
        <p:nvSpPr>
          <p:cNvPr id="13315"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E6375866-D5AB-4BB7-A107-223F33DB62F7}" type="slidenum">
              <a:rPr lang="en-GB" altLang="en-US" sz="1300"/>
              <a:pPr algn="r" eaLnBrk="1" hangingPunct="1"/>
              <a:t>11</a:t>
            </a:fld>
            <a:endParaRPr lang="en-GB" altLang="en-US" sz="1300"/>
          </a:p>
        </p:txBody>
      </p:sp>
      <p:sp>
        <p:nvSpPr>
          <p:cNvPr id="13316" name="Rectangle 2"/>
          <p:cNvSpPr>
            <a:spLocks noGrp="1" noRot="1" noChangeAspect="1" noChangeArrowheads="1" noTextEdit="1"/>
          </p:cNvSpPr>
          <p:nvPr>
            <p:ph type="sldImg"/>
          </p:nvPr>
        </p:nvSpPr>
        <p:spPr>
          <a:xfrm>
            <a:off x="1143000" y="685800"/>
            <a:ext cx="4573588" cy="3430588"/>
          </a:xfrm>
          <a:ln/>
        </p:spPr>
      </p:sp>
      <p:sp>
        <p:nvSpPr>
          <p:cNvPr id="13317"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0071127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BC0D391-0FE4-47F5-88CF-26EABCD4D030}" type="slidenum">
              <a:rPr altLang="en-US"/>
              <a:pPr/>
              <a:t>12</a:t>
            </a:fld>
            <a:endParaRPr lang="en-US" altLang="en-US"/>
          </a:p>
        </p:txBody>
      </p:sp>
      <p:sp>
        <p:nvSpPr>
          <p:cNvPr id="13315"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E6375866-D5AB-4BB7-A107-223F33DB62F7}" type="slidenum">
              <a:rPr lang="en-GB" altLang="en-US" sz="1300"/>
              <a:pPr algn="r" eaLnBrk="1" hangingPunct="1"/>
              <a:t>12</a:t>
            </a:fld>
            <a:endParaRPr lang="en-GB" altLang="en-US" sz="1300"/>
          </a:p>
        </p:txBody>
      </p:sp>
      <p:sp>
        <p:nvSpPr>
          <p:cNvPr id="13316" name="Rectangle 2"/>
          <p:cNvSpPr>
            <a:spLocks noGrp="1" noRot="1" noChangeAspect="1" noChangeArrowheads="1" noTextEdit="1"/>
          </p:cNvSpPr>
          <p:nvPr>
            <p:ph type="sldImg"/>
          </p:nvPr>
        </p:nvSpPr>
        <p:spPr>
          <a:xfrm>
            <a:off x="1143000" y="685800"/>
            <a:ext cx="4573588" cy="3430588"/>
          </a:xfrm>
          <a:ln/>
        </p:spPr>
      </p:sp>
      <p:sp>
        <p:nvSpPr>
          <p:cNvPr id="13317"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42429548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BC0D391-0FE4-47F5-88CF-26EABCD4D030}" type="slidenum">
              <a:rPr altLang="en-US"/>
              <a:pPr/>
              <a:t>13</a:t>
            </a:fld>
            <a:endParaRPr lang="en-US" altLang="en-US"/>
          </a:p>
        </p:txBody>
      </p:sp>
      <p:sp>
        <p:nvSpPr>
          <p:cNvPr id="13315"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E6375866-D5AB-4BB7-A107-223F33DB62F7}" type="slidenum">
              <a:rPr lang="en-GB" altLang="en-US" sz="1300"/>
              <a:pPr algn="r" eaLnBrk="1" hangingPunct="1"/>
              <a:t>13</a:t>
            </a:fld>
            <a:endParaRPr lang="en-GB" altLang="en-US" sz="1300"/>
          </a:p>
        </p:txBody>
      </p:sp>
      <p:sp>
        <p:nvSpPr>
          <p:cNvPr id="13316" name="Rectangle 2"/>
          <p:cNvSpPr>
            <a:spLocks noGrp="1" noRot="1" noChangeAspect="1" noChangeArrowheads="1" noTextEdit="1"/>
          </p:cNvSpPr>
          <p:nvPr>
            <p:ph type="sldImg"/>
          </p:nvPr>
        </p:nvSpPr>
        <p:spPr>
          <a:xfrm>
            <a:off x="1143000" y="685800"/>
            <a:ext cx="4573588" cy="3430588"/>
          </a:xfrm>
          <a:ln/>
        </p:spPr>
      </p:sp>
      <p:sp>
        <p:nvSpPr>
          <p:cNvPr id="13317"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056823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BC0D391-0FE4-47F5-88CF-26EABCD4D030}" type="slidenum">
              <a:rPr altLang="en-US"/>
              <a:pPr/>
              <a:t>14</a:t>
            </a:fld>
            <a:endParaRPr lang="en-US" altLang="en-US"/>
          </a:p>
        </p:txBody>
      </p:sp>
      <p:sp>
        <p:nvSpPr>
          <p:cNvPr id="13315"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E6375866-D5AB-4BB7-A107-223F33DB62F7}" type="slidenum">
              <a:rPr lang="en-GB" altLang="en-US" sz="1300"/>
              <a:pPr algn="r" eaLnBrk="1" hangingPunct="1"/>
              <a:t>14</a:t>
            </a:fld>
            <a:endParaRPr lang="en-GB" altLang="en-US" sz="1300"/>
          </a:p>
        </p:txBody>
      </p:sp>
      <p:sp>
        <p:nvSpPr>
          <p:cNvPr id="13316" name="Rectangle 2"/>
          <p:cNvSpPr>
            <a:spLocks noGrp="1" noRot="1" noChangeAspect="1" noChangeArrowheads="1" noTextEdit="1"/>
          </p:cNvSpPr>
          <p:nvPr>
            <p:ph type="sldImg"/>
          </p:nvPr>
        </p:nvSpPr>
        <p:spPr>
          <a:xfrm>
            <a:off x="1143000" y="685800"/>
            <a:ext cx="4573588" cy="3430588"/>
          </a:xfrm>
          <a:ln/>
        </p:spPr>
      </p:sp>
      <p:sp>
        <p:nvSpPr>
          <p:cNvPr id="13317"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6251424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BC0D391-0FE4-47F5-88CF-26EABCD4D030}" type="slidenum">
              <a:rPr altLang="en-US"/>
              <a:pPr/>
              <a:t>15</a:t>
            </a:fld>
            <a:endParaRPr lang="en-US" altLang="en-US"/>
          </a:p>
        </p:txBody>
      </p:sp>
      <p:sp>
        <p:nvSpPr>
          <p:cNvPr id="13315"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E6375866-D5AB-4BB7-A107-223F33DB62F7}" type="slidenum">
              <a:rPr lang="en-GB" altLang="en-US" sz="1300"/>
              <a:pPr algn="r" eaLnBrk="1" hangingPunct="1"/>
              <a:t>15</a:t>
            </a:fld>
            <a:endParaRPr lang="en-GB" altLang="en-US" sz="1300"/>
          </a:p>
        </p:txBody>
      </p:sp>
      <p:sp>
        <p:nvSpPr>
          <p:cNvPr id="13316" name="Rectangle 2"/>
          <p:cNvSpPr>
            <a:spLocks noGrp="1" noRot="1" noChangeAspect="1" noChangeArrowheads="1" noTextEdit="1"/>
          </p:cNvSpPr>
          <p:nvPr>
            <p:ph type="sldImg"/>
          </p:nvPr>
        </p:nvSpPr>
        <p:spPr>
          <a:xfrm>
            <a:off x="1143000" y="685800"/>
            <a:ext cx="4573588" cy="3430588"/>
          </a:xfrm>
          <a:ln/>
        </p:spPr>
      </p:sp>
      <p:sp>
        <p:nvSpPr>
          <p:cNvPr id="13317"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4758693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BC0D391-0FE4-47F5-88CF-26EABCD4D030}" type="slidenum">
              <a:rPr altLang="en-US"/>
              <a:pPr/>
              <a:t>16</a:t>
            </a:fld>
            <a:endParaRPr lang="en-US" altLang="en-US"/>
          </a:p>
        </p:txBody>
      </p:sp>
      <p:sp>
        <p:nvSpPr>
          <p:cNvPr id="13315"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E6375866-D5AB-4BB7-A107-223F33DB62F7}" type="slidenum">
              <a:rPr lang="en-GB" altLang="en-US" sz="1300"/>
              <a:pPr algn="r" eaLnBrk="1" hangingPunct="1"/>
              <a:t>16</a:t>
            </a:fld>
            <a:endParaRPr lang="en-GB" altLang="en-US" sz="1300"/>
          </a:p>
        </p:txBody>
      </p:sp>
      <p:sp>
        <p:nvSpPr>
          <p:cNvPr id="13316" name="Rectangle 2"/>
          <p:cNvSpPr>
            <a:spLocks noGrp="1" noRot="1" noChangeAspect="1" noChangeArrowheads="1" noTextEdit="1"/>
          </p:cNvSpPr>
          <p:nvPr>
            <p:ph type="sldImg"/>
          </p:nvPr>
        </p:nvSpPr>
        <p:spPr>
          <a:xfrm>
            <a:off x="1143000" y="685800"/>
            <a:ext cx="4573588" cy="3430588"/>
          </a:xfrm>
          <a:ln/>
        </p:spPr>
      </p:sp>
      <p:sp>
        <p:nvSpPr>
          <p:cNvPr id="13317"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3194402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BC0D391-0FE4-47F5-88CF-26EABCD4D030}" type="slidenum">
              <a:rPr altLang="en-US"/>
              <a:pPr/>
              <a:t>17</a:t>
            </a:fld>
            <a:endParaRPr lang="en-US" altLang="en-US"/>
          </a:p>
        </p:txBody>
      </p:sp>
      <p:sp>
        <p:nvSpPr>
          <p:cNvPr id="13315"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E6375866-D5AB-4BB7-A107-223F33DB62F7}" type="slidenum">
              <a:rPr lang="en-GB" altLang="en-US" sz="1300"/>
              <a:pPr algn="r" eaLnBrk="1" hangingPunct="1"/>
              <a:t>17</a:t>
            </a:fld>
            <a:endParaRPr lang="en-GB" altLang="en-US" sz="1300"/>
          </a:p>
        </p:txBody>
      </p:sp>
      <p:sp>
        <p:nvSpPr>
          <p:cNvPr id="13316" name="Rectangle 2"/>
          <p:cNvSpPr>
            <a:spLocks noGrp="1" noRot="1" noChangeAspect="1" noChangeArrowheads="1" noTextEdit="1"/>
          </p:cNvSpPr>
          <p:nvPr>
            <p:ph type="sldImg"/>
          </p:nvPr>
        </p:nvSpPr>
        <p:spPr>
          <a:xfrm>
            <a:off x="1143000" y="685800"/>
            <a:ext cx="4573588" cy="3430588"/>
          </a:xfrm>
          <a:ln/>
        </p:spPr>
      </p:sp>
      <p:sp>
        <p:nvSpPr>
          <p:cNvPr id="13317"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7112140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BC0D391-0FE4-47F5-88CF-26EABCD4D030}" type="slidenum">
              <a:rPr altLang="en-US"/>
              <a:pPr/>
              <a:t>18</a:t>
            </a:fld>
            <a:endParaRPr lang="en-US" altLang="en-US"/>
          </a:p>
        </p:txBody>
      </p:sp>
      <p:sp>
        <p:nvSpPr>
          <p:cNvPr id="13315"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E6375866-D5AB-4BB7-A107-223F33DB62F7}" type="slidenum">
              <a:rPr lang="en-GB" altLang="en-US" sz="1300"/>
              <a:pPr algn="r" eaLnBrk="1" hangingPunct="1"/>
              <a:t>18</a:t>
            </a:fld>
            <a:endParaRPr lang="en-GB" altLang="en-US" sz="1300"/>
          </a:p>
        </p:txBody>
      </p:sp>
      <p:sp>
        <p:nvSpPr>
          <p:cNvPr id="13316" name="Rectangle 2"/>
          <p:cNvSpPr>
            <a:spLocks noGrp="1" noRot="1" noChangeAspect="1" noChangeArrowheads="1" noTextEdit="1"/>
          </p:cNvSpPr>
          <p:nvPr>
            <p:ph type="sldImg"/>
          </p:nvPr>
        </p:nvSpPr>
        <p:spPr>
          <a:xfrm>
            <a:off x="1143000" y="685800"/>
            <a:ext cx="4573588" cy="3430588"/>
          </a:xfrm>
          <a:ln/>
        </p:spPr>
      </p:sp>
      <p:sp>
        <p:nvSpPr>
          <p:cNvPr id="13317"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45373290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BC0D391-0FE4-47F5-88CF-26EABCD4D030}" type="slidenum">
              <a:rPr altLang="en-US"/>
              <a:pPr/>
              <a:t>19</a:t>
            </a:fld>
            <a:endParaRPr lang="en-US" altLang="en-US"/>
          </a:p>
        </p:txBody>
      </p:sp>
      <p:sp>
        <p:nvSpPr>
          <p:cNvPr id="13315"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E6375866-D5AB-4BB7-A107-223F33DB62F7}" type="slidenum">
              <a:rPr lang="en-GB" altLang="en-US" sz="1300"/>
              <a:pPr algn="r" eaLnBrk="1" hangingPunct="1"/>
              <a:t>19</a:t>
            </a:fld>
            <a:endParaRPr lang="en-GB" altLang="en-US" sz="1300"/>
          </a:p>
        </p:txBody>
      </p:sp>
      <p:sp>
        <p:nvSpPr>
          <p:cNvPr id="13316" name="Rectangle 2"/>
          <p:cNvSpPr>
            <a:spLocks noGrp="1" noRot="1" noChangeAspect="1" noChangeArrowheads="1" noTextEdit="1"/>
          </p:cNvSpPr>
          <p:nvPr>
            <p:ph type="sldImg"/>
          </p:nvPr>
        </p:nvSpPr>
        <p:spPr>
          <a:xfrm>
            <a:off x="1143000" y="685800"/>
            <a:ext cx="4573588" cy="3430588"/>
          </a:xfrm>
          <a:ln/>
        </p:spPr>
      </p:sp>
      <p:sp>
        <p:nvSpPr>
          <p:cNvPr id="13317"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32917771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BC0D391-0FE4-47F5-88CF-26EABCD4D030}" type="slidenum">
              <a:rPr altLang="en-US"/>
              <a:pPr/>
              <a:t>20</a:t>
            </a:fld>
            <a:endParaRPr lang="en-US" altLang="en-US"/>
          </a:p>
        </p:txBody>
      </p:sp>
      <p:sp>
        <p:nvSpPr>
          <p:cNvPr id="13315"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E6375866-D5AB-4BB7-A107-223F33DB62F7}" type="slidenum">
              <a:rPr lang="en-GB" altLang="en-US" sz="1300"/>
              <a:pPr algn="r" eaLnBrk="1" hangingPunct="1"/>
              <a:t>20</a:t>
            </a:fld>
            <a:endParaRPr lang="en-GB" altLang="en-US" sz="1300"/>
          </a:p>
        </p:txBody>
      </p:sp>
      <p:sp>
        <p:nvSpPr>
          <p:cNvPr id="13316" name="Rectangle 2"/>
          <p:cNvSpPr>
            <a:spLocks noGrp="1" noRot="1" noChangeAspect="1" noChangeArrowheads="1" noTextEdit="1"/>
          </p:cNvSpPr>
          <p:nvPr>
            <p:ph type="sldImg"/>
          </p:nvPr>
        </p:nvSpPr>
        <p:spPr>
          <a:xfrm>
            <a:off x="1143000" y="685800"/>
            <a:ext cx="4573588" cy="3430588"/>
          </a:xfrm>
          <a:ln/>
        </p:spPr>
      </p:sp>
      <p:sp>
        <p:nvSpPr>
          <p:cNvPr id="13317"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8885801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BC0D391-0FE4-47F5-88CF-26EABCD4D030}" type="slidenum">
              <a:rPr altLang="en-US"/>
              <a:pPr/>
              <a:t>3</a:t>
            </a:fld>
            <a:endParaRPr lang="en-US" altLang="en-US"/>
          </a:p>
        </p:txBody>
      </p:sp>
      <p:sp>
        <p:nvSpPr>
          <p:cNvPr id="13315"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E6375866-D5AB-4BB7-A107-223F33DB62F7}" type="slidenum">
              <a:rPr lang="en-GB" altLang="en-US" sz="1300"/>
              <a:pPr algn="r" eaLnBrk="1" hangingPunct="1"/>
              <a:t>3</a:t>
            </a:fld>
            <a:endParaRPr lang="en-GB" altLang="en-US" sz="1300"/>
          </a:p>
        </p:txBody>
      </p:sp>
      <p:sp>
        <p:nvSpPr>
          <p:cNvPr id="13316" name="Rectangle 2"/>
          <p:cNvSpPr>
            <a:spLocks noGrp="1" noRot="1" noChangeAspect="1" noChangeArrowheads="1" noTextEdit="1"/>
          </p:cNvSpPr>
          <p:nvPr>
            <p:ph type="sldImg"/>
          </p:nvPr>
        </p:nvSpPr>
        <p:spPr>
          <a:xfrm>
            <a:off x="1143000" y="685800"/>
            <a:ext cx="4573588" cy="3430588"/>
          </a:xfrm>
          <a:ln/>
        </p:spPr>
      </p:sp>
      <p:sp>
        <p:nvSpPr>
          <p:cNvPr id="13317"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07434193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BC0D391-0FE4-47F5-88CF-26EABCD4D030}" type="slidenum">
              <a:rPr altLang="en-US"/>
              <a:pPr/>
              <a:t>21</a:t>
            </a:fld>
            <a:endParaRPr lang="en-US" altLang="en-US"/>
          </a:p>
        </p:txBody>
      </p:sp>
      <p:sp>
        <p:nvSpPr>
          <p:cNvPr id="13315"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E6375866-D5AB-4BB7-A107-223F33DB62F7}" type="slidenum">
              <a:rPr lang="en-GB" altLang="en-US" sz="1300"/>
              <a:pPr algn="r" eaLnBrk="1" hangingPunct="1"/>
              <a:t>21</a:t>
            </a:fld>
            <a:endParaRPr lang="en-GB" altLang="en-US" sz="1300"/>
          </a:p>
        </p:txBody>
      </p:sp>
      <p:sp>
        <p:nvSpPr>
          <p:cNvPr id="13316" name="Rectangle 2"/>
          <p:cNvSpPr>
            <a:spLocks noGrp="1" noRot="1" noChangeAspect="1" noChangeArrowheads="1" noTextEdit="1"/>
          </p:cNvSpPr>
          <p:nvPr>
            <p:ph type="sldImg"/>
          </p:nvPr>
        </p:nvSpPr>
        <p:spPr>
          <a:xfrm>
            <a:off x="1143000" y="685800"/>
            <a:ext cx="4573588" cy="3430588"/>
          </a:xfrm>
          <a:ln/>
        </p:spPr>
      </p:sp>
      <p:sp>
        <p:nvSpPr>
          <p:cNvPr id="13317"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20949073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BC0D391-0FE4-47F5-88CF-26EABCD4D030}" type="slidenum">
              <a:rPr altLang="en-US"/>
              <a:pPr/>
              <a:t>22</a:t>
            </a:fld>
            <a:endParaRPr lang="en-US" altLang="en-US"/>
          </a:p>
        </p:txBody>
      </p:sp>
      <p:sp>
        <p:nvSpPr>
          <p:cNvPr id="13315"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E6375866-D5AB-4BB7-A107-223F33DB62F7}" type="slidenum">
              <a:rPr lang="en-GB" altLang="en-US" sz="1300"/>
              <a:pPr algn="r" eaLnBrk="1" hangingPunct="1"/>
              <a:t>22</a:t>
            </a:fld>
            <a:endParaRPr lang="en-GB" altLang="en-US" sz="1300"/>
          </a:p>
        </p:txBody>
      </p:sp>
      <p:sp>
        <p:nvSpPr>
          <p:cNvPr id="13316" name="Rectangle 2"/>
          <p:cNvSpPr>
            <a:spLocks noGrp="1" noRot="1" noChangeAspect="1" noChangeArrowheads="1" noTextEdit="1"/>
          </p:cNvSpPr>
          <p:nvPr>
            <p:ph type="sldImg"/>
          </p:nvPr>
        </p:nvSpPr>
        <p:spPr>
          <a:xfrm>
            <a:off x="1143000" y="685800"/>
            <a:ext cx="4573588" cy="3430588"/>
          </a:xfrm>
          <a:ln/>
        </p:spPr>
      </p:sp>
      <p:sp>
        <p:nvSpPr>
          <p:cNvPr id="13317"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4266268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BC0D391-0FE4-47F5-88CF-26EABCD4D030}" type="slidenum">
              <a:rPr altLang="en-US"/>
              <a:pPr/>
              <a:t>4</a:t>
            </a:fld>
            <a:endParaRPr lang="en-US" altLang="en-US"/>
          </a:p>
        </p:txBody>
      </p:sp>
      <p:sp>
        <p:nvSpPr>
          <p:cNvPr id="13315"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E6375866-D5AB-4BB7-A107-223F33DB62F7}" type="slidenum">
              <a:rPr lang="en-GB" altLang="en-US" sz="1300"/>
              <a:pPr algn="r" eaLnBrk="1" hangingPunct="1"/>
              <a:t>4</a:t>
            </a:fld>
            <a:endParaRPr lang="en-GB" altLang="en-US" sz="1300"/>
          </a:p>
        </p:txBody>
      </p:sp>
      <p:sp>
        <p:nvSpPr>
          <p:cNvPr id="13316" name="Rectangle 2"/>
          <p:cNvSpPr>
            <a:spLocks noGrp="1" noRot="1" noChangeAspect="1" noChangeArrowheads="1" noTextEdit="1"/>
          </p:cNvSpPr>
          <p:nvPr>
            <p:ph type="sldImg"/>
          </p:nvPr>
        </p:nvSpPr>
        <p:spPr>
          <a:xfrm>
            <a:off x="1143000" y="685800"/>
            <a:ext cx="4573588" cy="3430588"/>
          </a:xfrm>
          <a:ln/>
        </p:spPr>
      </p:sp>
      <p:sp>
        <p:nvSpPr>
          <p:cNvPr id="13317"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1878368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BC0D391-0FE4-47F5-88CF-26EABCD4D030}" type="slidenum">
              <a:rPr altLang="en-US"/>
              <a:pPr/>
              <a:t>5</a:t>
            </a:fld>
            <a:endParaRPr lang="en-US" altLang="en-US"/>
          </a:p>
        </p:txBody>
      </p:sp>
      <p:sp>
        <p:nvSpPr>
          <p:cNvPr id="13315"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E6375866-D5AB-4BB7-A107-223F33DB62F7}" type="slidenum">
              <a:rPr lang="en-GB" altLang="en-US" sz="1300"/>
              <a:pPr algn="r" eaLnBrk="1" hangingPunct="1"/>
              <a:t>5</a:t>
            </a:fld>
            <a:endParaRPr lang="en-GB" altLang="en-US" sz="1300"/>
          </a:p>
        </p:txBody>
      </p:sp>
      <p:sp>
        <p:nvSpPr>
          <p:cNvPr id="13316" name="Rectangle 2"/>
          <p:cNvSpPr>
            <a:spLocks noGrp="1" noRot="1" noChangeAspect="1" noChangeArrowheads="1" noTextEdit="1"/>
          </p:cNvSpPr>
          <p:nvPr>
            <p:ph type="sldImg"/>
          </p:nvPr>
        </p:nvSpPr>
        <p:spPr>
          <a:xfrm>
            <a:off x="1143000" y="685800"/>
            <a:ext cx="4573588" cy="3430588"/>
          </a:xfrm>
          <a:ln/>
        </p:spPr>
      </p:sp>
      <p:sp>
        <p:nvSpPr>
          <p:cNvPr id="13317"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42710977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BC0D391-0FE4-47F5-88CF-26EABCD4D030}" type="slidenum">
              <a:rPr altLang="en-US"/>
              <a:pPr/>
              <a:t>6</a:t>
            </a:fld>
            <a:endParaRPr lang="en-US" altLang="en-US"/>
          </a:p>
        </p:txBody>
      </p:sp>
      <p:sp>
        <p:nvSpPr>
          <p:cNvPr id="13315"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E6375866-D5AB-4BB7-A107-223F33DB62F7}" type="slidenum">
              <a:rPr lang="en-GB" altLang="en-US" sz="1300"/>
              <a:pPr algn="r" eaLnBrk="1" hangingPunct="1"/>
              <a:t>6</a:t>
            </a:fld>
            <a:endParaRPr lang="en-GB" altLang="en-US" sz="1300"/>
          </a:p>
        </p:txBody>
      </p:sp>
      <p:sp>
        <p:nvSpPr>
          <p:cNvPr id="13316" name="Rectangle 2"/>
          <p:cNvSpPr>
            <a:spLocks noGrp="1" noRot="1" noChangeAspect="1" noChangeArrowheads="1" noTextEdit="1"/>
          </p:cNvSpPr>
          <p:nvPr>
            <p:ph type="sldImg"/>
          </p:nvPr>
        </p:nvSpPr>
        <p:spPr>
          <a:xfrm>
            <a:off x="1143000" y="685800"/>
            <a:ext cx="4573588" cy="3430588"/>
          </a:xfrm>
          <a:ln/>
        </p:spPr>
      </p:sp>
      <p:sp>
        <p:nvSpPr>
          <p:cNvPr id="13317"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5726797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BC0D391-0FE4-47F5-88CF-26EABCD4D030}" type="slidenum">
              <a:rPr altLang="en-US"/>
              <a:pPr/>
              <a:t>7</a:t>
            </a:fld>
            <a:endParaRPr lang="en-US" altLang="en-US"/>
          </a:p>
        </p:txBody>
      </p:sp>
      <p:sp>
        <p:nvSpPr>
          <p:cNvPr id="13315"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E6375866-D5AB-4BB7-A107-223F33DB62F7}" type="slidenum">
              <a:rPr lang="en-GB" altLang="en-US" sz="1300"/>
              <a:pPr algn="r" eaLnBrk="1" hangingPunct="1"/>
              <a:t>7</a:t>
            </a:fld>
            <a:endParaRPr lang="en-GB" altLang="en-US" sz="1300"/>
          </a:p>
        </p:txBody>
      </p:sp>
      <p:sp>
        <p:nvSpPr>
          <p:cNvPr id="13316" name="Rectangle 2"/>
          <p:cNvSpPr>
            <a:spLocks noGrp="1" noRot="1" noChangeAspect="1" noChangeArrowheads="1" noTextEdit="1"/>
          </p:cNvSpPr>
          <p:nvPr>
            <p:ph type="sldImg"/>
          </p:nvPr>
        </p:nvSpPr>
        <p:spPr>
          <a:xfrm>
            <a:off x="1143000" y="685800"/>
            <a:ext cx="4573588" cy="3430588"/>
          </a:xfrm>
          <a:ln/>
        </p:spPr>
      </p:sp>
      <p:sp>
        <p:nvSpPr>
          <p:cNvPr id="13317"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4587498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BC0D391-0FE4-47F5-88CF-26EABCD4D030}" type="slidenum">
              <a:rPr altLang="en-US"/>
              <a:pPr/>
              <a:t>8</a:t>
            </a:fld>
            <a:endParaRPr lang="en-US" altLang="en-US"/>
          </a:p>
        </p:txBody>
      </p:sp>
      <p:sp>
        <p:nvSpPr>
          <p:cNvPr id="13315"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E6375866-D5AB-4BB7-A107-223F33DB62F7}" type="slidenum">
              <a:rPr lang="en-GB" altLang="en-US" sz="1300"/>
              <a:pPr algn="r" eaLnBrk="1" hangingPunct="1"/>
              <a:t>8</a:t>
            </a:fld>
            <a:endParaRPr lang="en-GB" altLang="en-US" sz="1300"/>
          </a:p>
        </p:txBody>
      </p:sp>
      <p:sp>
        <p:nvSpPr>
          <p:cNvPr id="13316" name="Rectangle 2"/>
          <p:cNvSpPr>
            <a:spLocks noGrp="1" noRot="1" noChangeAspect="1" noChangeArrowheads="1" noTextEdit="1"/>
          </p:cNvSpPr>
          <p:nvPr>
            <p:ph type="sldImg"/>
          </p:nvPr>
        </p:nvSpPr>
        <p:spPr>
          <a:xfrm>
            <a:off x="1143000" y="685800"/>
            <a:ext cx="4573588" cy="3430588"/>
          </a:xfrm>
          <a:ln/>
        </p:spPr>
      </p:sp>
      <p:sp>
        <p:nvSpPr>
          <p:cNvPr id="13317"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4335939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BC0D391-0FE4-47F5-88CF-26EABCD4D030}" type="slidenum">
              <a:rPr altLang="en-US"/>
              <a:pPr/>
              <a:t>9</a:t>
            </a:fld>
            <a:endParaRPr lang="en-US" altLang="en-US"/>
          </a:p>
        </p:txBody>
      </p:sp>
      <p:sp>
        <p:nvSpPr>
          <p:cNvPr id="13315"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E6375866-D5AB-4BB7-A107-223F33DB62F7}" type="slidenum">
              <a:rPr lang="en-GB" altLang="en-US" sz="1300"/>
              <a:pPr algn="r" eaLnBrk="1" hangingPunct="1"/>
              <a:t>9</a:t>
            </a:fld>
            <a:endParaRPr lang="en-GB" altLang="en-US" sz="1300"/>
          </a:p>
        </p:txBody>
      </p:sp>
      <p:sp>
        <p:nvSpPr>
          <p:cNvPr id="13316" name="Rectangle 2"/>
          <p:cNvSpPr>
            <a:spLocks noGrp="1" noRot="1" noChangeAspect="1" noChangeArrowheads="1" noTextEdit="1"/>
          </p:cNvSpPr>
          <p:nvPr>
            <p:ph type="sldImg"/>
          </p:nvPr>
        </p:nvSpPr>
        <p:spPr>
          <a:xfrm>
            <a:off x="1143000" y="685800"/>
            <a:ext cx="4573588" cy="3430588"/>
          </a:xfrm>
          <a:ln/>
        </p:spPr>
      </p:sp>
      <p:sp>
        <p:nvSpPr>
          <p:cNvPr id="13317"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9312064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BC0D391-0FE4-47F5-88CF-26EABCD4D030}" type="slidenum">
              <a:rPr altLang="en-US"/>
              <a:pPr/>
              <a:t>10</a:t>
            </a:fld>
            <a:endParaRPr lang="en-US" altLang="en-US"/>
          </a:p>
        </p:txBody>
      </p:sp>
      <p:sp>
        <p:nvSpPr>
          <p:cNvPr id="13315"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E6375866-D5AB-4BB7-A107-223F33DB62F7}" type="slidenum">
              <a:rPr lang="en-GB" altLang="en-US" sz="1300"/>
              <a:pPr algn="r" eaLnBrk="1" hangingPunct="1"/>
              <a:t>10</a:t>
            </a:fld>
            <a:endParaRPr lang="en-GB" altLang="en-US" sz="1300"/>
          </a:p>
        </p:txBody>
      </p:sp>
      <p:sp>
        <p:nvSpPr>
          <p:cNvPr id="13316" name="Rectangle 2"/>
          <p:cNvSpPr>
            <a:spLocks noGrp="1" noRot="1" noChangeAspect="1" noChangeArrowheads="1" noTextEdit="1"/>
          </p:cNvSpPr>
          <p:nvPr>
            <p:ph type="sldImg"/>
          </p:nvPr>
        </p:nvSpPr>
        <p:spPr>
          <a:xfrm>
            <a:off x="1143000" y="685800"/>
            <a:ext cx="4573588" cy="3430588"/>
          </a:xfrm>
          <a:ln/>
        </p:spPr>
      </p:sp>
      <p:sp>
        <p:nvSpPr>
          <p:cNvPr id="13317"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5111527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5999"/>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181" indent="0" algn="ctr">
              <a:buNone/>
              <a:defRPr sz="2000"/>
            </a:lvl2pPr>
            <a:lvl3pPr marL="914361" indent="0" algn="ctr">
              <a:buNone/>
              <a:defRPr sz="1800"/>
            </a:lvl3pPr>
            <a:lvl4pPr marL="1371543" indent="0" algn="ctr">
              <a:buNone/>
              <a:defRPr sz="1600"/>
            </a:lvl4pPr>
            <a:lvl5pPr marL="1828724" indent="0" algn="ctr">
              <a:buNone/>
              <a:defRPr sz="1600"/>
            </a:lvl5pPr>
            <a:lvl6pPr marL="2285904" indent="0" algn="ctr">
              <a:buNone/>
              <a:defRPr sz="1600"/>
            </a:lvl6pPr>
            <a:lvl7pPr marL="2743085" indent="0" algn="ctr">
              <a:buNone/>
              <a:defRPr sz="1600"/>
            </a:lvl7pPr>
            <a:lvl8pPr marL="3200266" indent="0" algn="ctr">
              <a:buNone/>
              <a:defRPr sz="1600"/>
            </a:lvl8pPr>
            <a:lvl9pPr marL="3657447" indent="0" algn="ctr">
              <a:buNone/>
              <a:defRPr sz="1600"/>
            </a:lvl9pPr>
          </a:lstStyle>
          <a:p>
            <a:r>
              <a:rPr lang="en-US"/>
              <a:t>Click to edit Master subtitle style</a:t>
            </a:r>
            <a:endParaRPr lang="en-US" dirty="0"/>
          </a:p>
        </p:txBody>
      </p:sp>
      <p:sp>
        <p:nvSpPr>
          <p:cNvPr id="8" name="Rectangle 7">
            <a:extLst>
              <a:ext uri="{FF2B5EF4-FFF2-40B4-BE49-F238E27FC236}">
                <a16:creationId xmlns:a16="http://schemas.microsoft.com/office/drawing/2014/main" id="{73176579-FE05-417F-8609-C7CAFF5E6B08}"/>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
        <p:nvSpPr>
          <p:cNvPr id="9" name="Date Placeholder 3">
            <a:extLst>
              <a:ext uri="{FF2B5EF4-FFF2-40B4-BE49-F238E27FC236}">
                <a16:creationId xmlns:a16="http://schemas.microsoft.com/office/drawing/2014/main" id="{3DFF2D0C-D2C9-46FB-ADF6-A99561CA6EB7}"/>
              </a:ext>
            </a:extLst>
          </p:cNvPr>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3E882DF1-27FD-4ADD-91C2-9C181CCE0E13}" type="datetime1">
              <a:rPr lang="en-US" smtClean="0"/>
              <a:t>4/15/2025</a:t>
            </a:fld>
            <a:endParaRPr lang="en-US" dirty="0"/>
          </a:p>
        </p:txBody>
      </p:sp>
      <p:sp>
        <p:nvSpPr>
          <p:cNvPr id="10" name="Footer Placeholder 4">
            <a:extLst>
              <a:ext uri="{FF2B5EF4-FFF2-40B4-BE49-F238E27FC236}">
                <a16:creationId xmlns:a16="http://schemas.microsoft.com/office/drawing/2014/main" id="{4F167844-14C8-4475-9827-0B1589FE1BEF}"/>
              </a:ext>
            </a:extLst>
          </p:cNvPr>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11" name="Slide Number Placeholder 5">
            <a:extLst>
              <a:ext uri="{FF2B5EF4-FFF2-40B4-BE49-F238E27FC236}">
                <a16:creationId xmlns:a16="http://schemas.microsoft.com/office/drawing/2014/main" id="{0249D29F-51EA-42FF-836F-210591C749A7}"/>
              </a:ext>
            </a:extLst>
          </p:cNvPr>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29917146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3F581E-3D60-4789-81BA-A8F1555C1ECB}" type="datetime1">
              <a:rPr lang="en-US" smtClean="0"/>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33090A-E985-4837-A97A-059404DB2C46}" type="slidenum">
              <a:rPr lang="en-US" smtClean="0"/>
              <a:t>‹#›</a:t>
            </a:fld>
            <a:endParaRPr lang="en-US"/>
          </a:p>
        </p:txBody>
      </p:sp>
      <p:sp>
        <p:nvSpPr>
          <p:cNvPr id="8" name="Rectangle 7">
            <a:extLst>
              <a:ext uri="{FF2B5EF4-FFF2-40B4-BE49-F238E27FC236}">
                <a16:creationId xmlns:a16="http://schemas.microsoft.com/office/drawing/2014/main" id="{A5820914-E4BC-433E-AEBE-0A380D1DF40F}"/>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Tree>
    <p:extLst>
      <p:ext uri="{BB962C8B-B14F-4D97-AF65-F5344CB8AC3E}">
        <p14:creationId xmlns:p14="http://schemas.microsoft.com/office/powerpoint/2010/main" val="3915804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3">
            <a:extLst>
              <a:ext uri="{FF2B5EF4-FFF2-40B4-BE49-F238E27FC236}">
                <a16:creationId xmlns:a16="http://schemas.microsoft.com/office/drawing/2014/main" id="{E70FB658-1DD4-4E67-9DD4-9075B9581AC7}"/>
              </a:ext>
            </a:extLst>
          </p:cNvPr>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EFE675B3-901B-4884-9D3B-DD82244241A2}" type="datetime1">
              <a:rPr lang="en-US" smtClean="0"/>
              <a:t>4/15/2025</a:t>
            </a:fld>
            <a:endParaRPr lang="en-US" dirty="0"/>
          </a:p>
        </p:txBody>
      </p:sp>
      <p:sp>
        <p:nvSpPr>
          <p:cNvPr id="7" name="Footer Placeholder 4">
            <a:extLst>
              <a:ext uri="{FF2B5EF4-FFF2-40B4-BE49-F238E27FC236}">
                <a16:creationId xmlns:a16="http://schemas.microsoft.com/office/drawing/2014/main" id="{45ABC8AF-6C8D-4E94-B42A-425E6E33DCB4}"/>
              </a:ext>
            </a:extLst>
          </p:cNvPr>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8" name="Slide Number Placeholder 5">
            <a:extLst>
              <a:ext uri="{FF2B5EF4-FFF2-40B4-BE49-F238E27FC236}">
                <a16:creationId xmlns:a16="http://schemas.microsoft.com/office/drawing/2014/main" id="{EF3970AF-C2BE-4BB0-A0D9-0C90862EA158}"/>
              </a:ext>
            </a:extLst>
          </p:cNvPr>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3746627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262B0F-90E2-412D-AE42-DE276FA4C40E}" type="datetime1">
              <a:rPr lang="en-US" smtClean="0"/>
              <a:t>4/15/2025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33090A-E985-4837-A97A-059404DB2C46}" type="slidenum">
              <a:rPr lang="en-US" smtClean="0"/>
              <a:t>‹#›</a:t>
            </a:fld>
            <a:endParaRPr lang="en-US"/>
          </a:p>
        </p:txBody>
      </p:sp>
    </p:spTree>
    <p:extLst>
      <p:ext uri="{BB962C8B-B14F-4D97-AF65-F5344CB8AC3E}">
        <p14:creationId xmlns:p14="http://schemas.microsoft.com/office/powerpoint/2010/main" val="3885245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hyperlink" Target="http://www.pmg.engineering/" TargetMode="External"/><Relationship Id="rId3" Type="http://schemas.openxmlformats.org/officeDocument/2006/relationships/slideLayout" Target="../slideLayouts/slideLayout3.xml"/><Relationship Id="rId7" Type="http://schemas.openxmlformats.org/officeDocument/2006/relationships/hyperlink" Target="mailto:info@pmg.engineering"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6">
            <a:alphaModFix amt="4000"/>
            <a:lum/>
          </a:blip>
          <a:srcRect/>
          <a:tile tx="0" ty="0" sx="77000" sy="77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36487" y="787183"/>
            <a:ext cx="7886700" cy="89215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768411"/>
            <a:ext cx="7886700" cy="447533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ABF94DA7-86D7-474D-A1B4-F15BA50BEFE7}" type="datetime1">
              <a:rPr lang="en-US" smtClean="0"/>
              <a:t>4/15/2025</a:t>
            </a:fld>
            <a:endParaRPr lang="en-US" dirty="0"/>
          </a:p>
        </p:txBody>
      </p:sp>
      <p:sp>
        <p:nvSpPr>
          <p:cNvPr id="5" name="Footer Placeholder 4"/>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cxnSp>
        <p:nvCxnSpPr>
          <p:cNvPr id="8" name="Straight Connector 7">
            <a:extLst>
              <a:ext uri="{FF2B5EF4-FFF2-40B4-BE49-F238E27FC236}">
                <a16:creationId xmlns:a16="http://schemas.microsoft.com/office/drawing/2014/main" id="{C0F075A5-6ECF-45AD-8CF3-F2A10412AC53}"/>
              </a:ext>
            </a:extLst>
          </p:cNvPr>
          <p:cNvCxnSpPr>
            <a:cxnSpLocks/>
          </p:cNvCxnSpPr>
          <p:nvPr userDrawn="1"/>
        </p:nvCxnSpPr>
        <p:spPr>
          <a:xfrm>
            <a:off x="636487" y="698107"/>
            <a:ext cx="7886700" cy="0"/>
          </a:xfrm>
          <a:prstGeom prst="line">
            <a:avLst/>
          </a:prstGeom>
        </p:spPr>
        <p:style>
          <a:lnRef idx="3">
            <a:schemeClr val="accent1"/>
          </a:lnRef>
          <a:fillRef idx="0">
            <a:schemeClr val="accent1"/>
          </a:fillRef>
          <a:effectRef idx="2">
            <a:schemeClr val="accent1"/>
          </a:effectRef>
          <a:fontRef idx="minor">
            <a:schemeClr val="tx1"/>
          </a:fontRef>
        </p:style>
      </p:cxnSp>
      <p:sp>
        <p:nvSpPr>
          <p:cNvPr id="9" name="Rectangle 8">
            <a:extLst>
              <a:ext uri="{FF2B5EF4-FFF2-40B4-BE49-F238E27FC236}">
                <a16:creationId xmlns:a16="http://schemas.microsoft.com/office/drawing/2014/main" id="{01D93101-9D13-482D-A0BE-6AB1F6CE3654}"/>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23" dirty="0"/>
              <a:t>Competent People. Smarter Work Systems. Exceptional Customer Interactions.</a:t>
            </a:r>
          </a:p>
        </p:txBody>
      </p:sp>
      <p:sp>
        <p:nvSpPr>
          <p:cNvPr id="12" name="Text Placeholder 2">
            <a:extLst>
              <a:ext uri="{FF2B5EF4-FFF2-40B4-BE49-F238E27FC236}">
                <a16:creationId xmlns:a16="http://schemas.microsoft.com/office/drawing/2014/main" id="{123DB47D-1AD0-4B44-BB13-503C998C195C}"/>
              </a:ext>
            </a:extLst>
          </p:cNvPr>
          <p:cNvSpPr txBox="1">
            <a:spLocks/>
          </p:cNvSpPr>
          <p:nvPr userDrawn="1"/>
        </p:nvSpPr>
        <p:spPr>
          <a:xfrm>
            <a:off x="628650" y="58232"/>
            <a:ext cx="3417341" cy="639875"/>
          </a:xfrm>
          <a:prstGeom prst="rect">
            <a:avLst/>
          </a:prstGeom>
        </p:spPr>
        <p:txBody>
          <a:bodyPr vert="horz" lIns="63305" tIns="31652" rIns="63305" bIns="31652"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1662" b="1" dirty="0"/>
              <a:t>PMG Engineering Private Limited</a:t>
            </a:r>
          </a:p>
          <a:p>
            <a:pPr marL="0" indent="0">
              <a:lnSpc>
                <a:spcPct val="100000"/>
              </a:lnSpc>
              <a:spcBef>
                <a:spcPts val="0"/>
              </a:spcBef>
              <a:buNone/>
            </a:pPr>
            <a:r>
              <a:rPr lang="en-US" sz="1108" b="0" i="0" kern="1200" dirty="0">
                <a:solidFill>
                  <a:schemeClr val="tx1"/>
                </a:solidFill>
                <a:effectLst/>
                <a:latin typeface="+mn-lt"/>
                <a:ea typeface="+mn-ea"/>
                <a:cs typeface="+mn-cs"/>
              </a:rPr>
              <a:t>The End-to-End Engineering Company in Food Industry</a:t>
            </a:r>
          </a:p>
          <a:p>
            <a:pPr marL="0" indent="0">
              <a:lnSpc>
                <a:spcPct val="100000"/>
              </a:lnSpc>
              <a:spcBef>
                <a:spcPts val="0"/>
              </a:spcBef>
              <a:buNone/>
            </a:pPr>
            <a:r>
              <a:rPr lang="en-US" sz="1108" b="0" i="0" kern="1200" dirty="0" err="1">
                <a:solidFill>
                  <a:schemeClr val="tx1"/>
                </a:solidFill>
                <a:effectLst/>
                <a:latin typeface="+mn-lt"/>
                <a:ea typeface="+mn-ea"/>
                <a:cs typeface="+mn-cs"/>
                <a:hlinkClick r:id="rId7"/>
              </a:rPr>
              <a:t>info@pmg.engineering</a:t>
            </a:r>
            <a:r>
              <a:rPr lang="en-US" sz="1108" b="0" i="0" kern="1200" dirty="0">
                <a:solidFill>
                  <a:schemeClr val="tx1"/>
                </a:solidFill>
                <a:effectLst/>
                <a:latin typeface="+mn-lt"/>
                <a:ea typeface="+mn-ea"/>
                <a:cs typeface="+mn-cs"/>
              </a:rPr>
              <a:t> | </a:t>
            </a:r>
            <a:r>
              <a:rPr lang="en-US" sz="1108" b="0" i="0" kern="1200" dirty="0">
                <a:solidFill>
                  <a:schemeClr val="tx1"/>
                </a:solidFill>
                <a:effectLst/>
                <a:latin typeface="+mn-lt"/>
                <a:ea typeface="+mn-ea"/>
                <a:cs typeface="+mn-cs"/>
                <a:hlinkClick r:id="rId8"/>
              </a:rPr>
              <a:t>www.pmg.engineering</a:t>
            </a:r>
            <a:endParaRPr lang="en-US" sz="1108" b="0" i="0" kern="1200" dirty="0">
              <a:solidFill>
                <a:schemeClr val="tx1"/>
              </a:solidFill>
              <a:effectLst/>
              <a:latin typeface="+mn-lt"/>
              <a:ea typeface="+mn-ea"/>
              <a:cs typeface="+mn-cs"/>
            </a:endParaRPr>
          </a:p>
        </p:txBody>
      </p:sp>
      <p:sp>
        <p:nvSpPr>
          <p:cNvPr id="13" name="TextBox 12">
            <a:extLst>
              <a:ext uri="{FF2B5EF4-FFF2-40B4-BE49-F238E27FC236}">
                <a16:creationId xmlns:a16="http://schemas.microsoft.com/office/drawing/2014/main" id="{6620805C-D2DD-477E-877E-F4DEF1025626}"/>
              </a:ext>
            </a:extLst>
          </p:cNvPr>
          <p:cNvSpPr txBox="1"/>
          <p:nvPr userDrawn="1"/>
        </p:nvSpPr>
        <p:spPr>
          <a:xfrm>
            <a:off x="7028458" y="505951"/>
            <a:ext cx="1560042" cy="241476"/>
          </a:xfrm>
          <a:prstGeom prst="rect">
            <a:avLst/>
          </a:prstGeom>
          <a:noFill/>
        </p:spPr>
        <p:txBody>
          <a:bodyPr wrap="none" rtlCol="0">
            <a:spAutoFit/>
          </a:bodyPr>
          <a:lstStyle/>
          <a:p>
            <a:r>
              <a:rPr lang="en-US" sz="969" b="0" dirty="0">
                <a:solidFill>
                  <a:srgbClr val="FF8A04"/>
                </a:solidFill>
              </a:rPr>
              <a:t>Reputation built on </a:t>
            </a:r>
            <a:r>
              <a:rPr lang="en-US" sz="969" b="0" u="none" dirty="0">
                <a:solidFill>
                  <a:srgbClr val="FF8A04"/>
                </a:solidFill>
              </a:rPr>
              <a:t>Results</a:t>
            </a:r>
          </a:p>
        </p:txBody>
      </p:sp>
      <p:pic>
        <p:nvPicPr>
          <p:cNvPr id="14" name="Picture 13" descr="A picture containing clock&#10;&#10;Description automatically generated">
            <a:extLst>
              <a:ext uri="{FF2B5EF4-FFF2-40B4-BE49-F238E27FC236}">
                <a16:creationId xmlns:a16="http://schemas.microsoft.com/office/drawing/2014/main" id="{EDD520AD-DDE1-4DCD-9090-3F04B1CE7500}"/>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7003952" y="58232"/>
            <a:ext cx="1511398" cy="474785"/>
          </a:xfrm>
          <a:prstGeom prst="rect">
            <a:avLst/>
          </a:prstGeom>
        </p:spPr>
      </p:pic>
    </p:spTree>
    <p:extLst>
      <p:ext uri="{BB962C8B-B14F-4D97-AF65-F5344CB8AC3E}">
        <p14:creationId xmlns:p14="http://schemas.microsoft.com/office/powerpoint/2010/main" val="133649812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Lst>
  <p:hf hdr="0" ftr="0" dt="0"/>
  <p:txStyles>
    <p:titleStyle>
      <a:lvl1pPr algn="l" defTabSz="91436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1" indent="-228591" algn="l" defTabSz="914361"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72" indent="-228591" algn="l" defTabSz="914361"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52" indent="-228591" algn="l" defTabSz="914361"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33"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14"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495"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76"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5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3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61" rtl="0" eaLnBrk="1" latinLnBrk="0" hangingPunct="1">
        <a:defRPr sz="1800" kern="1200">
          <a:solidFill>
            <a:schemeClr val="tx1"/>
          </a:solidFill>
          <a:latin typeface="+mn-lt"/>
          <a:ea typeface="+mn-ea"/>
          <a:cs typeface="+mn-cs"/>
        </a:defRPr>
      </a:lvl1pPr>
      <a:lvl2pPr marL="457181" algn="l" defTabSz="914361" rtl="0" eaLnBrk="1" latinLnBrk="0" hangingPunct="1">
        <a:defRPr sz="1800" kern="1200">
          <a:solidFill>
            <a:schemeClr val="tx1"/>
          </a:solidFill>
          <a:latin typeface="+mn-lt"/>
          <a:ea typeface="+mn-ea"/>
          <a:cs typeface="+mn-cs"/>
        </a:defRPr>
      </a:lvl2pPr>
      <a:lvl3pPr marL="914361" algn="l" defTabSz="914361" rtl="0" eaLnBrk="1" latinLnBrk="0" hangingPunct="1">
        <a:defRPr sz="1800" kern="1200">
          <a:solidFill>
            <a:schemeClr val="tx1"/>
          </a:solidFill>
          <a:latin typeface="+mn-lt"/>
          <a:ea typeface="+mn-ea"/>
          <a:cs typeface="+mn-cs"/>
        </a:defRPr>
      </a:lvl3pPr>
      <a:lvl4pPr marL="1371543" algn="l" defTabSz="914361" rtl="0" eaLnBrk="1" latinLnBrk="0" hangingPunct="1">
        <a:defRPr sz="1800" kern="1200">
          <a:solidFill>
            <a:schemeClr val="tx1"/>
          </a:solidFill>
          <a:latin typeface="+mn-lt"/>
          <a:ea typeface="+mn-ea"/>
          <a:cs typeface="+mn-cs"/>
        </a:defRPr>
      </a:lvl4pPr>
      <a:lvl5pPr marL="1828724" algn="l" defTabSz="914361" rtl="0" eaLnBrk="1" latinLnBrk="0" hangingPunct="1">
        <a:defRPr sz="1800" kern="1200">
          <a:solidFill>
            <a:schemeClr val="tx1"/>
          </a:solidFill>
          <a:latin typeface="+mn-lt"/>
          <a:ea typeface="+mn-ea"/>
          <a:cs typeface="+mn-cs"/>
        </a:defRPr>
      </a:lvl5pPr>
      <a:lvl6pPr marL="2285904" algn="l" defTabSz="914361" rtl="0" eaLnBrk="1" latinLnBrk="0" hangingPunct="1">
        <a:defRPr sz="1800" kern="1200">
          <a:solidFill>
            <a:schemeClr val="tx1"/>
          </a:solidFill>
          <a:latin typeface="+mn-lt"/>
          <a:ea typeface="+mn-ea"/>
          <a:cs typeface="+mn-cs"/>
        </a:defRPr>
      </a:lvl6pPr>
      <a:lvl7pPr marL="2743085" algn="l" defTabSz="914361" rtl="0" eaLnBrk="1" latinLnBrk="0" hangingPunct="1">
        <a:defRPr sz="1800" kern="1200">
          <a:solidFill>
            <a:schemeClr val="tx1"/>
          </a:solidFill>
          <a:latin typeface="+mn-lt"/>
          <a:ea typeface="+mn-ea"/>
          <a:cs typeface="+mn-cs"/>
        </a:defRPr>
      </a:lvl7pPr>
      <a:lvl8pPr marL="3200266" algn="l" defTabSz="914361" rtl="0" eaLnBrk="1" latinLnBrk="0" hangingPunct="1">
        <a:defRPr sz="1800" kern="1200">
          <a:solidFill>
            <a:schemeClr val="tx1"/>
          </a:solidFill>
          <a:latin typeface="+mn-lt"/>
          <a:ea typeface="+mn-ea"/>
          <a:cs typeface="+mn-cs"/>
        </a:defRPr>
      </a:lvl8pPr>
      <a:lvl9pPr marL="3657447" algn="l" defTabSz="91436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3.xml"/><Relationship Id="rId5" Type="http://schemas.openxmlformats.org/officeDocument/2006/relationships/image" Target="../media/image7.jpeg"/><Relationship Id="rId4" Type="http://schemas.openxmlformats.org/officeDocument/2006/relationships/image" Target="../media/image6.jpeg"/></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3.xml"/><Relationship Id="rId4" Type="http://schemas.openxmlformats.org/officeDocument/2006/relationships/image" Target="../media/image8.jpeg"/></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3.xml"/><Relationship Id="rId4" Type="http://schemas.openxmlformats.org/officeDocument/2006/relationships/image" Target="../media/image9.jpeg"/></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3.xml"/><Relationship Id="rId4" Type="http://schemas.openxmlformats.org/officeDocument/2006/relationships/image" Target="../media/image10.jpeg"/></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1.xml"/><Relationship Id="rId1" Type="http://schemas.openxmlformats.org/officeDocument/2006/relationships/slideLayout" Target="../slideLayouts/slideLayout3.xml"/><Relationship Id="rId4" Type="http://schemas.openxmlformats.org/officeDocument/2006/relationships/image" Target="../media/image11.jpe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image" Target="../media/image5.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914400"/>
            <a:ext cx="8610600" cy="1676400"/>
          </a:xfrm>
        </p:spPr>
        <p:txBody>
          <a:bodyPr>
            <a:noAutofit/>
          </a:bodyPr>
          <a:lstStyle/>
          <a:p>
            <a:r>
              <a:rPr lang="en-US" sz="4000" b="1" dirty="0">
                <a:latin typeface="DFKai-SB" panose="03000509000000000000" pitchFamily="65" charset="-120"/>
                <a:ea typeface="DFKai-SB" panose="03000509000000000000" pitchFamily="65" charset="-120"/>
              </a:rPr>
              <a:t>PRINCIPLES OF HAZARD ANALYSIS CRITICAL CONTROL POINT</a:t>
            </a:r>
          </a:p>
        </p:txBody>
      </p:sp>
      <p:pic>
        <p:nvPicPr>
          <p:cNvPr id="1026" name="Picture 2" descr="Image result for PRINCIPLES OF HAZARD ANALYSIS CRITICAL CONTROL POIN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200" y="2743200"/>
            <a:ext cx="3572140" cy="34873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04046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a:bodyPr>
          <a:lstStyle/>
          <a:p>
            <a:pPr eaLnBrk="1" hangingPunct="1"/>
            <a:r>
              <a:rPr lang="en-US" altLang="en-US" sz="3200" noProof="1">
                <a:latin typeface="+mn-lt"/>
              </a:rPr>
              <a:t>PRINCIPLE 2</a:t>
            </a:r>
          </a:p>
        </p:txBody>
      </p:sp>
      <p:sp>
        <p:nvSpPr>
          <p:cNvPr id="12291"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12307" name="Picture 78"/>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2184400"/>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08" name="Picture 79"/>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2809875"/>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09" name="Picture 80"/>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3436938"/>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0" name="Picture 81"/>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4064000"/>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1" name="Picture 82"/>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4694238"/>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2" name="Picture 83"/>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5318125"/>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 name="Rectangle 4"/>
          <p:cNvSpPr>
            <a:spLocks noChangeArrowheads="1"/>
          </p:cNvSpPr>
          <p:nvPr/>
        </p:nvSpPr>
        <p:spPr bwMode="gray">
          <a:xfrm>
            <a:off x="347752" y="1493949"/>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GB" altLang="en-US" sz="2000" dirty="0">
                <a:latin typeface="+mn-lt"/>
              </a:rPr>
              <a:t>Determine critical control points (CCP)</a:t>
            </a:r>
          </a:p>
        </p:txBody>
      </p:sp>
      <p:sp>
        <p:nvSpPr>
          <p:cNvPr id="27" name="Rectangle 2"/>
          <p:cNvSpPr>
            <a:spLocks noChangeArrowheads="1"/>
          </p:cNvSpPr>
          <p:nvPr/>
        </p:nvSpPr>
        <p:spPr bwMode="gray">
          <a:xfrm>
            <a:off x="323850" y="1909762"/>
            <a:ext cx="8515350" cy="376238"/>
          </a:xfrm>
          <a:prstGeom prst="rect">
            <a:avLst/>
          </a:prstGeom>
          <a:solidFill>
            <a:srgbClr val="9933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solidFill>
                  <a:srgbClr val="FFFFFF"/>
                </a:solidFill>
                <a:latin typeface="+mn-lt"/>
              </a:rPr>
              <a:t>Critical Control Point (CCP)</a:t>
            </a:r>
          </a:p>
        </p:txBody>
      </p:sp>
      <p:sp>
        <p:nvSpPr>
          <p:cNvPr id="28" name="Rectangle 5"/>
          <p:cNvSpPr>
            <a:spLocks noChangeArrowheads="1"/>
          </p:cNvSpPr>
          <p:nvPr/>
        </p:nvSpPr>
        <p:spPr bwMode="gray">
          <a:xfrm>
            <a:off x="323850" y="2290763"/>
            <a:ext cx="8515350" cy="1671637"/>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altLang="en-US" noProof="1">
                <a:latin typeface="+mn-lt"/>
              </a:rPr>
              <a:t>A step at which control can be applied and is essential to prevent or eliminate a food safety hazard or reduce it to an acceptable level</a:t>
            </a:r>
          </a:p>
          <a:p>
            <a:pPr eaLnBrk="1" hangingPunct="1">
              <a:lnSpc>
                <a:spcPct val="95000"/>
              </a:lnSpc>
              <a:spcAft>
                <a:spcPct val="15000"/>
              </a:spcAft>
              <a:buFont typeface="Wingdings" panose="05000000000000000000" pitchFamily="2" charset="2"/>
              <a:buChar char="§"/>
            </a:pPr>
            <a:endParaRPr lang="en-US" altLang="en-US" noProof="1">
              <a:latin typeface="+mn-lt"/>
            </a:endParaRPr>
          </a:p>
        </p:txBody>
      </p:sp>
      <p:sp>
        <p:nvSpPr>
          <p:cNvPr id="29" name="Rectangle 3"/>
          <p:cNvSpPr>
            <a:spLocks noChangeArrowheads="1"/>
          </p:cNvSpPr>
          <p:nvPr/>
        </p:nvSpPr>
        <p:spPr bwMode="gray">
          <a:xfrm>
            <a:off x="323850" y="4119563"/>
            <a:ext cx="8515350" cy="376237"/>
          </a:xfrm>
          <a:prstGeom prst="rect">
            <a:avLst/>
          </a:prstGeom>
          <a:solidFill>
            <a:srgbClr val="9933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solidFill>
                  <a:srgbClr val="FFFFFF"/>
                </a:solidFill>
                <a:latin typeface="+mn-lt"/>
              </a:rPr>
              <a:t>Step</a:t>
            </a:r>
          </a:p>
        </p:txBody>
      </p:sp>
      <p:sp>
        <p:nvSpPr>
          <p:cNvPr id="30" name="Rectangle 6"/>
          <p:cNvSpPr>
            <a:spLocks noChangeArrowheads="1"/>
          </p:cNvSpPr>
          <p:nvPr/>
        </p:nvSpPr>
        <p:spPr bwMode="gray">
          <a:xfrm>
            <a:off x="323850" y="4494212"/>
            <a:ext cx="8515350" cy="1677988"/>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altLang="en-US" noProof="1">
                <a:latin typeface="+mn-lt"/>
              </a:rPr>
              <a:t>A point, procedure, operation or stage in the food chain, including raw materials, from primary production to final consumption</a:t>
            </a:r>
          </a:p>
          <a:p>
            <a:pPr eaLnBrk="1" hangingPunct="1">
              <a:lnSpc>
                <a:spcPct val="95000"/>
              </a:lnSpc>
              <a:spcAft>
                <a:spcPct val="15000"/>
              </a:spcAft>
              <a:buFont typeface="Wingdings" panose="05000000000000000000" pitchFamily="2" charset="2"/>
              <a:buChar char="§"/>
            </a:pPr>
            <a:endParaRPr lang="en-US" altLang="en-US" noProof="1">
              <a:latin typeface="+mn-lt"/>
            </a:endParaRPr>
          </a:p>
        </p:txBody>
      </p:sp>
    </p:spTree>
    <p:extLst>
      <p:ext uri="{BB962C8B-B14F-4D97-AF65-F5344CB8AC3E}">
        <p14:creationId xmlns:p14="http://schemas.microsoft.com/office/powerpoint/2010/main" val="1589694822"/>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a:bodyPr>
          <a:lstStyle/>
          <a:p>
            <a:pPr eaLnBrk="1" hangingPunct="1"/>
            <a:r>
              <a:rPr lang="en-US" altLang="en-US" sz="3200" noProof="1">
                <a:latin typeface="+mn-lt"/>
              </a:rPr>
              <a:t>TASKS REQUIRED TO APPLY PRINCIPLE 2</a:t>
            </a:r>
          </a:p>
        </p:txBody>
      </p:sp>
      <p:sp>
        <p:nvSpPr>
          <p:cNvPr id="12291"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12307" name="Picture 78"/>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2184400"/>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08" name="Picture 79"/>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2809875"/>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09" name="Picture 80"/>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3436938"/>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0" name="Picture 81"/>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4064000"/>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1" name="Picture 82"/>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4694238"/>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2" name="Picture 83"/>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5318125"/>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 name="Rectangle 4"/>
          <p:cNvSpPr>
            <a:spLocks noChangeArrowheads="1"/>
          </p:cNvSpPr>
          <p:nvPr/>
        </p:nvSpPr>
        <p:spPr bwMode="gray">
          <a:xfrm>
            <a:off x="347752" y="1493949"/>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noProof="1">
                <a:latin typeface="+mn-lt"/>
              </a:rPr>
              <a:t>Conduct hazard analysis</a:t>
            </a:r>
          </a:p>
        </p:txBody>
      </p:sp>
      <p:sp>
        <p:nvSpPr>
          <p:cNvPr id="15" name="Rectangle 2"/>
          <p:cNvSpPr>
            <a:spLocks noChangeArrowheads="1"/>
          </p:cNvSpPr>
          <p:nvPr/>
        </p:nvSpPr>
        <p:spPr bwMode="gray">
          <a:xfrm>
            <a:off x="319088" y="1909762"/>
            <a:ext cx="4176712" cy="376238"/>
          </a:xfrm>
          <a:prstGeom prst="rect">
            <a:avLst/>
          </a:prstGeom>
          <a:solidFill>
            <a:srgbClr val="9933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solidFill>
                  <a:srgbClr val="FFFFFF"/>
                </a:solidFill>
                <a:latin typeface="+mn-lt"/>
              </a:rPr>
              <a:t>The steps</a:t>
            </a:r>
          </a:p>
        </p:txBody>
      </p:sp>
      <p:sp>
        <p:nvSpPr>
          <p:cNvPr id="16" name="Rectangle 6"/>
          <p:cNvSpPr>
            <a:spLocks noChangeArrowheads="1"/>
          </p:cNvSpPr>
          <p:nvPr/>
        </p:nvSpPr>
        <p:spPr bwMode="gray">
          <a:xfrm>
            <a:off x="319088" y="2273969"/>
            <a:ext cx="4176712" cy="3898232"/>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lvl="0" eaLnBrk="1" hangingPunct="1">
              <a:lnSpc>
                <a:spcPct val="95000"/>
              </a:lnSpc>
              <a:spcAft>
                <a:spcPct val="40000"/>
              </a:spcAft>
              <a:buFont typeface="Wingdings" panose="05000000000000000000" pitchFamily="2" charset="2"/>
              <a:buChar char="§"/>
            </a:pPr>
            <a:r>
              <a:rPr lang="en-GB" altLang="en-US" dirty="0">
                <a:latin typeface="+mn-lt"/>
              </a:rPr>
              <a:t>List all potential hazards, conduct hazard analysis </a:t>
            </a:r>
          </a:p>
          <a:p>
            <a:pPr eaLnBrk="1" hangingPunct="1">
              <a:lnSpc>
                <a:spcPct val="95000"/>
              </a:lnSpc>
              <a:spcAft>
                <a:spcPct val="40000"/>
              </a:spcAft>
              <a:buFont typeface="Wingdings" panose="05000000000000000000" pitchFamily="2" charset="2"/>
              <a:buChar char="§"/>
            </a:pPr>
            <a:r>
              <a:rPr lang="en-GB" altLang="en-US" dirty="0">
                <a:latin typeface="+mn-lt"/>
              </a:rPr>
              <a:t>Determine critical control points </a:t>
            </a:r>
          </a:p>
          <a:p>
            <a:pPr lvl="0" eaLnBrk="1" hangingPunct="1">
              <a:lnSpc>
                <a:spcPct val="95000"/>
              </a:lnSpc>
              <a:spcAft>
                <a:spcPct val="40000"/>
              </a:spcAft>
              <a:buFont typeface="Wingdings" panose="05000000000000000000" pitchFamily="2" charset="2"/>
              <a:buChar char="§"/>
            </a:pPr>
            <a:r>
              <a:rPr lang="en-GB" altLang="en-US" dirty="0">
                <a:latin typeface="+mn-lt"/>
              </a:rPr>
              <a:t>Establish Critical limits</a:t>
            </a:r>
          </a:p>
          <a:p>
            <a:pPr eaLnBrk="1" hangingPunct="1">
              <a:lnSpc>
                <a:spcPct val="95000"/>
              </a:lnSpc>
              <a:spcAft>
                <a:spcPct val="40000"/>
              </a:spcAft>
              <a:buFont typeface="Wingdings" panose="05000000000000000000" pitchFamily="2" charset="2"/>
              <a:buChar char="§"/>
            </a:pPr>
            <a:endParaRPr lang="en-US" altLang="en-US" noProof="1">
              <a:latin typeface="+mn-lt"/>
            </a:endParaRPr>
          </a:p>
        </p:txBody>
      </p:sp>
      <p:sp>
        <p:nvSpPr>
          <p:cNvPr id="17" name="Rectangle 3"/>
          <p:cNvSpPr>
            <a:spLocks noChangeArrowheads="1"/>
          </p:cNvSpPr>
          <p:nvPr/>
        </p:nvSpPr>
        <p:spPr bwMode="gray">
          <a:xfrm>
            <a:off x="4652963" y="1909762"/>
            <a:ext cx="4167187" cy="376238"/>
          </a:xfrm>
          <a:prstGeom prst="rect">
            <a:avLst/>
          </a:prstGeom>
          <a:solidFill>
            <a:srgbClr val="9933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solidFill>
                  <a:srgbClr val="FFFFFF"/>
                </a:solidFill>
                <a:latin typeface="+mn-lt"/>
              </a:rPr>
              <a:t>Determine CCP’s</a:t>
            </a:r>
          </a:p>
        </p:txBody>
      </p:sp>
      <p:sp>
        <p:nvSpPr>
          <p:cNvPr id="18" name="Rectangle 7"/>
          <p:cNvSpPr>
            <a:spLocks noChangeArrowheads="1"/>
          </p:cNvSpPr>
          <p:nvPr/>
        </p:nvSpPr>
        <p:spPr bwMode="gray">
          <a:xfrm>
            <a:off x="4652963" y="2273969"/>
            <a:ext cx="4167187" cy="3898232"/>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altLang="en-US" noProof="1">
                <a:latin typeface="+mn-lt"/>
              </a:rPr>
              <a:t>Determination of CCPs can be facilitated by application of decision tree</a:t>
            </a:r>
          </a:p>
          <a:p>
            <a:pPr eaLnBrk="1" hangingPunct="1">
              <a:lnSpc>
                <a:spcPct val="95000"/>
              </a:lnSpc>
              <a:spcAft>
                <a:spcPct val="40000"/>
              </a:spcAft>
              <a:buFont typeface="Wingdings" panose="05000000000000000000" pitchFamily="2" charset="2"/>
              <a:buChar char="§"/>
            </a:pPr>
            <a:r>
              <a:rPr lang="en-US" altLang="en-US" noProof="1">
                <a:latin typeface="+mn-lt"/>
              </a:rPr>
              <a:t>There may be more than one CCP at which control is applied to address the same hazard</a:t>
            </a:r>
          </a:p>
          <a:p>
            <a:pPr eaLnBrk="1" hangingPunct="1">
              <a:lnSpc>
                <a:spcPct val="95000"/>
              </a:lnSpc>
              <a:spcAft>
                <a:spcPct val="40000"/>
              </a:spcAft>
              <a:buFont typeface="Wingdings" panose="05000000000000000000" pitchFamily="2" charset="2"/>
              <a:buChar char="§"/>
            </a:pPr>
            <a:endParaRPr lang="en-US" altLang="en-US" noProof="1">
              <a:latin typeface="+mn-lt"/>
            </a:endParaRPr>
          </a:p>
          <a:p>
            <a:pPr eaLnBrk="1" hangingPunct="1">
              <a:lnSpc>
                <a:spcPct val="95000"/>
              </a:lnSpc>
              <a:spcAft>
                <a:spcPct val="40000"/>
              </a:spcAft>
              <a:buFont typeface="Wingdings" panose="05000000000000000000" pitchFamily="2" charset="2"/>
              <a:buChar char="§"/>
            </a:pPr>
            <a:endParaRPr lang="en-US" altLang="en-US" noProof="1">
              <a:latin typeface="+mn-lt"/>
            </a:endParaRPr>
          </a:p>
        </p:txBody>
      </p:sp>
      <p:sp>
        <p:nvSpPr>
          <p:cNvPr id="20" name="Line 78"/>
          <p:cNvSpPr>
            <a:spLocks noChangeShapeType="1"/>
          </p:cNvSpPr>
          <p:nvPr/>
        </p:nvSpPr>
        <p:spPr bwMode="auto">
          <a:xfrm>
            <a:off x="4191000" y="2403475"/>
            <a:ext cx="0" cy="2701925"/>
          </a:xfrm>
          <a:prstGeom prst="line">
            <a:avLst/>
          </a:prstGeom>
          <a:noFill/>
          <a:ln w="57150">
            <a:solidFill>
              <a:srgbClr val="99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3634163969"/>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a:bodyPr>
          <a:lstStyle/>
          <a:p>
            <a:pPr eaLnBrk="1" hangingPunct="1"/>
            <a:r>
              <a:rPr lang="en-US" altLang="en-US" sz="3200" noProof="1">
                <a:latin typeface="+mn-lt"/>
              </a:rPr>
              <a:t>PRINCIPLE 3</a:t>
            </a:r>
          </a:p>
        </p:txBody>
      </p:sp>
      <p:sp>
        <p:nvSpPr>
          <p:cNvPr id="12291"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12307" name="Picture 78"/>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2184400"/>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08" name="Picture 79"/>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2809875"/>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09" name="Picture 80"/>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3436938"/>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0" name="Picture 81"/>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4064000"/>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1" name="Picture 82"/>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4694238"/>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2" name="Picture 83"/>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5318125"/>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 name="Rectangle 4"/>
          <p:cNvSpPr>
            <a:spLocks noChangeArrowheads="1"/>
          </p:cNvSpPr>
          <p:nvPr/>
        </p:nvSpPr>
        <p:spPr bwMode="gray">
          <a:xfrm>
            <a:off x="347752" y="1493949"/>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GB" altLang="en-US" sz="2000" dirty="0">
                <a:latin typeface="+mn-lt"/>
              </a:rPr>
              <a:t>Establish Critical limits</a:t>
            </a:r>
          </a:p>
        </p:txBody>
      </p:sp>
      <p:sp>
        <p:nvSpPr>
          <p:cNvPr id="27" name="Rectangle 2"/>
          <p:cNvSpPr>
            <a:spLocks noChangeArrowheads="1"/>
          </p:cNvSpPr>
          <p:nvPr/>
        </p:nvSpPr>
        <p:spPr bwMode="gray">
          <a:xfrm>
            <a:off x="323850" y="1909762"/>
            <a:ext cx="8515350" cy="376238"/>
          </a:xfrm>
          <a:prstGeom prst="rect">
            <a:avLst/>
          </a:prstGeom>
          <a:solidFill>
            <a:srgbClr val="9933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solidFill>
                  <a:srgbClr val="FFFFFF"/>
                </a:solidFill>
                <a:latin typeface="+mn-lt"/>
              </a:rPr>
              <a:t>Critical Limit</a:t>
            </a:r>
          </a:p>
        </p:txBody>
      </p:sp>
      <p:sp>
        <p:nvSpPr>
          <p:cNvPr id="28" name="Rectangle 5"/>
          <p:cNvSpPr>
            <a:spLocks noChangeArrowheads="1"/>
          </p:cNvSpPr>
          <p:nvPr/>
        </p:nvSpPr>
        <p:spPr bwMode="gray">
          <a:xfrm>
            <a:off x="323850" y="2290763"/>
            <a:ext cx="8515350" cy="4110037"/>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altLang="en-US" noProof="1">
                <a:latin typeface="+mn-lt"/>
              </a:rPr>
              <a:t>A criterion that separates acceptability from unacceptability</a:t>
            </a:r>
          </a:p>
          <a:p>
            <a:pPr eaLnBrk="1" hangingPunct="1">
              <a:lnSpc>
                <a:spcPct val="95000"/>
              </a:lnSpc>
              <a:spcAft>
                <a:spcPct val="15000"/>
              </a:spcAft>
              <a:buFont typeface="Wingdings" panose="05000000000000000000" pitchFamily="2" charset="2"/>
              <a:buChar char="§"/>
            </a:pPr>
            <a:r>
              <a:rPr lang="en-US" altLang="en-US" noProof="1">
                <a:latin typeface="+mn-lt"/>
              </a:rPr>
              <a:t>Every process has its own critical limit which if crossed leads to a hazard</a:t>
            </a:r>
          </a:p>
          <a:p>
            <a:pPr eaLnBrk="1" hangingPunct="1">
              <a:lnSpc>
                <a:spcPct val="95000"/>
              </a:lnSpc>
              <a:spcAft>
                <a:spcPct val="15000"/>
              </a:spcAft>
              <a:buFont typeface="Wingdings" panose="05000000000000000000" pitchFamily="2" charset="2"/>
              <a:buChar char="§"/>
            </a:pPr>
            <a:endParaRPr lang="en-US" altLang="en-US" noProof="1">
              <a:latin typeface="+mn-lt"/>
            </a:endParaRPr>
          </a:p>
        </p:txBody>
      </p:sp>
      <p:grpSp>
        <p:nvGrpSpPr>
          <p:cNvPr id="15" name="Group 10"/>
          <p:cNvGrpSpPr>
            <a:grpSpLocks/>
          </p:cNvGrpSpPr>
          <p:nvPr/>
        </p:nvGrpSpPr>
        <p:grpSpPr bwMode="auto">
          <a:xfrm>
            <a:off x="578017" y="3414713"/>
            <a:ext cx="7246870" cy="2778124"/>
            <a:chOff x="320" y="1933"/>
            <a:chExt cx="4522" cy="1819"/>
          </a:xfrm>
        </p:grpSpPr>
        <p:pic>
          <p:nvPicPr>
            <p:cNvPr id="16" name="Picture 6" descr="pont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 y="1933"/>
              <a:ext cx="1406" cy="866"/>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7" descr="pont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0" y="2886"/>
              <a:ext cx="1406" cy="866"/>
            </a:xfrm>
            <a:prstGeom prst="rect">
              <a:avLst/>
            </a:prstGeom>
            <a:noFill/>
            <a:extLst>
              <a:ext uri="{909E8E84-426E-40DD-AFC4-6F175D3DCCD1}">
                <a14:hiddenFill xmlns:a14="http://schemas.microsoft.com/office/drawing/2010/main">
                  <a:solidFill>
                    <a:srgbClr val="FFFFFF"/>
                  </a:solidFill>
                </a14:hiddenFill>
              </a:ext>
            </a:extLst>
          </p:spPr>
        </p:pic>
        <p:sp>
          <p:nvSpPr>
            <p:cNvPr id="18" name="Text Box 8"/>
            <p:cNvSpPr txBox="1">
              <a:spLocks noChangeArrowheads="1"/>
            </p:cNvSpPr>
            <p:nvPr/>
          </p:nvSpPr>
          <p:spPr bwMode="auto">
            <a:xfrm>
              <a:off x="2043" y="2107"/>
              <a:ext cx="2496" cy="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GB" altLang="en-US" sz="2400" dirty="0">
                  <a:solidFill>
                    <a:srgbClr val="FF0000"/>
                  </a:solidFill>
                </a:rPr>
                <a:t>Maximum load:</a:t>
              </a:r>
              <a:r>
                <a:rPr lang="en-GB" altLang="en-US" sz="2400" dirty="0"/>
                <a:t>	1 tonne</a:t>
              </a:r>
            </a:p>
            <a:p>
              <a:pPr eaLnBrk="0" hangingPunct="0"/>
              <a:r>
                <a:rPr lang="en-GB" altLang="en-US" sz="2400" dirty="0">
                  <a:solidFill>
                    <a:srgbClr val="FF0000"/>
                  </a:solidFill>
                </a:rPr>
                <a:t>Maximum speed:</a:t>
              </a:r>
              <a:r>
                <a:rPr lang="en-GB" altLang="en-US" sz="2400" dirty="0"/>
                <a:t>	15 km/h</a:t>
              </a:r>
            </a:p>
          </p:txBody>
        </p:sp>
        <p:sp>
          <p:nvSpPr>
            <p:cNvPr id="19" name="Text Box 9"/>
            <p:cNvSpPr txBox="1">
              <a:spLocks noChangeArrowheads="1"/>
            </p:cNvSpPr>
            <p:nvPr/>
          </p:nvSpPr>
          <p:spPr bwMode="auto">
            <a:xfrm>
              <a:off x="2259" y="3060"/>
              <a:ext cx="2583" cy="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0" hangingPunct="0"/>
              <a:r>
                <a:rPr lang="en-GB" altLang="en-US" sz="2400"/>
                <a:t>If you exceed the critical limit ...</a:t>
              </a:r>
            </a:p>
            <a:p>
              <a:pPr algn="ctr" eaLnBrk="0" hangingPunct="0"/>
              <a:r>
                <a:rPr lang="en-GB" altLang="en-US" sz="2400" i="1">
                  <a:solidFill>
                    <a:srgbClr val="FF0000"/>
                  </a:solidFill>
                </a:rPr>
                <a:t>The bridge will break</a:t>
              </a:r>
              <a:endParaRPr lang="en-GB" altLang="en-US" sz="2400"/>
            </a:p>
          </p:txBody>
        </p:sp>
      </p:grpSp>
    </p:spTree>
    <p:extLst>
      <p:ext uri="{BB962C8B-B14F-4D97-AF65-F5344CB8AC3E}">
        <p14:creationId xmlns:p14="http://schemas.microsoft.com/office/powerpoint/2010/main" val="814416640"/>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a:bodyPr>
          <a:lstStyle/>
          <a:p>
            <a:pPr eaLnBrk="1" hangingPunct="1"/>
            <a:r>
              <a:rPr lang="en-US" altLang="en-US" sz="3200" noProof="1">
                <a:latin typeface="+mn-lt"/>
              </a:rPr>
              <a:t>Tasks required to apply principle 3</a:t>
            </a:r>
          </a:p>
        </p:txBody>
      </p:sp>
      <p:sp>
        <p:nvSpPr>
          <p:cNvPr id="12291"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12307" name="Picture 78"/>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2184400"/>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08" name="Picture 79"/>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2809875"/>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09" name="Picture 80"/>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3436938"/>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0" name="Picture 81"/>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4064000"/>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1" name="Picture 82"/>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4694238"/>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2" name="Picture 83"/>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5318125"/>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 name="Rectangle 4"/>
          <p:cNvSpPr>
            <a:spLocks noChangeArrowheads="1"/>
          </p:cNvSpPr>
          <p:nvPr/>
        </p:nvSpPr>
        <p:spPr bwMode="gray">
          <a:xfrm>
            <a:off x="347752" y="1493949"/>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noProof="1">
                <a:latin typeface="+mn-lt"/>
              </a:rPr>
              <a:t>Establish Critical Limits</a:t>
            </a:r>
          </a:p>
        </p:txBody>
      </p:sp>
      <p:sp>
        <p:nvSpPr>
          <p:cNvPr id="15" name="Rectangle 2"/>
          <p:cNvSpPr>
            <a:spLocks noChangeArrowheads="1"/>
          </p:cNvSpPr>
          <p:nvPr/>
        </p:nvSpPr>
        <p:spPr bwMode="gray">
          <a:xfrm>
            <a:off x="319088" y="1909762"/>
            <a:ext cx="4176712" cy="376238"/>
          </a:xfrm>
          <a:prstGeom prst="rect">
            <a:avLst/>
          </a:prstGeom>
          <a:solidFill>
            <a:srgbClr val="9933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b="1" noProof="1">
                <a:solidFill>
                  <a:srgbClr val="FFFFFF"/>
                </a:solidFill>
                <a:latin typeface="+mn-lt"/>
              </a:rPr>
              <a:t>The steps</a:t>
            </a:r>
          </a:p>
        </p:txBody>
      </p:sp>
      <p:sp>
        <p:nvSpPr>
          <p:cNvPr id="16" name="Rectangle 6"/>
          <p:cNvSpPr>
            <a:spLocks noChangeArrowheads="1"/>
          </p:cNvSpPr>
          <p:nvPr/>
        </p:nvSpPr>
        <p:spPr bwMode="gray">
          <a:xfrm>
            <a:off x="319088" y="2286001"/>
            <a:ext cx="4176712" cy="388620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285750" lvl="0" indent="-285750" eaLnBrk="1" hangingPunct="1">
              <a:lnSpc>
                <a:spcPct val="95000"/>
              </a:lnSpc>
              <a:spcAft>
                <a:spcPct val="40000"/>
              </a:spcAft>
              <a:buFont typeface="Wingdings" panose="05000000000000000000" pitchFamily="2" charset="2"/>
              <a:buChar char="§"/>
            </a:pPr>
            <a:r>
              <a:rPr lang="en-GB" altLang="en-US" dirty="0">
                <a:latin typeface="+mn-lt"/>
              </a:rPr>
              <a:t>Determine critical control points </a:t>
            </a:r>
          </a:p>
          <a:p>
            <a:pPr marL="285750" indent="-285750" eaLnBrk="1" hangingPunct="1">
              <a:lnSpc>
                <a:spcPct val="95000"/>
              </a:lnSpc>
              <a:spcAft>
                <a:spcPct val="40000"/>
              </a:spcAft>
              <a:buFont typeface="Wingdings" panose="05000000000000000000" pitchFamily="2" charset="2"/>
              <a:buChar char="§"/>
            </a:pPr>
            <a:r>
              <a:rPr lang="en-GB" altLang="en-US" dirty="0">
                <a:latin typeface="+mn-lt"/>
              </a:rPr>
              <a:t>Establish critical limits for each </a:t>
            </a:r>
          </a:p>
          <a:p>
            <a:pPr marL="285750" indent="-285750" eaLnBrk="1" hangingPunct="1">
              <a:lnSpc>
                <a:spcPct val="95000"/>
              </a:lnSpc>
              <a:spcAft>
                <a:spcPct val="40000"/>
              </a:spcAft>
              <a:buFont typeface="Wingdings" panose="05000000000000000000" pitchFamily="2" charset="2"/>
              <a:buChar char="§"/>
            </a:pPr>
            <a:r>
              <a:rPr lang="en-GB" altLang="en-US" dirty="0">
                <a:latin typeface="+mn-lt"/>
              </a:rPr>
              <a:t>CCP </a:t>
            </a:r>
          </a:p>
          <a:p>
            <a:pPr marL="285750" lvl="0" indent="-285750" eaLnBrk="1" hangingPunct="1">
              <a:lnSpc>
                <a:spcPct val="95000"/>
              </a:lnSpc>
              <a:spcAft>
                <a:spcPct val="40000"/>
              </a:spcAft>
              <a:buFont typeface="Wingdings" panose="05000000000000000000" pitchFamily="2" charset="2"/>
              <a:buChar char="§"/>
            </a:pPr>
            <a:r>
              <a:rPr lang="en-GB" altLang="en-US" dirty="0">
                <a:latin typeface="+mn-lt"/>
              </a:rPr>
              <a:t>Establish a monitoring system</a:t>
            </a:r>
          </a:p>
          <a:p>
            <a:pPr marL="285750" indent="-285750" eaLnBrk="1" hangingPunct="1">
              <a:lnSpc>
                <a:spcPct val="95000"/>
              </a:lnSpc>
              <a:spcAft>
                <a:spcPct val="40000"/>
              </a:spcAft>
              <a:buFont typeface="Wingdings" panose="05000000000000000000" pitchFamily="2" charset="2"/>
              <a:buChar char="§"/>
            </a:pPr>
            <a:endParaRPr lang="en-US" altLang="en-US" noProof="1">
              <a:latin typeface="+mn-lt"/>
            </a:endParaRPr>
          </a:p>
        </p:txBody>
      </p:sp>
      <p:sp>
        <p:nvSpPr>
          <p:cNvPr id="17" name="Rectangle 3"/>
          <p:cNvSpPr>
            <a:spLocks noChangeArrowheads="1"/>
          </p:cNvSpPr>
          <p:nvPr/>
        </p:nvSpPr>
        <p:spPr bwMode="gray">
          <a:xfrm>
            <a:off x="4652963" y="1909762"/>
            <a:ext cx="4167187" cy="376238"/>
          </a:xfrm>
          <a:prstGeom prst="rect">
            <a:avLst/>
          </a:prstGeom>
          <a:solidFill>
            <a:srgbClr val="9933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b="1" noProof="1">
                <a:solidFill>
                  <a:srgbClr val="FFFFFF"/>
                </a:solidFill>
                <a:latin typeface="+mn-lt"/>
              </a:rPr>
              <a:t>Establish Critical Limits</a:t>
            </a:r>
          </a:p>
        </p:txBody>
      </p:sp>
      <p:sp>
        <p:nvSpPr>
          <p:cNvPr id="18" name="Rectangle 7"/>
          <p:cNvSpPr>
            <a:spLocks noChangeArrowheads="1"/>
          </p:cNvSpPr>
          <p:nvPr/>
        </p:nvSpPr>
        <p:spPr bwMode="gray">
          <a:xfrm>
            <a:off x="4652963" y="2286001"/>
            <a:ext cx="4167187" cy="388620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285750" indent="-285750" eaLnBrk="1" hangingPunct="1">
              <a:lnSpc>
                <a:spcPct val="95000"/>
              </a:lnSpc>
              <a:spcAft>
                <a:spcPct val="40000"/>
              </a:spcAft>
              <a:buFont typeface="Wingdings" panose="05000000000000000000" pitchFamily="2" charset="2"/>
              <a:buChar char="§"/>
            </a:pPr>
            <a:r>
              <a:rPr lang="en-US" altLang="en-US" noProof="1">
                <a:latin typeface="+mn-lt"/>
              </a:rPr>
              <a:t>Critical limits must be specified and validated for each CCP</a:t>
            </a:r>
          </a:p>
          <a:p>
            <a:pPr marL="285750" indent="-285750" eaLnBrk="1" hangingPunct="1">
              <a:lnSpc>
                <a:spcPct val="95000"/>
              </a:lnSpc>
              <a:spcAft>
                <a:spcPct val="40000"/>
              </a:spcAft>
              <a:buFont typeface="Wingdings" panose="05000000000000000000" pitchFamily="2" charset="2"/>
              <a:buChar char="§"/>
            </a:pPr>
            <a:r>
              <a:rPr lang="en-US" altLang="en-US" noProof="1">
                <a:latin typeface="+mn-lt"/>
              </a:rPr>
              <a:t>More than one CL may be elaborated at a particular step</a:t>
            </a:r>
          </a:p>
          <a:p>
            <a:pPr marL="285750" indent="-285750" eaLnBrk="1" hangingPunct="1">
              <a:lnSpc>
                <a:spcPct val="95000"/>
              </a:lnSpc>
              <a:spcAft>
                <a:spcPct val="40000"/>
              </a:spcAft>
              <a:buFont typeface="Wingdings" panose="05000000000000000000" pitchFamily="2" charset="2"/>
              <a:buChar char="§"/>
            </a:pPr>
            <a:r>
              <a:rPr lang="en-US" altLang="en-US" noProof="1">
                <a:latin typeface="+mn-lt"/>
              </a:rPr>
              <a:t>Criteria commonly used include Aw, time, pH, temperature, etc.</a:t>
            </a:r>
          </a:p>
          <a:p>
            <a:pPr marL="285750" indent="-285750" eaLnBrk="1" hangingPunct="1">
              <a:lnSpc>
                <a:spcPct val="95000"/>
              </a:lnSpc>
              <a:spcAft>
                <a:spcPct val="40000"/>
              </a:spcAft>
              <a:buFont typeface="Wingdings" panose="05000000000000000000" pitchFamily="2" charset="2"/>
              <a:buChar char="§"/>
            </a:pPr>
            <a:r>
              <a:rPr lang="en-US" altLang="en-US" noProof="1">
                <a:latin typeface="+mn-lt"/>
              </a:rPr>
              <a:t>Critical limits are not necessarily numerical</a:t>
            </a:r>
          </a:p>
          <a:p>
            <a:pPr marL="285750" indent="-285750" eaLnBrk="1" hangingPunct="1">
              <a:lnSpc>
                <a:spcPct val="95000"/>
              </a:lnSpc>
              <a:spcAft>
                <a:spcPct val="40000"/>
              </a:spcAft>
              <a:buFont typeface="Wingdings" panose="05000000000000000000" pitchFamily="2" charset="2"/>
              <a:buChar char="§"/>
            </a:pPr>
            <a:endParaRPr lang="en-US" altLang="en-US" noProof="1">
              <a:latin typeface="+mn-lt"/>
            </a:endParaRPr>
          </a:p>
          <a:p>
            <a:pPr marL="285750" indent="-285750" eaLnBrk="1" hangingPunct="1">
              <a:lnSpc>
                <a:spcPct val="95000"/>
              </a:lnSpc>
              <a:spcAft>
                <a:spcPct val="40000"/>
              </a:spcAft>
              <a:buFont typeface="Wingdings" panose="05000000000000000000" pitchFamily="2" charset="2"/>
              <a:buChar char="§"/>
            </a:pPr>
            <a:endParaRPr lang="en-US" altLang="en-US" noProof="1">
              <a:latin typeface="+mn-lt"/>
            </a:endParaRPr>
          </a:p>
        </p:txBody>
      </p:sp>
      <p:sp>
        <p:nvSpPr>
          <p:cNvPr id="20" name="Line 78"/>
          <p:cNvSpPr>
            <a:spLocks noChangeShapeType="1"/>
          </p:cNvSpPr>
          <p:nvPr/>
        </p:nvSpPr>
        <p:spPr bwMode="auto">
          <a:xfrm>
            <a:off x="4191000" y="2403475"/>
            <a:ext cx="0" cy="2701925"/>
          </a:xfrm>
          <a:prstGeom prst="line">
            <a:avLst/>
          </a:prstGeom>
          <a:noFill/>
          <a:ln w="57150">
            <a:solidFill>
              <a:srgbClr val="99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1618439917"/>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a:bodyPr>
          <a:lstStyle/>
          <a:p>
            <a:pPr eaLnBrk="1" hangingPunct="1"/>
            <a:r>
              <a:rPr lang="en-US" altLang="en-US" sz="3200" noProof="1">
                <a:latin typeface="+mn-lt"/>
              </a:rPr>
              <a:t>PRINCIPLE 4</a:t>
            </a:r>
          </a:p>
        </p:txBody>
      </p:sp>
      <p:sp>
        <p:nvSpPr>
          <p:cNvPr id="12291"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12307" name="Picture 78"/>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2184400"/>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08" name="Picture 79"/>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2809875"/>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09" name="Picture 80"/>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3436938"/>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0" name="Picture 81"/>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4064000"/>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1" name="Picture 82"/>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4694238"/>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2" name="Picture 83"/>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5318125"/>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 name="Rectangle 4"/>
          <p:cNvSpPr>
            <a:spLocks noChangeArrowheads="1"/>
          </p:cNvSpPr>
          <p:nvPr/>
        </p:nvSpPr>
        <p:spPr bwMode="gray">
          <a:xfrm>
            <a:off x="347752" y="1493949"/>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GB" altLang="en-US" sz="2000" dirty="0">
                <a:latin typeface="+mn-lt"/>
              </a:rPr>
              <a:t>Establish system to monitor control of the CCP</a:t>
            </a:r>
          </a:p>
        </p:txBody>
      </p:sp>
      <p:sp>
        <p:nvSpPr>
          <p:cNvPr id="27" name="Rectangle 2"/>
          <p:cNvSpPr>
            <a:spLocks noChangeArrowheads="1"/>
          </p:cNvSpPr>
          <p:nvPr/>
        </p:nvSpPr>
        <p:spPr bwMode="gray">
          <a:xfrm>
            <a:off x="323850" y="1909762"/>
            <a:ext cx="8515350" cy="376238"/>
          </a:xfrm>
          <a:prstGeom prst="rect">
            <a:avLst/>
          </a:prstGeom>
          <a:solidFill>
            <a:srgbClr val="9933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solidFill>
                  <a:srgbClr val="FFFFFF"/>
                </a:solidFill>
                <a:latin typeface="+mn-lt"/>
              </a:rPr>
              <a:t>Control</a:t>
            </a:r>
          </a:p>
        </p:txBody>
      </p:sp>
      <p:sp>
        <p:nvSpPr>
          <p:cNvPr id="28" name="Rectangle 5"/>
          <p:cNvSpPr>
            <a:spLocks noChangeArrowheads="1"/>
          </p:cNvSpPr>
          <p:nvPr/>
        </p:nvSpPr>
        <p:spPr bwMode="gray">
          <a:xfrm>
            <a:off x="323850" y="2290763"/>
            <a:ext cx="8515350" cy="1671637"/>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altLang="en-US" noProof="1">
                <a:latin typeface="+mn-lt"/>
              </a:rPr>
              <a:t>The state wherein correct procedures are being followed and criteria are being met</a:t>
            </a:r>
          </a:p>
          <a:p>
            <a:pPr eaLnBrk="1" hangingPunct="1">
              <a:lnSpc>
                <a:spcPct val="95000"/>
              </a:lnSpc>
              <a:spcAft>
                <a:spcPct val="15000"/>
              </a:spcAft>
              <a:buFont typeface="Wingdings" panose="05000000000000000000" pitchFamily="2" charset="2"/>
              <a:buChar char="§"/>
            </a:pPr>
            <a:endParaRPr lang="en-US" altLang="en-US" noProof="1">
              <a:latin typeface="+mn-lt"/>
            </a:endParaRPr>
          </a:p>
        </p:txBody>
      </p:sp>
      <p:sp>
        <p:nvSpPr>
          <p:cNvPr id="29" name="Rectangle 3"/>
          <p:cNvSpPr>
            <a:spLocks noChangeArrowheads="1"/>
          </p:cNvSpPr>
          <p:nvPr/>
        </p:nvSpPr>
        <p:spPr bwMode="gray">
          <a:xfrm>
            <a:off x="323850" y="4119563"/>
            <a:ext cx="8515350" cy="376237"/>
          </a:xfrm>
          <a:prstGeom prst="rect">
            <a:avLst/>
          </a:prstGeom>
          <a:solidFill>
            <a:srgbClr val="9933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solidFill>
                  <a:srgbClr val="FFFFFF"/>
                </a:solidFill>
                <a:latin typeface="+mn-lt"/>
              </a:rPr>
              <a:t>Monitor</a:t>
            </a:r>
          </a:p>
        </p:txBody>
      </p:sp>
      <p:sp>
        <p:nvSpPr>
          <p:cNvPr id="30" name="Rectangle 6"/>
          <p:cNvSpPr>
            <a:spLocks noChangeArrowheads="1"/>
          </p:cNvSpPr>
          <p:nvPr/>
        </p:nvSpPr>
        <p:spPr bwMode="gray">
          <a:xfrm>
            <a:off x="323850" y="4494212"/>
            <a:ext cx="8515350" cy="1677988"/>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altLang="en-US" noProof="1">
                <a:latin typeface="+mn-lt"/>
              </a:rPr>
              <a:t>The act of conducting a planned sequence of observations or measurements of control parameters to assess whether a CCP is under control</a:t>
            </a:r>
          </a:p>
          <a:p>
            <a:pPr eaLnBrk="1" hangingPunct="1">
              <a:lnSpc>
                <a:spcPct val="95000"/>
              </a:lnSpc>
              <a:spcAft>
                <a:spcPct val="15000"/>
              </a:spcAft>
              <a:buFont typeface="Wingdings" panose="05000000000000000000" pitchFamily="2" charset="2"/>
              <a:buChar char="§"/>
            </a:pPr>
            <a:endParaRPr lang="en-US" altLang="en-US" noProof="1">
              <a:latin typeface="+mn-lt"/>
            </a:endParaRPr>
          </a:p>
        </p:txBody>
      </p:sp>
    </p:spTree>
    <p:extLst>
      <p:ext uri="{BB962C8B-B14F-4D97-AF65-F5344CB8AC3E}">
        <p14:creationId xmlns:p14="http://schemas.microsoft.com/office/powerpoint/2010/main" val="3392298384"/>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a:bodyPr>
          <a:lstStyle/>
          <a:p>
            <a:pPr eaLnBrk="1" hangingPunct="1"/>
            <a:r>
              <a:rPr lang="en-US" altLang="en-US" sz="3200" noProof="1">
                <a:latin typeface="+mn-lt"/>
              </a:rPr>
              <a:t>TASKS REQUIRED TO APPLY PRINCIPLE 4</a:t>
            </a:r>
          </a:p>
        </p:txBody>
      </p:sp>
      <p:sp>
        <p:nvSpPr>
          <p:cNvPr id="12291"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12307" name="Picture 78"/>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2184400"/>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08" name="Picture 79"/>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2809875"/>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09" name="Picture 80"/>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3436938"/>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0" name="Picture 81"/>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4064000"/>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1" name="Picture 82"/>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4694238"/>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2" name="Picture 83"/>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5318125"/>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 name="Rectangle 4"/>
          <p:cNvSpPr>
            <a:spLocks noChangeArrowheads="1"/>
          </p:cNvSpPr>
          <p:nvPr/>
        </p:nvSpPr>
        <p:spPr bwMode="gray">
          <a:xfrm>
            <a:off x="347752" y="1493949"/>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noProof="1">
                <a:latin typeface="+mn-lt"/>
              </a:rPr>
              <a:t>Establish Critical Limits</a:t>
            </a:r>
          </a:p>
        </p:txBody>
      </p:sp>
      <p:sp>
        <p:nvSpPr>
          <p:cNvPr id="15" name="Rectangle 2"/>
          <p:cNvSpPr>
            <a:spLocks noChangeArrowheads="1"/>
          </p:cNvSpPr>
          <p:nvPr/>
        </p:nvSpPr>
        <p:spPr bwMode="gray">
          <a:xfrm>
            <a:off x="319088" y="1909762"/>
            <a:ext cx="4176712" cy="376238"/>
          </a:xfrm>
          <a:prstGeom prst="rect">
            <a:avLst/>
          </a:prstGeom>
          <a:solidFill>
            <a:srgbClr val="9933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solidFill>
                  <a:srgbClr val="FFFFFF"/>
                </a:solidFill>
                <a:latin typeface="+mn-lt"/>
              </a:rPr>
              <a:t>The steps</a:t>
            </a:r>
          </a:p>
        </p:txBody>
      </p:sp>
      <p:sp>
        <p:nvSpPr>
          <p:cNvPr id="16" name="Rectangle 6"/>
          <p:cNvSpPr>
            <a:spLocks noChangeArrowheads="1"/>
          </p:cNvSpPr>
          <p:nvPr/>
        </p:nvSpPr>
        <p:spPr bwMode="gray">
          <a:xfrm>
            <a:off x="319088" y="2286001"/>
            <a:ext cx="4176712" cy="388620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285750" indent="-285750" eaLnBrk="1" hangingPunct="1">
              <a:lnSpc>
                <a:spcPct val="95000"/>
              </a:lnSpc>
              <a:spcAft>
                <a:spcPct val="40000"/>
              </a:spcAft>
              <a:buSzPct val="100000"/>
              <a:buFont typeface="Wingdings" panose="05000000000000000000" pitchFamily="2" charset="2"/>
              <a:buChar char="§"/>
            </a:pPr>
            <a:r>
              <a:rPr lang="en-GB" altLang="en-US" dirty="0">
                <a:latin typeface="+mn-lt"/>
              </a:rPr>
              <a:t>Establish critical limits for each </a:t>
            </a:r>
          </a:p>
          <a:p>
            <a:pPr marL="285750" indent="-285750" eaLnBrk="1" hangingPunct="1">
              <a:lnSpc>
                <a:spcPct val="95000"/>
              </a:lnSpc>
              <a:spcAft>
                <a:spcPct val="40000"/>
              </a:spcAft>
              <a:buSzPct val="100000"/>
              <a:buFont typeface="Wingdings" panose="05000000000000000000" pitchFamily="2" charset="2"/>
              <a:buChar char="§"/>
            </a:pPr>
            <a:r>
              <a:rPr lang="en-GB" altLang="en-US" dirty="0">
                <a:latin typeface="+mn-lt"/>
              </a:rPr>
              <a:t>CCP </a:t>
            </a:r>
          </a:p>
          <a:p>
            <a:pPr marL="285750" indent="-285750" eaLnBrk="1" hangingPunct="1">
              <a:lnSpc>
                <a:spcPct val="95000"/>
              </a:lnSpc>
              <a:spcAft>
                <a:spcPct val="40000"/>
              </a:spcAft>
              <a:buSzPct val="100000"/>
              <a:buFont typeface="Wingdings" panose="05000000000000000000" pitchFamily="2" charset="2"/>
              <a:buChar char="§"/>
            </a:pPr>
            <a:r>
              <a:rPr lang="en-GB" altLang="en-US" dirty="0">
                <a:latin typeface="+mn-lt"/>
              </a:rPr>
              <a:t>Establish a monitoring system </a:t>
            </a:r>
          </a:p>
          <a:p>
            <a:pPr marL="285750" lvl="0" indent="-285750" eaLnBrk="1" hangingPunct="1">
              <a:lnSpc>
                <a:spcPct val="95000"/>
              </a:lnSpc>
              <a:spcAft>
                <a:spcPct val="40000"/>
              </a:spcAft>
              <a:buSzPct val="100000"/>
              <a:buFont typeface="Wingdings" panose="05000000000000000000" pitchFamily="2" charset="2"/>
              <a:buChar char="§"/>
            </a:pPr>
            <a:r>
              <a:rPr lang="en-GB" altLang="en-US" dirty="0">
                <a:latin typeface="+mn-lt"/>
              </a:rPr>
              <a:t>Establish corrective action</a:t>
            </a:r>
          </a:p>
          <a:p>
            <a:pPr marL="285750" indent="-285750" eaLnBrk="1" hangingPunct="1">
              <a:lnSpc>
                <a:spcPct val="95000"/>
              </a:lnSpc>
              <a:spcAft>
                <a:spcPct val="40000"/>
              </a:spcAft>
              <a:buSzPct val="100000"/>
              <a:buFont typeface="Wingdings" panose="05000000000000000000" pitchFamily="2" charset="2"/>
              <a:buChar char="§"/>
            </a:pPr>
            <a:endParaRPr lang="en-US" altLang="en-US" noProof="1">
              <a:latin typeface="+mn-lt"/>
            </a:endParaRPr>
          </a:p>
        </p:txBody>
      </p:sp>
      <p:sp>
        <p:nvSpPr>
          <p:cNvPr id="17" name="Rectangle 3"/>
          <p:cNvSpPr>
            <a:spLocks noChangeArrowheads="1"/>
          </p:cNvSpPr>
          <p:nvPr/>
        </p:nvSpPr>
        <p:spPr bwMode="gray">
          <a:xfrm>
            <a:off x="4652963" y="1909762"/>
            <a:ext cx="4167187" cy="376238"/>
          </a:xfrm>
          <a:prstGeom prst="rect">
            <a:avLst/>
          </a:prstGeom>
          <a:solidFill>
            <a:srgbClr val="9933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solidFill>
                  <a:srgbClr val="FFFFFF"/>
                </a:solidFill>
                <a:latin typeface="+mn-lt"/>
              </a:rPr>
              <a:t>Establish a monitoring system</a:t>
            </a:r>
          </a:p>
        </p:txBody>
      </p:sp>
      <p:sp>
        <p:nvSpPr>
          <p:cNvPr id="18" name="Rectangle 7"/>
          <p:cNvSpPr>
            <a:spLocks noChangeArrowheads="1"/>
          </p:cNvSpPr>
          <p:nvPr/>
        </p:nvSpPr>
        <p:spPr bwMode="gray">
          <a:xfrm>
            <a:off x="4652963" y="2286001"/>
            <a:ext cx="4167187" cy="388620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285750" indent="-285750" eaLnBrk="1" hangingPunct="1">
              <a:lnSpc>
                <a:spcPct val="95000"/>
              </a:lnSpc>
              <a:spcAft>
                <a:spcPct val="40000"/>
              </a:spcAft>
              <a:buSzPct val="100000"/>
              <a:buFont typeface="Wingdings" panose="05000000000000000000" pitchFamily="2" charset="2"/>
              <a:buChar char="§"/>
            </a:pPr>
            <a:r>
              <a:rPr lang="en-US" altLang="en-US" noProof="1">
                <a:latin typeface="+mn-lt"/>
              </a:rPr>
              <a:t>Monitoring data should be evaluated by designated person with knowledge and authority to take action</a:t>
            </a:r>
          </a:p>
          <a:p>
            <a:pPr marL="285750" indent="-285750" eaLnBrk="1" hangingPunct="1">
              <a:lnSpc>
                <a:spcPct val="95000"/>
              </a:lnSpc>
              <a:spcAft>
                <a:spcPct val="40000"/>
              </a:spcAft>
              <a:buSzPct val="100000"/>
              <a:buFont typeface="Wingdings" panose="05000000000000000000" pitchFamily="2" charset="2"/>
              <a:buChar char="§"/>
            </a:pPr>
            <a:r>
              <a:rPr lang="en-US" altLang="en-US" noProof="1">
                <a:latin typeface="+mn-lt"/>
              </a:rPr>
              <a:t>Frequency of monitoring must be sufficient to ensure effective control</a:t>
            </a:r>
          </a:p>
          <a:p>
            <a:pPr marL="285750" indent="-285750" eaLnBrk="1" hangingPunct="1">
              <a:lnSpc>
                <a:spcPct val="95000"/>
              </a:lnSpc>
              <a:spcAft>
                <a:spcPct val="40000"/>
              </a:spcAft>
              <a:buSzPct val="100000"/>
              <a:buFont typeface="Wingdings" panose="05000000000000000000" pitchFamily="2" charset="2"/>
              <a:buChar char="§"/>
            </a:pPr>
            <a:endParaRPr lang="en-US" altLang="en-US" noProof="1">
              <a:latin typeface="+mn-lt"/>
            </a:endParaRPr>
          </a:p>
          <a:p>
            <a:pPr marL="285750" indent="-285750" eaLnBrk="1" hangingPunct="1">
              <a:lnSpc>
                <a:spcPct val="95000"/>
              </a:lnSpc>
              <a:spcAft>
                <a:spcPct val="40000"/>
              </a:spcAft>
              <a:buSzPct val="100000"/>
              <a:buFont typeface="Wingdings" panose="05000000000000000000" pitchFamily="2" charset="2"/>
              <a:buChar char="§"/>
            </a:pPr>
            <a:endParaRPr lang="en-US" altLang="en-US" noProof="1">
              <a:latin typeface="+mn-lt"/>
            </a:endParaRPr>
          </a:p>
        </p:txBody>
      </p:sp>
      <p:sp>
        <p:nvSpPr>
          <p:cNvPr id="20" name="Line 78"/>
          <p:cNvSpPr>
            <a:spLocks noChangeShapeType="1"/>
          </p:cNvSpPr>
          <p:nvPr/>
        </p:nvSpPr>
        <p:spPr bwMode="auto">
          <a:xfrm>
            <a:off x="4191000" y="2403475"/>
            <a:ext cx="0" cy="2701925"/>
          </a:xfrm>
          <a:prstGeom prst="line">
            <a:avLst/>
          </a:prstGeom>
          <a:noFill/>
          <a:ln w="57150">
            <a:solidFill>
              <a:srgbClr val="99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4095838245"/>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a:bodyPr>
          <a:lstStyle/>
          <a:p>
            <a:pPr eaLnBrk="1" hangingPunct="1"/>
            <a:r>
              <a:rPr lang="en-US" altLang="en-US" sz="3200" noProof="1">
                <a:latin typeface="+mn-lt"/>
              </a:rPr>
              <a:t>PRINCIPLE 5</a:t>
            </a:r>
          </a:p>
        </p:txBody>
      </p:sp>
      <p:sp>
        <p:nvSpPr>
          <p:cNvPr id="12291"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12307" name="Picture 78"/>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2184400"/>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08" name="Picture 79"/>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2809875"/>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09" name="Picture 80"/>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3436938"/>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0" name="Picture 81"/>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4064000"/>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1" name="Picture 82"/>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4694238"/>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2" name="Picture 83"/>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5318125"/>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 name="Rectangle 4"/>
          <p:cNvSpPr>
            <a:spLocks noChangeArrowheads="1"/>
          </p:cNvSpPr>
          <p:nvPr/>
        </p:nvSpPr>
        <p:spPr bwMode="gray">
          <a:xfrm>
            <a:off x="347752" y="1493949"/>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GB" altLang="en-US" sz="2000" dirty="0">
                <a:latin typeface="+mn-lt"/>
              </a:rPr>
              <a:t>Establish corrective action</a:t>
            </a:r>
          </a:p>
        </p:txBody>
      </p:sp>
      <p:sp>
        <p:nvSpPr>
          <p:cNvPr id="27" name="Rectangle 2"/>
          <p:cNvSpPr>
            <a:spLocks noChangeArrowheads="1"/>
          </p:cNvSpPr>
          <p:nvPr/>
        </p:nvSpPr>
        <p:spPr bwMode="gray">
          <a:xfrm>
            <a:off x="323850" y="1909762"/>
            <a:ext cx="8515350" cy="376238"/>
          </a:xfrm>
          <a:prstGeom prst="rect">
            <a:avLst/>
          </a:prstGeom>
          <a:solidFill>
            <a:srgbClr val="9933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solidFill>
                  <a:srgbClr val="FFFFFF"/>
                </a:solidFill>
                <a:latin typeface="+mn-lt"/>
              </a:rPr>
              <a:t>Corrective action</a:t>
            </a:r>
          </a:p>
        </p:txBody>
      </p:sp>
      <p:sp>
        <p:nvSpPr>
          <p:cNvPr id="28" name="Rectangle 5"/>
          <p:cNvSpPr>
            <a:spLocks noChangeArrowheads="1"/>
          </p:cNvSpPr>
          <p:nvPr/>
        </p:nvSpPr>
        <p:spPr bwMode="gray">
          <a:xfrm>
            <a:off x="323850" y="2290762"/>
            <a:ext cx="8515350" cy="4110037"/>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altLang="en-US" noProof="1">
                <a:latin typeface="+mn-lt"/>
              </a:rPr>
              <a:t>Any action to be taken when the results of monitoring at the CCP indicate a loss of control</a:t>
            </a:r>
          </a:p>
          <a:p>
            <a:pPr eaLnBrk="1" hangingPunct="1">
              <a:lnSpc>
                <a:spcPct val="95000"/>
              </a:lnSpc>
              <a:spcAft>
                <a:spcPct val="15000"/>
              </a:spcAft>
              <a:buFont typeface="Wingdings" panose="05000000000000000000" pitchFamily="2" charset="2"/>
              <a:buChar char="§"/>
            </a:pPr>
            <a:r>
              <a:rPr lang="en-GB" altLang="en-US" dirty="0">
                <a:latin typeface="+mn-lt"/>
              </a:rPr>
              <a:t>Establish the corrective action to be taken when monitoring indicates that a particular CCP is not under control</a:t>
            </a:r>
          </a:p>
          <a:p>
            <a:pPr eaLnBrk="1" hangingPunct="1">
              <a:lnSpc>
                <a:spcPct val="95000"/>
              </a:lnSpc>
              <a:spcAft>
                <a:spcPct val="15000"/>
              </a:spcAft>
              <a:buFont typeface="Wingdings" panose="05000000000000000000" pitchFamily="2" charset="2"/>
              <a:buChar char="§"/>
            </a:pPr>
            <a:endParaRPr lang="en-GB" altLang="en-US" dirty="0">
              <a:latin typeface="+mn-lt"/>
            </a:endParaRPr>
          </a:p>
          <a:p>
            <a:pPr eaLnBrk="1" hangingPunct="1">
              <a:lnSpc>
                <a:spcPct val="95000"/>
              </a:lnSpc>
              <a:spcAft>
                <a:spcPct val="15000"/>
              </a:spcAft>
              <a:buFont typeface="Wingdings" panose="05000000000000000000" pitchFamily="2" charset="2"/>
              <a:buChar char="§"/>
            </a:pPr>
            <a:endParaRPr lang="en-US" altLang="en-US" noProof="1">
              <a:latin typeface="+mn-lt"/>
            </a:endParaRPr>
          </a:p>
        </p:txBody>
      </p:sp>
      <p:pic>
        <p:nvPicPr>
          <p:cNvPr id="4098" name="Picture 2" descr="Image result for Corrective actio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65743" y="4572000"/>
            <a:ext cx="3521058" cy="17925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1476600"/>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a:bodyPr>
          <a:lstStyle/>
          <a:p>
            <a:pPr eaLnBrk="1" hangingPunct="1"/>
            <a:r>
              <a:rPr lang="en-US" altLang="en-US" sz="3200" noProof="1">
                <a:latin typeface="+mn-lt"/>
              </a:rPr>
              <a:t>TASKS REQUIRED TO APPLY PRINCIPLE 5</a:t>
            </a:r>
          </a:p>
        </p:txBody>
      </p:sp>
      <p:sp>
        <p:nvSpPr>
          <p:cNvPr id="12291"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12307" name="Picture 78"/>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2184400"/>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08" name="Picture 79"/>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2809875"/>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09" name="Picture 80"/>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3436938"/>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0" name="Picture 81"/>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4064000"/>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1" name="Picture 82"/>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4694238"/>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2" name="Picture 83"/>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5318125"/>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 name="Rectangle 4"/>
          <p:cNvSpPr>
            <a:spLocks noChangeArrowheads="1"/>
          </p:cNvSpPr>
          <p:nvPr/>
        </p:nvSpPr>
        <p:spPr bwMode="gray">
          <a:xfrm>
            <a:off x="347752" y="1493949"/>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noProof="1">
                <a:latin typeface="+mn-lt"/>
              </a:rPr>
              <a:t>Establish Critical Limits</a:t>
            </a:r>
          </a:p>
        </p:txBody>
      </p:sp>
      <p:sp>
        <p:nvSpPr>
          <p:cNvPr id="15" name="Rectangle 2"/>
          <p:cNvSpPr>
            <a:spLocks noChangeArrowheads="1"/>
          </p:cNvSpPr>
          <p:nvPr/>
        </p:nvSpPr>
        <p:spPr bwMode="gray">
          <a:xfrm>
            <a:off x="319088" y="1909762"/>
            <a:ext cx="4176712" cy="376238"/>
          </a:xfrm>
          <a:prstGeom prst="rect">
            <a:avLst/>
          </a:prstGeom>
          <a:solidFill>
            <a:srgbClr val="9933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solidFill>
                  <a:srgbClr val="FFFFFF"/>
                </a:solidFill>
                <a:latin typeface="+mn-lt"/>
              </a:rPr>
              <a:t>The steps</a:t>
            </a:r>
          </a:p>
        </p:txBody>
      </p:sp>
      <p:sp>
        <p:nvSpPr>
          <p:cNvPr id="16" name="Rectangle 6"/>
          <p:cNvSpPr>
            <a:spLocks noChangeArrowheads="1"/>
          </p:cNvSpPr>
          <p:nvPr/>
        </p:nvSpPr>
        <p:spPr bwMode="gray">
          <a:xfrm>
            <a:off x="319088" y="2286001"/>
            <a:ext cx="4176712" cy="388620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GB" altLang="en-US" dirty="0">
                <a:latin typeface="+mn-lt"/>
              </a:rPr>
              <a:t>Establish a monitoring system </a:t>
            </a:r>
          </a:p>
          <a:p>
            <a:pPr eaLnBrk="1" hangingPunct="1">
              <a:lnSpc>
                <a:spcPct val="95000"/>
              </a:lnSpc>
              <a:spcAft>
                <a:spcPct val="40000"/>
              </a:spcAft>
              <a:buFont typeface="Wingdings" panose="05000000000000000000" pitchFamily="2" charset="2"/>
              <a:buChar char="§"/>
            </a:pPr>
            <a:r>
              <a:rPr lang="en-GB" altLang="en-US" dirty="0">
                <a:latin typeface="+mn-lt"/>
              </a:rPr>
              <a:t>Establish corrective actions</a:t>
            </a:r>
          </a:p>
          <a:p>
            <a:pPr lvl="0" eaLnBrk="1" hangingPunct="1">
              <a:lnSpc>
                <a:spcPct val="95000"/>
              </a:lnSpc>
              <a:spcAft>
                <a:spcPct val="40000"/>
              </a:spcAft>
              <a:buFont typeface="Wingdings" panose="05000000000000000000" pitchFamily="2" charset="2"/>
              <a:buChar char="§"/>
            </a:pPr>
            <a:r>
              <a:rPr lang="en-GB" altLang="en-US" dirty="0">
                <a:latin typeface="+mn-lt"/>
              </a:rPr>
              <a:t>Establish verification procedures</a:t>
            </a:r>
          </a:p>
          <a:p>
            <a:pPr eaLnBrk="1" hangingPunct="1">
              <a:lnSpc>
                <a:spcPct val="95000"/>
              </a:lnSpc>
              <a:spcAft>
                <a:spcPct val="40000"/>
              </a:spcAft>
              <a:buFont typeface="Wingdings" panose="05000000000000000000" pitchFamily="2" charset="2"/>
              <a:buChar char="§"/>
            </a:pPr>
            <a:endParaRPr lang="en-US" altLang="en-US" noProof="1">
              <a:latin typeface="+mn-lt"/>
            </a:endParaRPr>
          </a:p>
        </p:txBody>
      </p:sp>
      <p:sp>
        <p:nvSpPr>
          <p:cNvPr id="17" name="Rectangle 3"/>
          <p:cNvSpPr>
            <a:spLocks noChangeArrowheads="1"/>
          </p:cNvSpPr>
          <p:nvPr/>
        </p:nvSpPr>
        <p:spPr bwMode="gray">
          <a:xfrm>
            <a:off x="4652963" y="1909762"/>
            <a:ext cx="4167187" cy="376238"/>
          </a:xfrm>
          <a:prstGeom prst="rect">
            <a:avLst/>
          </a:prstGeom>
          <a:solidFill>
            <a:srgbClr val="9933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solidFill>
                  <a:srgbClr val="FFFFFF"/>
                </a:solidFill>
                <a:latin typeface="+mn-lt"/>
              </a:rPr>
              <a:t>Establish corrective actions</a:t>
            </a:r>
          </a:p>
        </p:txBody>
      </p:sp>
      <p:sp>
        <p:nvSpPr>
          <p:cNvPr id="18" name="Rectangle 7"/>
          <p:cNvSpPr>
            <a:spLocks noChangeArrowheads="1"/>
          </p:cNvSpPr>
          <p:nvPr/>
        </p:nvSpPr>
        <p:spPr bwMode="gray">
          <a:xfrm>
            <a:off x="4652963" y="2286001"/>
            <a:ext cx="4167187" cy="388620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altLang="en-US" noProof="1">
                <a:latin typeface="+mn-lt"/>
              </a:rPr>
              <a:t>Specific corrective actions must be developed for each CCP in the HACCP system in order to deal with deviations when they occur</a:t>
            </a:r>
          </a:p>
          <a:p>
            <a:pPr eaLnBrk="1" hangingPunct="1">
              <a:lnSpc>
                <a:spcPct val="95000"/>
              </a:lnSpc>
              <a:spcAft>
                <a:spcPct val="40000"/>
              </a:spcAft>
              <a:buFont typeface="Wingdings" panose="05000000000000000000" pitchFamily="2" charset="2"/>
              <a:buChar char="§"/>
            </a:pPr>
            <a:r>
              <a:rPr lang="en-US" altLang="en-US" noProof="1">
                <a:latin typeface="+mn-lt"/>
              </a:rPr>
              <a:t>Actions must ensure that the CCP has been brought under control</a:t>
            </a:r>
          </a:p>
          <a:p>
            <a:pPr eaLnBrk="1" hangingPunct="1">
              <a:lnSpc>
                <a:spcPct val="95000"/>
              </a:lnSpc>
              <a:spcAft>
                <a:spcPct val="40000"/>
              </a:spcAft>
              <a:buFont typeface="Wingdings" panose="05000000000000000000" pitchFamily="2" charset="2"/>
              <a:buChar char="§"/>
            </a:pPr>
            <a:r>
              <a:rPr lang="en-US" altLang="en-US" noProof="1">
                <a:latin typeface="+mn-lt"/>
              </a:rPr>
              <a:t>Deviation and product disposition procedures must be documented</a:t>
            </a:r>
          </a:p>
          <a:p>
            <a:pPr eaLnBrk="1" hangingPunct="1">
              <a:lnSpc>
                <a:spcPct val="95000"/>
              </a:lnSpc>
              <a:spcAft>
                <a:spcPct val="40000"/>
              </a:spcAft>
              <a:buFont typeface="Wingdings" panose="05000000000000000000" pitchFamily="2" charset="2"/>
              <a:buChar char="§"/>
            </a:pPr>
            <a:endParaRPr lang="en-US" altLang="en-US" noProof="1">
              <a:latin typeface="+mn-lt"/>
            </a:endParaRPr>
          </a:p>
          <a:p>
            <a:pPr eaLnBrk="1" hangingPunct="1">
              <a:lnSpc>
                <a:spcPct val="95000"/>
              </a:lnSpc>
              <a:spcAft>
                <a:spcPct val="40000"/>
              </a:spcAft>
              <a:buFont typeface="Wingdings" panose="05000000000000000000" pitchFamily="2" charset="2"/>
              <a:buChar char="§"/>
            </a:pPr>
            <a:endParaRPr lang="en-US" altLang="en-US" noProof="1">
              <a:latin typeface="+mn-lt"/>
            </a:endParaRPr>
          </a:p>
        </p:txBody>
      </p:sp>
      <p:sp>
        <p:nvSpPr>
          <p:cNvPr id="20" name="Line 78"/>
          <p:cNvSpPr>
            <a:spLocks noChangeShapeType="1"/>
          </p:cNvSpPr>
          <p:nvPr/>
        </p:nvSpPr>
        <p:spPr bwMode="auto">
          <a:xfrm>
            <a:off x="4191000" y="2403475"/>
            <a:ext cx="0" cy="2701925"/>
          </a:xfrm>
          <a:prstGeom prst="line">
            <a:avLst/>
          </a:prstGeom>
          <a:noFill/>
          <a:ln w="57150">
            <a:solidFill>
              <a:srgbClr val="99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565006422"/>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a:bodyPr>
          <a:lstStyle/>
          <a:p>
            <a:pPr eaLnBrk="1" hangingPunct="1"/>
            <a:r>
              <a:rPr lang="en-US" altLang="en-US" sz="3200" noProof="1">
                <a:latin typeface="+mn-lt"/>
              </a:rPr>
              <a:t>PRINCIPLE 6</a:t>
            </a:r>
          </a:p>
        </p:txBody>
      </p:sp>
      <p:sp>
        <p:nvSpPr>
          <p:cNvPr id="12291"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12307" name="Picture 78"/>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2184400"/>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08" name="Picture 79"/>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2809875"/>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09" name="Picture 80"/>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3436938"/>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0" name="Picture 81"/>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4064000"/>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1" name="Picture 82"/>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4694238"/>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2" name="Picture 83"/>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5318125"/>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 name="Rectangle 4"/>
          <p:cNvSpPr>
            <a:spLocks noChangeArrowheads="1"/>
          </p:cNvSpPr>
          <p:nvPr/>
        </p:nvSpPr>
        <p:spPr bwMode="gray">
          <a:xfrm>
            <a:off x="347752" y="1493949"/>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GB" altLang="en-US" sz="2000" dirty="0">
                <a:latin typeface="+mn-lt"/>
              </a:rPr>
              <a:t>Establish verification procedures</a:t>
            </a:r>
          </a:p>
        </p:txBody>
      </p:sp>
      <p:sp>
        <p:nvSpPr>
          <p:cNvPr id="27" name="Rectangle 2"/>
          <p:cNvSpPr>
            <a:spLocks noChangeArrowheads="1"/>
          </p:cNvSpPr>
          <p:nvPr/>
        </p:nvSpPr>
        <p:spPr bwMode="gray">
          <a:xfrm>
            <a:off x="323850" y="1909762"/>
            <a:ext cx="8515350" cy="376238"/>
          </a:xfrm>
          <a:prstGeom prst="rect">
            <a:avLst/>
          </a:prstGeom>
          <a:solidFill>
            <a:srgbClr val="9933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solidFill>
                  <a:srgbClr val="FFFFFF"/>
                </a:solidFill>
                <a:latin typeface="+mn-lt"/>
              </a:rPr>
              <a:t>Verification</a:t>
            </a:r>
          </a:p>
        </p:txBody>
      </p:sp>
      <p:sp>
        <p:nvSpPr>
          <p:cNvPr id="28" name="Rectangle 5"/>
          <p:cNvSpPr>
            <a:spLocks noChangeArrowheads="1"/>
          </p:cNvSpPr>
          <p:nvPr/>
        </p:nvSpPr>
        <p:spPr bwMode="gray">
          <a:xfrm>
            <a:off x="323850" y="2290762"/>
            <a:ext cx="8515350" cy="4110037"/>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altLang="en-US" dirty="0">
                <a:latin typeface="+mn-lt"/>
              </a:rPr>
              <a:t>The application of methods, procedures tests and other evaluations, in addition to monitoring, to determine compliance with the HACCP plan</a:t>
            </a:r>
          </a:p>
          <a:p>
            <a:pPr eaLnBrk="1" hangingPunct="1">
              <a:lnSpc>
                <a:spcPct val="95000"/>
              </a:lnSpc>
              <a:spcAft>
                <a:spcPct val="15000"/>
              </a:spcAft>
              <a:buFont typeface="Wingdings" panose="05000000000000000000" pitchFamily="2" charset="2"/>
              <a:buChar char="§"/>
            </a:pPr>
            <a:r>
              <a:rPr lang="en-GB" altLang="en-US" dirty="0">
                <a:latin typeface="+mn-lt"/>
              </a:rPr>
              <a:t>Establish procedures for verification to confirm that the HACCP system is working effectively</a:t>
            </a:r>
          </a:p>
          <a:p>
            <a:pPr eaLnBrk="1" hangingPunct="1">
              <a:lnSpc>
                <a:spcPct val="95000"/>
              </a:lnSpc>
              <a:spcAft>
                <a:spcPct val="15000"/>
              </a:spcAft>
              <a:buFont typeface="Wingdings" panose="05000000000000000000" pitchFamily="2" charset="2"/>
              <a:buChar char="§"/>
            </a:pPr>
            <a:endParaRPr lang="en-GB" altLang="en-US" dirty="0">
              <a:latin typeface="+mn-lt"/>
            </a:endParaRPr>
          </a:p>
          <a:p>
            <a:pPr eaLnBrk="1" hangingPunct="1">
              <a:lnSpc>
                <a:spcPct val="95000"/>
              </a:lnSpc>
              <a:spcAft>
                <a:spcPct val="15000"/>
              </a:spcAft>
              <a:buFont typeface="Wingdings" panose="05000000000000000000" pitchFamily="2" charset="2"/>
              <a:buChar char="§"/>
            </a:pPr>
            <a:endParaRPr lang="en-US" altLang="en-US" noProof="1">
              <a:latin typeface="+mn-lt"/>
            </a:endParaRPr>
          </a:p>
        </p:txBody>
      </p:sp>
      <p:pic>
        <p:nvPicPr>
          <p:cNvPr id="3074" name="Picture 2" descr="Image result for Verification"/>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791200" y="4209799"/>
            <a:ext cx="3170876" cy="23781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4633887"/>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a:bodyPr>
          <a:lstStyle/>
          <a:p>
            <a:pPr eaLnBrk="1" hangingPunct="1"/>
            <a:r>
              <a:rPr lang="en-US" altLang="en-US" sz="3200" noProof="1">
                <a:latin typeface="+mn-lt"/>
              </a:rPr>
              <a:t>TASKS REQUIRED TO APPLY PRINCIPLE 6</a:t>
            </a:r>
          </a:p>
        </p:txBody>
      </p:sp>
      <p:sp>
        <p:nvSpPr>
          <p:cNvPr id="12291"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12307" name="Picture 78"/>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2184400"/>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08" name="Picture 79"/>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2809875"/>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09" name="Picture 80"/>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3436938"/>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0" name="Picture 81"/>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4064000"/>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1" name="Picture 82"/>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4694238"/>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2" name="Picture 83"/>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5318125"/>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 name="Rectangle 4"/>
          <p:cNvSpPr>
            <a:spLocks noChangeArrowheads="1"/>
          </p:cNvSpPr>
          <p:nvPr/>
        </p:nvSpPr>
        <p:spPr bwMode="gray">
          <a:xfrm>
            <a:off x="347752" y="1493949"/>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noProof="1">
                <a:latin typeface="+mn-lt"/>
              </a:rPr>
              <a:t>Establish Verification procedures</a:t>
            </a:r>
          </a:p>
        </p:txBody>
      </p:sp>
      <p:sp>
        <p:nvSpPr>
          <p:cNvPr id="15" name="Rectangle 2"/>
          <p:cNvSpPr>
            <a:spLocks noChangeArrowheads="1"/>
          </p:cNvSpPr>
          <p:nvPr/>
        </p:nvSpPr>
        <p:spPr bwMode="gray">
          <a:xfrm>
            <a:off x="319088" y="1909762"/>
            <a:ext cx="4176712" cy="376238"/>
          </a:xfrm>
          <a:prstGeom prst="rect">
            <a:avLst/>
          </a:prstGeom>
          <a:solidFill>
            <a:srgbClr val="9933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solidFill>
                  <a:srgbClr val="FFFFFF"/>
                </a:solidFill>
                <a:latin typeface="+mn-lt"/>
              </a:rPr>
              <a:t>The steps</a:t>
            </a:r>
          </a:p>
        </p:txBody>
      </p:sp>
      <p:sp>
        <p:nvSpPr>
          <p:cNvPr id="16" name="Rectangle 6"/>
          <p:cNvSpPr>
            <a:spLocks noChangeArrowheads="1"/>
          </p:cNvSpPr>
          <p:nvPr/>
        </p:nvSpPr>
        <p:spPr bwMode="gray">
          <a:xfrm>
            <a:off x="319088" y="2286001"/>
            <a:ext cx="4176712" cy="388620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GB" altLang="en-US" dirty="0">
                <a:latin typeface="+mn-lt"/>
              </a:rPr>
              <a:t>Establish corrective actions</a:t>
            </a:r>
          </a:p>
          <a:p>
            <a:pPr lvl="0" eaLnBrk="1" hangingPunct="1">
              <a:lnSpc>
                <a:spcPct val="95000"/>
              </a:lnSpc>
              <a:spcAft>
                <a:spcPct val="40000"/>
              </a:spcAft>
              <a:buFont typeface="Wingdings" panose="05000000000000000000" pitchFamily="2" charset="2"/>
              <a:buChar char="§"/>
            </a:pPr>
            <a:r>
              <a:rPr lang="en-GB" altLang="en-US" dirty="0">
                <a:latin typeface="+mn-lt"/>
              </a:rPr>
              <a:t>Establish verification procedures</a:t>
            </a:r>
          </a:p>
          <a:p>
            <a:pPr eaLnBrk="1" hangingPunct="1">
              <a:lnSpc>
                <a:spcPct val="95000"/>
              </a:lnSpc>
              <a:spcAft>
                <a:spcPct val="40000"/>
              </a:spcAft>
              <a:buFont typeface="Wingdings" panose="05000000000000000000" pitchFamily="2" charset="2"/>
              <a:buChar char="§"/>
            </a:pPr>
            <a:r>
              <a:rPr lang="en-GB" altLang="en-US" dirty="0">
                <a:latin typeface="+mn-lt"/>
              </a:rPr>
              <a:t>Establish documentation systems</a:t>
            </a:r>
          </a:p>
          <a:p>
            <a:pPr lvl="0" eaLnBrk="1" hangingPunct="1">
              <a:lnSpc>
                <a:spcPct val="95000"/>
              </a:lnSpc>
              <a:spcAft>
                <a:spcPct val="40000"/>
              </a:spcAft>
              <a:buFont typeface="Wingdings" panose="05000000000000000000" pitchFamily="2" charset="2"/>
              <a:buChar char="§"/>
            </a:pPr>
            <a:endParaRPr lang="en-GB" altLang="en-US" dirty="0">
              <a:latin typeface="+mn-lt"/>
            </a:endParaRPr>
          </a:p>
          <a:p>
            <a:pPr eaLnBrk="1" hangingPunct="1">
              <a:lnSpc>
                <a:spcPct val="95000"/>
              </a:lnSpc>
              <a:spcAft>
                <a:spcPct val="40000"/>
              </a:spcAft>
              <a:buFont typeface="Wingdings" panose="05000000000000000000" pitchFamily="2" charset="2"/>
              <a:buChar char="§"/>
            </a:pPr>
            <a:endParaRPr lang="en-US" altLang="en-US" noProof="1">
              <a:latin typeface="+mn-lt"/>
            </a:endParaRPr>
          </a:p>
        </p:txBody>
      </p:sp>
      <p:sp>
        <p:nvSpPr>
          <p:cNvPr id="17" name="Rectangle 3"/>
          <p:cNvSpPr>
            <a:spLocks noChangeArrowheads="1"/>
          </p:cNvSpPr>
          <p:nvPr/>
        </p:nvSpPr>
        <p:spPr bwMode="gray">
          <a:xfrm>
            <a:off x="4652963" y="1909762"/>
            <a:ext cx="4167187" cy="376238"/>
          </a:xfrm>
          <a:prstGeom prst="rect">
            <a:avLst/>
          </a:prstGeom>
          <a:solidFill>
            <a:srgbClr val="9933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solidFill>
                  <a:srgbClr val="FFFFFF"/>
                </a:solidFill>
                <a:latin typeface="+mn-lt"/>
              </a:rPr>
              <a:t>Establish verification procedures</a:t>
            </a:r>
          </a:p>
        </p:txBody>
      </p:sp>
      <p:sp>
        <p:nvSpPr>
          <p:cNvPr id="18" name="Rectangle 7"/>
          <p:cNvSpPr>
            <a:spLocks noChangeArrowheads="1"/>
          </p:cNvSpPr>
          <p:nvPr/>
        </p:nvSpPr>
        <p:spPr bwMode="gray">
          <a:xfrm>
            <a:off x="4652963" y="2286001"/>
            <a:ext cx="4167187" cy="388620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altLang="en-US" noProof="1">
                <a:latin typeface="+mn-lt"/>
              </a:rPr>
              <a:t>Establish procedures, including random sampling and analysis to determine if the haccp system is working  correctly</a:t>
            </a:r>
          </a:p>
          <a:p>
            <a:pPr eaLnBrk="1" hangingPunct="1">
              <a:lnSpc>
                <a:spcPct val="95000"/>
              </a:lnSpc>
              <a:spcAft>
                <a:spcPct val="40000"/>
              </a:spcAft>
              <a:buFont typeface="Wingdings" panose="05000000000000000000" pitchFamily="2" charset="2"/>
              <a:buChar char="§"/>
            </a:pPr>
            <a:r>
              <a:rPr lang="en-US" altLang="en-US" noProof="1">
                <a:latin typeface="+mn-lt"/>
              </a:rPr>
              <a:t>Validation should include actions to confirm the efficacy of all elements in the haccp plan</a:t>
            </a:r>
          </a:p>
          <a:p>
            <a:pPr eaLnBrk="1" hangingPunct="1">
              <a:lnSpc>
                <a:spcPct val="95000"/>
              </a:lnSpc>
              <a:spcAft>
                <a:spcPct val="40000"/>
              </a:spcAft>
              <a:buFont typeface="Wingdings" panose="05000000000000000000" pitchFamily="2" charset="2"/>
              <a:buChar char="§"/>
            </a:pPr>
            <a:endParaRPr lang="en-US" altLang="en-US" noProof="1">
              <a:latin typeface="+mn-lt"/>
            </a:endParaRPr>
          </a:p>
          <a:p>
            <a:pPr eaLnBrk="1" hangingPunct="1">
              <a:lnSpc>
                <a:spcPct val="95000"/>
              </a:lnSpc>
              <a:spcAft>
                <a:spcPct val="40000"/>
              </a:spcAft>
              <a:buFont typeface="Wingdings" panose="05000000000000000000" pitchFamily="2" charset="2"/>
              <a:buChar char="§"/>
            </a:pPr>
            <a:endParaRPr lang="en-US" altLang="en-US" noProof="1">
              <a:latin typeface="+mn-lt"/>
            </a:endParaRPr>
          </a:p>
        </p:txBody>
      </p:sp>
      <p:sp>
        <p:nvSpPr>
          <p:cNvPr id="20" name="Line 78"/>
          <p:cNvSpPr>
            <a:spLocks noChangeShapeType="1"/>
          </p:cNvSpPr>
          <p:nvPr/>
        </p:nvSpPr>
        <p:spPr bwMode="auto">
          <a:xfrm>
            <a:off x="4191000" y="2403475"/>
            <a:ext cx="0" cy="2701925"/>
          </a:xfrm>
          <a:prstGeom prst="line">
            <a:avLst/>
          </a:prstGeom>
          <a:noFill/>
          <a:ln w="57150">
            <a:solidFill>
              <a:srgbClr val="99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3064352812"/>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a:bodyPr>
          <a:lstStyle/>
          <a:p>
            <a:pPr eaLnBrk="1" hangingPunct="1"/>
            <a:r>
              <a:rPr lang="en-US" altLang="en-US" sz="3200" noProof="1">
                <a:latin typeface="+mn-lt"/>
              </a:rPr>
              <a:t>AGENDA</a:t>
            </a:r>
          </a:p>
        </p:txBody>
      </p:sp>
      <p:sp>
        <p:nvSpPr>
          <p:cNvPr id="12294" name="Rectangle 59"/>
          <p:cNvSpPr>
            <a:spLocks noChangeArrowheads="1"/>
          </p:cNvSpPr>
          <p:nvPr/>
        </p:nvSpPr>
        <p:spPr bwMode="gray">
          <a:xfrm>
            <a:off x="323850" y="2184400"/>
            <a:ext cx="482600" cy="484188"/>
          </a:xfrm>
          <a:prstGeom prst="rect">
            <a:avLst/>
          </a:prstGeom>
          <a:solidFill>
            <a:srgbClr val="993366"/>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800" b="1" noProof="1">
                <a:solidFill>
                  <a:schemeClr val="bg1"/>
                </a:solidFill>
                <a:latin typeface="+mn-lt"/>
              </a:rPr>
              <a:t>2</a:t>
            </a:r>
          </a:p>
        </p:txBody>
      </p:sp>
      <p:sp>
        <p:nvSpPr>
          <p:cNvPr id="12295" name="Rectangle 60"/>
          <p:cNvSpPr>
            <a:spLocks noChangeArrowheads="1"/>
          </p:cNvSpPr>
          <p:nvPr/>
        </p:nvSpPr>
        <p:spPr bwMode="gray">
          <a:xfrm>
            <a:off x="950913" y="2184400"/>
            <a:ext cx="7869237" cy="484188"/>
          </a:xfrm>
          <a:prstGeom prst="rect">
            <a:avLst/>
          </a:prstGeom>
          <a:gradFill rotWithShape="1">
            <a:gsLst>
              <a:gs pos="0">
                <a:srgbClr val="EAEAEA"/>
              </a:gs>
              <a:gs pos="100000">
                <a:srgbClr val="FFFFFF"/>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Aft>
                <a:spcPct val="20000"/>
              </a:spcAft>
            </a:pPr>
            <a:r>
              <a:rPr lang="en-GB" altLang="en-US" sz="2000" dirty="0">
                <a:latin typeface="+mn-lt"/>
              </a:rPr>
              <a:t>Determine critical control points (CCP)</a:t>
            </a:r>
          </a:p>
        </p:txBody>
      </p:sp>
      <p:sp>
        <p:nvSpPr>
          <p:cNvPr id="12296" name="Rectangle 61"/>
          <p:cNvSpPr>
            <a:spLocks noChangeArrowheads="1"/>
          </p:cNvSpPr>
          <p:nvPr/>
        </p:nvSpPr>
        <p:spPr bwMode="gray">
          <a:xfrm>
            <a:off x="323850" y="2809875"/>
            <a:ext cx="482600" cy="484188"/>
          </a:xfrm>
          <a:prstGeom prst="rect">
            <a:avLst/>
          </a:prstGeom>
          <a:solidFill>
            <a:srgbClr val="993366"/>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800" b="1" noProof="1">
                <a:solidFill>
                  <a:schemeClr val="bg1"/>
                </a:solidFill>
                <a:latin typeface="+mn-lt"/>
              </a:rPr>
              <a:t>3</a:t>
            </a:r>
          </a:p>
        </p:txBody>
      </p:sp>
      <p:sp>
        <p:nvSpPr>
          <p:cNvPr id="12297" name="Rectangle 62"/>
          <p:cNvSpPr>
            <a:spLocks noChangeArrowheads="1"/>
          </p:cNvSpPr>
          <p:nvPr/>
        </p:nvSpPr>
        <p:spPr bwMode="gray">
          <a:xfrm>
            <a:off x="950913" y="2809875"/>
            <a:ext cx="7869237" cy="484188"/>
          </a:xfrm>
          <a:prstGeom prst="rect">
            <a:avLst/>
          </a:prstGeom>
          <a:gradFill rotWithShape="1">
            <a:gsLst>
              <a:gs pos="0">
                <a:srgbClr val="EAEAEA"/>
              </a:gs>
              <a:gs pos="100000">
                <a:srgbClr val="FFFFFF"/>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GB" altLang="en-US" sz="2000" dirty="0">
                <a:latin typeface="+mn-lt"/>
              </a:rPr>
              <a:t>Establish critical limits</a:t>
            </a:r>
          </a:p>
        </p:txBody>
      </p:sp>
      <p:sp>
        <p:nvSpPr>
          <p:cNvPr id="12298" name="Rectangle 63"/>
          <p:cNvSpPr>
            <a:spLocks noChangeArrowheads="1"/>
          </p:cNvSpPr>
          <p:nvPr/>
        </p:nvSpPr>
        <p:spPr bwMode="gray">
          <a:xfrm>
            <a:off x="323850" y="3436938"/>
            <a:ext cx="482600" cy="484187"/>
          </a:xfrm>
          <a:prstGeom prst="rect">
            <a:avLst/>
          </a:prstGeom>
          <a:solidFill>
            <a:srgbClr val="993366"/>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800" b="1" noProof="1">
                <a:solidFill>
                  <a:schemeClr val="bg1"/>
                </a:solidFill>
                <a:latin typeface="+mn-lt"/>
              </a:rPr>
              <a:t>4</a:t>
            </a:r>
          </a:p>
        </p:txBody>
      </p:sp>
      <p:sp>
        <p:nvSpPr>
          <p:cNvPr id="12299" name="Rectangle 64"/>
          <p:cNvSpPr>
            <a:spLocks noChangeArrowheads="1"/>
          </p:cNvSpPr>
          <p:nvPr/>
        </p:nvSpPr>
        <p:spPr bwMode="gray">
          <a:xfrm>
            <a:off x="950913" y="3436938"/>
            <a:ext cx="7869237" cy="484187"/>
          </a:xfrm>
          <a:prstGeom prst="rect">
            <a:avLst/>
          </a:prstGeom>
          <a:gradFill rotWithShape="1">
            <a:gsLst>
              <a:gs pos="0">
                <a:srgbClr val="EAEAEA"/>
              </a:gs>
              <a:gs pos="100000">
                <a:srgbClr val="FFFFFF"/>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Aft>
                <a:spcPct val="20000"/>
              </a:spcAft>
            </a:pPr>
            <a:r>
              <a:rPr lang="en-GB" altLang="en-US" sz="2000" dirty="0">
                <a:latin typeface="+mn-lt"/>
              </a:rPr>
              <a:t>Establish system to monitor control of CCP</a:t>
            </a:r>
            <a:endParaRPr lang="en-US" altLang="en-US" sz="2000" noProof="1">
              <a:latin typeface="+mn-lt"/>
            </a:endParaRPr>
          </a:p>
        </p:txBody>
      </p:sp>
      <p:sp>
        <p:nvSpPr>
          <p:cNvPr id="12300" name="Rectangle 65"/>
          <p:cNvSpPr>
            <a:spLocks noChangeArrowheads="1"/>
          </p:cNvSpPr>
          <p:nvPr/>
        </p:nvSpPr>
        <p:spPr bwMode="gray">
          <a:xfrm>
            <a:off x="323850" y="4064000"/>
            <a:ext cx="482600" cy="484188"/>
          </a:xfrm>
          <a:prstGeom prst="rect">
            <a:avLst/>
          </a:prstGeom>
          <a:solidFill>
            <a:srgbClr val="993366"/>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800" b="1" noProof="1">
                <a:solidFill>
                  <a:schemeClr val="bg1"/>
                </a:solidFill>
                <a:latin typeface="+mn-lt"/>
              </a:rPr>
              <a:t>5</a:t>
            </a:r>
          </a:p>
        </p:txBody>
      </p:sp>
      <p:sp>
        <p:nvSpPr>
          <p:cNvPr id="12301" name="Rectangle 66"/>
          <p:cNvSpPr>
            <a:spLocks noChangeArrowheads="1"/>
          </p:cNvSpPr>
          <p:nvPr/>
        </p:nvSpPr>
        <p:spPr bwMode="gray">
          <a:xfrm>
            <a:off x="950913" y="4064000"/>
            <a:ext cx="7869237" cy="484188"/>
          </a:xfrm>
          <a:prstGeom prst="rect">
            <a:avLst/>
          </a:prstGeom>
          <a:gradFill rotWithShape="1">
            <a:gsLst>
              <a:gs pos="0">
                <a:srgbClr val="EAEAEA"/>
              </a:gs>
              <a:gs pos="100000">
                <a:srgbClr val="FFFFFF"/>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Aft>
                <a:spcPct val="20000"/>
              </a:spcAft>
            </a:pPr>
            <a:r>
              <a:rPr lang="en-GB" altLang="en-US" sz="2000" dirty="0">
                <a:latin typeface="+mn-lt"/>
              </a:rPr>
              <a:t>Establish corrective action</a:t>
            </a:r>
          </a:p>
        </p:txBody>
      </p:sp>
      <p:sp>
        <p:nvSpPr>
          <p:cNvPr id="12302" name="Rectangle 67"/>
          <p:cNvSpPr>
            <a:spLocks noChangeArrowheads="1"/>
          </p:cNvSpPr>
          <p:nvPr/>
        </p:nvSpPr>
        <p:spPr bwMode="gray">
          <a:xfrm>
            <a:off x="323850" y="4694238"/>
            <a:ext cx="482600" cy="484187"/>
          </a:xfrm>
          <a:prstGeom prst="rect">
            <a:avLst/>
          </a:prstGeom>
          <a:solidFill>
            <a:srgbClr val="993366"/>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800" b="1" noProof="1">
                <a:solidFill>
                  <a:schemeClr val="bg1"/>
                </a:solidFill>
                <a:latin typeface="+mn-lt"/>
              </a:rPr>
              <a:t>6</a:t>
            </a:r>
          </a:p>
        </p:txBody>
      </p:sp>
      <p:sp>
        <p:nvSpPr>
          <p:cNvPr id="12303" name="Rectangle 68"/>
          <p:cNvSpPr>
            <a:spLocks noChangeArrowheads="1"/>
          </p:cNvSpPr>
          <p:nvPr/>
        </p:nvSpPr>
        <p:spPr bwMode="gray">
          <a:xfrm>
            <a:off x="950913" y="4694238"/>
            <a:ext cx="7869237" cy="484187"/>
          </a:xfrm>
          <a:prstGeom prst="rect">
            <a:avLst/>
          </a:prstGeom>
          <a:gradFill rotWithShape="1">
            <a:gsLst>
              <a:gs pos="0">
                <a:srgbClr val="EAEAEA"/>
              </a:gs>
              <a:gs pos="100000">
                <a:srgbClr val="FFFFFF"/>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Aft>
                <a:spcPct val="20000"/>
              </a:spcAft>
            </a:pPr>
            <a:r>
              <a:rPr lang="en-GB" altLang="en-US" sz="2000" dirty="0">
                <a:latin typeface="+mn-lt"/>
              </a:rPr>
              <a:t>Establish verification procedures</a:t>
            </a:r>
          </a:p>
        </p:txBody>
      </p:sp>
      <p:sp>
        <p:nvSpPr>
          <p:cNvPr id="12304" name="Rectangle 69"/>
          <p:cNvSpPr>
            <a:spLocks noChangeArrowheads="1"/>
          </p:cNvSpPr>
          <p:nvPr/>
        </p:nvSpPr>
        <p:spPr bwMode="gray">
          <a:xfrm>
            <a:off x="323850" y="5318125"/>
            <a:ext cx="482600" cy="484188"/>
          </a:xfrm>
          <a:prstGeom prst="rect">
            <a:avLst/>
          </a:prstGeom>
          <a:solidFill>
            <a:srgbClr val="993366"/>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800" b="1" noProof="1">
                <a:solidFill>
                  <a:schemeClr val="bg1"/>
                </a:solidFill>
                <a:latin typeface="+mn-lt"/>
              </a:rPr>
              <a:t>7</a:t>
            </a:r>
          </a:p>
        </p:txBody>
      </p:sp>
      <p:sp>
        <p:nvSpPr>
          <p:cNvPr id="12305" name="Rectangle 70"/>
          <p:cNvSpPr>
            <a:spLocks noChangeArrowheads="1"/>
          </p:cNvSpPr>
          <p:nvPr/>
        </p:nvSpPr>
        <p:spPr bwMode="gray">
          <a:xfrm>
            <a:off x="950913" y="5318125"/>
            <a:ext cx="7869237" cy="484188"/>
          </a:xfrm>
          <a:prstGeom prst="rect">
            <a:avLst/>
          </a:prstGeom>
          <a:gradFill rotWithShape="1">
            <a:gsLst>
              <a:gs pos="0">
                <a:srgbClr val="EAEAEA"/>
              </a:gs>
              <a:gs pos="100000">
                <a:srgbClr val="FFFFFF"/>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Aft>
                <a:spcPct val="20000"/>
              </a:spcAft>
            </a:pPr>
            <a:r>
              <a:rPr lang="en-GB" altLang="en-US" sz="2000" dirty="0">
                <a:latin typeface="+mn-lt"/>
              </a:rPr>
              <a:t>Establish documentation</a:t>
            </a:r>
            <a:r>
              <a:rPr lang="en-US" altLang="en-US" sz="2000" noProof="1">
                <a:latin typeface="+mn-lt"/>
              </a:rPr>
              <a:t> </a:t>
            </a:r>
          </a:p>
        </p:txBody>
      </p:sp>
      <p:sp>
        <p:nvSpPr>
          <p:cNvPr id="25" name="Rectangle 60"/>
          <p:cNvSpPr>
            <a:spLocks noChangeArrowheads="1"/>
          </p:cNvSpPr>
          <p:nvPr/>
        </p:nvSpPr>
        <p:spPr bwMode="gray">
          <a:xfrm>
            <a:off x="950912" y="1573212"/>
            <a:ext cx="7869237" cy="484188"/>
          </a:xfrm>
          <a:prstGeom prst="rect">
            <a:avLst/>
          </a:prstGeom>
          <a:gradFill rotWithShape="1">
            <a:gsLst>
              <a:gs pos="0">
                <a:srgbClr val="EAEAEA"/>
              </a:gs>
              <a:gs pos="100000">
                <a:srgbClr val="FFFFFF"/>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Aft>
                <a:spcPct val="20000"/>
              </a:spcAft>
            </a:pPr>
            <a:r>
              <a:rPr lang="en-US" altLang="en-US" sz="2000" noProof="1">
                <a:latin typeface="+mn-lt"/>
              </a:rPr>
              <a:t>Conduct hazard analysis</a:t>
            </a:r>
          </a:p>
        </p:txBody>
      </p:sp>
      <p:sp>
        <p:nvSpPr>
          <p:cNvPr id="26" name="Rectangle 59"/>
          <p:cNvSpPr>
            <a:spLocks noChangeArrowheads="1"/>
          </p:cNvSpPr>
          <p:nvPr/>
        </p:nvSpPr>
        <p:spPr bwMode="gray">
          <a:xfrm>
            <a:off x="323850" y="1562356"/>
            <a:ext cx="478106" cy="484188"/>
          </a:xfrm>
          <a:prstGeom prst="rect">
            <a:avLst/>
          </a:prstGeom>
          <a:solidFill>
            <a:srgbClr val="993366"/>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800" b="1" noProof="1">
                <a:solidFill>
                  <a:schemeClr val="bg1"/>
                </a:solidFill>
                <a:latin typeface="+mn-lt"/>
              </a:rPr>
              <a:t>1</a:t>
            </a:r>
          </a:p>
        </p:txBody>
      </p:sp>
    </p:spTree>
    <p:extLst>
      <p:ext uri="{BB962C8B-B14F-4D97-AF65-F5344CB8AC3E}">
        <p14:creationId xmlns:p14="http://schemas.microsoft.com/office/powerpoint/2010/main" val="3086562376"/>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a:bodyPr>
          <a:lstStyle/>
          <a:p>
            <a:pPr eaLnBrk="1" hangingPunct="1"/>
            <a:r>
              <a:rPr lang="en-US" altLang="en-US" sz="3200" noProof="1">
                <a:latin typeface="+mn-lt"/>
              </a:rPr>
              <a:t>PRINCIPLE 7</a:t>
            </a:r>
          </a:p>
        </p:txBody>
      </p:sp>
      <p:sp>
        <p:nvSpPr>
          <p:cNvPr id="12291"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12307" name="Picture 78"/>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2184400"/>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08" name="Picture 79"/>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2809875"/>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09" name="Picture 80"/>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3436938"/>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0" name="Picture 81"/>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4064000"/>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1" name="Picture 82"/>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4694238"/>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2" name="Picture 83"/>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5318125"/>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 name="Rectangle 4"/>
          <p:cNvSpPr>
            <a:spLocks noChangeArrowheads="1"/>
          </p:cNvSpPr>
          <p:nvPr/>
        </p:nvSpPr>
        <p:spPr bwMode="gray">
          <a:xfrm>
            <a:off x="347752" y="1493949"/>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GB" altLang="en-US" sz="2000" dirty="0">
                <a:latin typeface="+mn-lt"/>
              </a:rPr>
              <a:t>Establish documentation systems</a:t>
            </a:r>
          </a:p>
        </p:txBody>
      </p:sp>
      <p:sp>
        <p:nvSpPr>
          <p:cNvPr id="27" name="Rectangle 2"/>
          <p:cNvSpPr>
            <a:spLocks noChangeArrowheads="1"/>
          </p:cNvSpPr>
          <p:nvPr/>
        </p:nvSpPr>
        <p:spPr bwMode="gray">
          <a:xfrm>
            <a:off x="323850" y="1909762"/>
            <a:ext cx="8515350" cy="376238"/>
          </a:xfrm>
          <a:prstGeom prst="rect">
            <a:avLst/>
          </a:prstGeom>
          <a:solidFill>
            <a:srgbClr val="9933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solidFill>
                  <a:srgbClr val="FFFFFF"/>
                </a:solidFill>
                <a:latin typeface="+mn-lt"/>
              </a:rPr>
              <a:t>Documentation</a:t>
            </a:r>
          </a:p>
        </p:txBody>
      </p:sp>
      <p:sp>
        <p:nvSpPr>
          <p:cNvPr id="28" name="Rectangle 5"/>
          <p:cNvSpPr>
            <a:spLocks noChangeArrowheads="1"/>
          </p:cNvSpPr>
          <p:nvPr/>
        </p:nvSpPr>
        <p:spPr bwMode="gray">
          <a:xfrm>
            <a:off x="323850" y="2290762"/>
            <a:ext cx="8515350" cy="4110037"/>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285750" indent="-285750" eaLnBrk="1" hangingPunct="1">
              <a:lnSpc>
                <a:spcPct val="95000"/>
              </a:lnSpc>
              <a:spcAft>
                <a:spcPct val="15000"/>
              </a:spcAft>
              <a:buFont typeface="Wingdings" panose="05000000000000000000" pitchFamily="2" charset="2"/>
              <a:buChar char="§"/>
            </a:pPr>
            <a:r>
              <a:rPr lang="en-GB" altLang="en-US" dirty="0">
                <a:latin typeface="+mn-lt"/>
              </a:rPr>
              <a:t>Recording results of procedures and processes</a:t>
            </a:r>
          </a:p>
          <a:p>
            <a:pPr marL="285750" indent="-285750" eaLnBrk="1" hangingPunct="1">
              <a:lnSpc>
                <a:spcPct val="95000"/>
              </a:lnSpc>
              <a:spcAft>
                <a:spcPct val="15000"/>
              </a:spcAft>
              <a:buFont typeface="Wingdings" panose="05000000000000000000" pitchFamily="2" charset="2"/>
              <a:buChar char="§"/>
            </a:pPr>
            <a:r>
              <a:rPr lang="en-GB" altLang="en-US" dirty="0">
                <a:latin typeface="+mn-lt"/>
              </a:rPr>
              <a:t>Establish documentation concerning all procedures and records appropriate to these principles and their application</a:t>
            </a:r>
          </a:p>
          <a:p>
            <a:pPr marL="285750" indent="-285750" eaLnBrk="1" hangingPunct="1">
              <a:lnSpc>
                <a:spcPct val="95000"/>
              </a:lnSpc>
              <a:spcAft>
                <a:spcPct val="15000"/>
              </a:spcAft>
              <a:buFont typeface="Wingdings" panose="05000000000000000000" pitchFamily="2" charset="2"/>
              <a:buChar char="§"/>
            </a:pPr>
            <a:endParaRPr lang="en-GB" altLang="en-US" dirty="0">
              <a:latin typeface="+mn-lt"/>
            </a:endParaRPr>
          </a:p>
          <a:p>
            <a:pPr marL="285750" indent="-285750" eaLnBrk="1" hangingPunct="1">
              <a:lnSpc>
                <a:spcPct val="95000"/>
              </a:lnSpc>
              <a:spcAft>
                <a:spcPct val="15000"/>
              </a:spcAft>
              <a:buFont typeface="Wingdings" panose="05000000000000000000" pitchFamily="2" charset="2"/>
              <a:buChar char="§"/>
            </a:pPr>
            <a:endParaRPr lang="en-US" altLang="en-US" noProof="1">
              <a:latin typeface="+mn-lt"/>
            </a:endParaRPr>
          </a:p>
        </p:txBody>
      </p:sp>
      <p:pic>
        <p:nvPicPr>
          <p:cNvPr id="2050" name="Picture 2" descr="Image result for Documentati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00852" y="4436920"/>
            <a:ext cx="2677136" cy="19226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67869840"/>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a:bodyPr>
          <a:lstStyle/>
          <a:p>
            <a:pPr eaLnBrk="1" hangingPunct="1"/>
            <a:r>
              <a:rPr lang="en-US" altLang="en-US" sz="3200" noProof="1">
                <a:latin typeface="+mn-lt"/>
              </a:rPr>
              <a:t>TASKS REQUIRED TO APPLY PRINCIPLE 6</a:t>
            </a:r>
          </a:p>
        </p:txBody>
      </p:sp>
      <p:sp>
        <p:nvSpPr>
          <p:cNvPr id="12291"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12307" name="Picture 78"/>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2184400"/>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08" name="Picture 79"/>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2809875"/>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09" name="Picture 80"/>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3436938"/>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0" name="Picture 81"/>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4064000"/>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1" name="Picture 82"/>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4694238"/>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2" name="Picture 83"/>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5318125"/>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 name="Rectangle 4"/>
          <p:cNvSpPr>
            <a:spLocks noChangeArrowheads="1"/>
          </p:cNvSpPr>
          <p:nvPr/>
        </p:nvSpPr>
        <p:spPr bwMode="gray">
          <a:xfrm>
            <a:off x="347752" y="1493949"/>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noProof="1">
                <a:latin typeface="+mn-lt"/>
              </a:rPr>
              <a:t>Establish Verification procedures</a:t>
            </a:r>
          </a:p>
        </p:txBody>
      </p:sp>
      <p:sp>
        <p:nvSpPr>
          <p:cNvPr id="15" name="Rectangle 2"/>
          <p:cNvSpPr>
            <a:spLocks noChangeArrowheads="1"/>
          </p:cNvSpPr>
          <p:nvPr/>
        </p:nvSpPr>
        <p:spPr bwMode="gray">
          <a:xfrm>
            <a:off x="319088" y="1909762"/>
            <a:ext cx="4176712" cy="376238"/>
          </a:xfrm>
          <a:prstGeom prst="rect">
            <a:avLst/>
          </a:prstGeom>
          <a:solidFill>
            <a:srgbClr val="9933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solidFill>
                  <a:srgbClr val="FFFFFF"/>
                </a:solidFill>
                <a:latin typeface="+mn-lt"/>
              </a:rPr>
              <a:t>The steps</a:t>
            </a:r>
          </a:p>
        </p:txBody>
      </p:sp>
      <p:sp>
        <p:nvSpPr>
          <p:cNvPr id="16" name="Rectangle 6"/>
          <p:cNvSpPr>
            <a:spLocks noChangeArrowheads="1"/>
          </p:cNvSpPr>
          <p:nvPr/>
        </p:nvSpPr>
        <p:spPr bwMode="gray">
          <a:xfrm>
            <a:off x="319088" y="2286001"/>
            <a:ext cx="4176712" cy="388620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285750" lvl="0" indent="-285750" eaLnBrk="1" hangingPunct="1">
              <a:lnSpc>
                <a:spcPct val="95000"/>
              </a:lnSpc>
              <a:spcAft>
                <a:spcPct val="40000"/>
              </a:spcAft>
              <a:buFont typeface="Wingdings" panose="05000000000000000000" pitchFamily="2" charset="2"/>
              <a:buChar char="§"/>
            </a:pPr>
            <a:r>
              <a:rPr lang="en-GB" altLang="en-US" dirty="0">
                <a:latin typeface="+mn-lt"/>
              </a:rPr>
              <a:t>Establish verification procedures</a:t>
            </a:r>
          </a:p>
          <a:p>
            <a:pPr marL="285750" indent="-285750" eaLnBrk="1" hangingPunct="1">
              <a:lnSpc>
                <a:spcPct val="95000"/>
              </a:lnSpc>
              <a:spcAft>
                <a:spcPct val="40000"/>
              </a:spcAft>
              <a:buFont typeface="Wingdings" panose="05000000000000000000" pitchFamily="2" charset="2"/>
              <a:buChar char="§"/>
            </a:pPr>
            <a:r>
              <a:rPr lang="en-GB" altLang="en-US" dirty="0">
                <a:latin typeface="+mn-lt"/>
              </a:rPr>
              <a:t>Establish documentation and </a:t>
            </a:r>
          </a:p>
          <a:p>
            <a:pPr marL="285750" indent="-285750" eaLnBrk="1" hangingPunct="1">
              <a:lnSpc>
                <a:spcPct val="95000"/>
              </a:lnSpc>
              <a:spcAft>
                <a:spcPct val="40000"/>
              </a:spcAft>
              <a:buFont typeface="Wingdings" panose="05000000000000000000" pitchFamily="2" charset="2"/>
              <a:buChar char="§"/>
            </a:pPr>
            <a:r>
              <a:rPr lang="en-GB" altLang="en-US" dirty="0">
                <a:latin typeface="+mn-lt"/>
              </a:rPr>
              <a:t>Record keeping systems</a:t>
            </a:r>
          </a:p>
          <a:p>
            <a:pPr lvl="0" eaLnBrk="1" hangingPunct="1">
              <a:lnSpc>
                <a:spcPct val="95000"/>
              </a:lnSpc>
              <a:spcAft>
                <a:spcPct val="40000"/>
              </a:spcAft>
              <a:buClr>
                <a:schemeClr val="accent1"/>
              </a:buClr>
              <a:buFont typeface="Wingdings" panose="05000000000000000000" pitchFamily="2" charset="2"/>
              <a:buChar char="§"/>
            </a:pPr>
            <a:endParaRPr lang="en-GB" altLang="en-US" dirty="0">
              <a:latin typeface="+mn-lt"/>
            </a:endParaRPr>
          </a:p>
          <a:p>
            <a:pPr eaLnBrk="1" hangingPunct="1">
              <a:lnSpc>
                <a:spcPct val="95000"/>
              </a:lnSpc>
              <a:spcAft>
                <a:spcPct val="40000"/>
              </a:spcAft>
              <a:buClr>
                <a:schemeClr val="accent1"/>
              </a:buClr>
              <a:buFont typeface="Wingdings" panose="05000000000000000000" pitchFamily="2" charset="2"/>
              <a:buChar char="§"/>
            </a:pPr>
            <a:endParaRPr lang="en-US" altLang="en-US" noProof="1">
              <a:latin typeface="+mn-lt"/>
            </a:endParaRPr>
          </a:p>
        </p:txBody>
      </p:sp>
      <p:sp>
        <p:nvSpPr>
          <p:cNvPr id="17" name="Rectangle 3"/>
          <p:cNvSpPr>
            <a:spLocks noChangeArrowheads="1"/>
          </p:cNvSpPr>
          <p:nvPr/>
        </p:nvSpPr>
        <p:spPr bwMode="gray">
          <a:xfrm>
            <a:off x="4652963" y="1909762"/>
            <a:ext cx="4167187" cy="376238"/>
          </a:xfrm>
          <a:prstGeom prst="rect">
            <a:avLst/>
          </a:prstGeom>
          <a:solidFill>
            <a:srgbClr val="9933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solidFill>
                  <a:srgbClr val="FFFFFF"/>
                </a:solidFill>
                <a:latin typeface="+mn-lt"/>
              </a:rPr>
              <a:t>Establish verification procedures</a:t>
            </a:r>
          </a:p>
        </p:txBody>
      </p:sp>
      <p:sp>
        <p:nvSpPr>
          <p:cNvPr id="18" name="Rectangle 7"/>
          <p:cNvSpPr>
            <a:spLocks noChangeArrowheads="1"/>
          </p:cNvSpPr>
          <p:nvPr/>
        </p:nvSpPr>
        <p:spPr bwMode="gray">
          <a:xfrm>
            <a:off x="4652963" y="2286001"/>
            <a:ext cx="4167187" cy="388620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285750" indent="-285750" eaLnBrk="1" hangingPunct="1">
              <a:lnSpc>
                <a:spcPct val="95000"/>
              </a:lnSpc>
              <a:spcAft>
                <a:spcPct val="40000"/>
              </a:spcAft>
              <a:buFont typeface="Wingdings" panose="05000000000000000000" pitchFamily="2" charset="2"/>
              <a:buChar char="§"/>
            </a:pPr>
            <a:r>
              <a:rPr lang="en-US" altLang="en-US" noProof="1">
                <a:latin typeface="+mn-lt"/>
              </a:rPr>
              <a:t>Documentation and record keeping should be appropriate to the size and nature of the operation</a:t>
            </a:r>
          </a:p>
          <a:p>
            <a:pPr marL="285750" indent="-285750" eaLnBrk="1" hangingPunct="1">
              <a:lnSpc>
                <a:spcPct val="95000"/>
              </a:lnSpc>
              <a:spcAft>
                <a:spcPct val="40000"/>
              </a:spcAft>
              <a:buFont typeface="Wingdings" panose="05000000000000000000" pitchFamily="2" charset="2"/>
              <a:buChar char="§"/>
            </a:pPr>
            <a:r>
              <a:rPr lang="en-US" altLang="en-US" noProof="1">
                <a:latin typeface="+mn-lt"/>
              </a:rPr>
              <a:t>Documentation includes</a:t>
            </a:r>
          </a:p>
          <a:p>
            <a:pPr lvl="1" eaLnBrk="1" hangingPunct="1">
              <a:lnSpc>
                <a:spcPct val="95000"/>
              </a:lnSpc>
              <a:spcAft>
                <a:spcPct val="40000"/>
              </a:spcAft>
              <a:buSzPct val="105000"/>
              <a:buFont typeface="Arial" panose="020B0604020202020204" pitchFamily="34" charset="0"/>
              <a:buChar char="▪"/>
            </a:pPr>
            <a:r>
              <a:rPr lang="en-US" altLang="en-US" noProof="1">
                <a:latin typeface="+mn-lt"/>
              </a:rPr>
              <a:t>Hazard analysis; CCP and CL determination</a:t>
            </a:r>
          </a:p>
          <a:p>
            <a:pPr marL="285750" indent="-285750" eaLnBrk="1" hangingPunct="1">
              <a:lnSpc>
                <a:spcPct val="95000"/>
              </a:lnSpc>
              <a:spcAft>
                <a:spcPct val="40000"/>
              </a:spcAft>
              <a:buFont typeface="Wingdings" panose="05000000000000000000" pitchFamily="2" charset="2"/>
              <a:buChar char="§"/>
            </a:pPr>
            <a:r>
              <a:rPr lang="en-US" altLang="en-US" noProof="1">
                <a:latin typeface="+mn-lt"/>
              </a:rPr>
              <a:t>Records of</a:t>
            </a:r>
          </a:p>
          <a:p>
            <a:pPr lvl="1" eaLnBrk="1" hangingPunct="1">
              <a:lnSpc>
                <a:spcPct val="95000"/>
              </a:lnSpc>
              <a:spcAft>
                <a:spcPct val="40000"/>
              </a:spcAft>
              <a:buSzPct val="105000"/>
              <a:buFont typeface="Arial" panose="020B0604020202020204" pitchFamily="34" charset="0"/>
              <a:buChar char="▪"/>
            </a:pPr>
            <a:r>
              <a:rPr lang="en-US" altLang="en-US" noProof="1">
                <a:latin typeface="+mn-lt"/>
              </a:rPr>
              <a:t>CCP monitoring; Deviations and corrective actions</a:t>
            </a:r>
          </a:p>
          <a:p>
            <a:pPr eaLnBrk="1" hangingPunct="1">
              <a:lnSpc>
                <a:spcPct val="95000"/>
              </a:lnSpc>
              <a:spcAft>
                <a:spcPct val="40000"/>
              </a:spcAft>
              <a:buClr>
                <a:schemeClr val="accent1"/>
              </a:buClr>
              <a:buFont typeface="Wingdings" panose="05000000000000000000" pitchFamily="2" charset="2"/>
              <a:buChar char="§"/>
            </a:pPr>
            <a:endParaRPr lang="en-US" altLang="en-US" noProof="1">
              <a:latin typeface="+mn-lt"/>
            </a:endParaRPr>
          </a:p>
          <a:p>
            <a:pPr eaLnBrk="1" hangingPunct="1">
              <a:lnSpc>
                <a:spcPct val="95000"/>
              </a:lnSpc>
              <a:spcAft>
                <a:spcPct val="40000"/>
              </a:spcAft>
              <a:buClr>
                <a:schemeClr val="accent1"/>
              </a:buClr>
              <a:buFont typeface="Wingdings" panose="05000000000000000000" pitchFamily="2" charset="2"/>
              <a:buChar char="§"/>
            </a:pPr>
            <a:endParaRPr lang="en-US" altLang="en-US" noProof="1">
              <a:latin typeface="+mn-lt"/>
            </a:endParaRPr>
          </a:p>
        </p:txBody>
      </p:sp>
      <p:sp>
        <p:nvSpPr>
          <p:cNvPr id="20" name="Line 78"/>
          <p:cNvSpPr>
            <a:spLocks noChangeShapeType="1"/>
          </p:cNvSpPr>
          <p:nvPr/>
        </p:nvSpPr>
        <p:spPr bwMode="auto">
          <a:xfrm>
            <a:off x="4191000" y="2403475"/>
            <a:ext cx="0" cy="2701925"/>
          </a:xfrm>
          <a:prstGeom prst="line">
            <a:avLst/>
          </a:prstGeom>
          <a:noFill/>
          <a:ln w="57150">
            <a:solidFill>
              <a:srgbClr val="99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1242611561"/>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a:bodyPr>
          <a:lstStyle/>
          <a:p>
            <a:pPr eaLnBrk="1" hangingPunct="1"/>
            <a:r>
              <a:rPr lang="en-US" altLang="en-US" sz="3200" noProof="1">
                <a:latin typeface="+mn-lt"/>
              </a:rPr>
              <a:t>PRACTICAL APPLICATION</a:t>
            </a:r>
          </a:p>
        </p:txBody>
      </p:sp>
      <p:sp>
        <p:nvSpPr>
          <p:cNvPr id="12291"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12307" name="Picture 78"/>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2184400"/>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08" name="Picture 79"/>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2809875"/>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09" name="Picture 80"/>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3436938"/>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0" name="Picture 81"/>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4064000"/>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1" name="Picture 82"/>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4694238"/>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2" name="Picture 83"/>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5318125"/>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 name="Rectangle 4"/>
          <p:cNvSpPr>
            <a:spLocks noChangeArrowheads="1"/>
          </p:cNvSpPr>
          <p:nvPr/>
        </p:nvSpPr>
        <p:spPr bwMode="gray">
          <a:xfrm>
            <a:off x="347752" y="1493949"/>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sz="2000" dirty="0">
              <a:latin typeface="+mn-lt"/>
            </a:endParaRPr>
          </a:p>
        </p:txBody>
      </p:sp>
      <p:sp>
        <p:nvSpPr>
          <p:cNvPr id="27" name="Rectangle 2"/>
          <p:cNvSpPr>
            <a:spLocks noChangeArrowheads="1"/>
          </p:cNvSpPr>
          <p:nvPr/>
        </p:nvSpPr>
        <p:spPr bwMode="gray">
          <a:xfrm>
            <a:off x="323850" y="1909762"/>
            <a:ext cx="8515350" cy="376238"/>
          </a:xfrm>
          <a:prstGeom prst="rect">
            <a:avLst/>
          </a:prstGeom>
          <a:solidFill>
            <a:srgbClr val="9933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solidFill>
                  <a:srgbClr val="FFFFFF"/>
                </a:solidFill>
                <a:latin typeface="+mn-lt"/>
              </a:rPr>
              <a:t>On the job…</a:t>
            </a:r>
          </a:p>
        </p:txBody>
      </p:sp>
      <p:sp>
        <p:nvSpPr>
          <p:cNvPr id="28" name="Rectangle 5"/>
          <p:cNvSpPr>
            <a:spLocks noChangeArrowheads="1"/>
          </p:cNvSpPr>
          <p:nvPr/>
        </p:nvSpPr>
        <p:spPr bwMode="gray">
          <a:xfrm>
            <a:off x="323850" y="2290762"/>
            <a:ext cx="8515350" cy="4110037"/>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altLang="en-US" dirty="0">
                <a:latin typeface="+mn-lt"/>
              </a:rPr>
              <a:t>Watch for hazards and remove any that you find</a:t>
            </a:r>
          </a:p>
          <a:p>
            <a:pPr eaLnBrk="1" hangingPunct="1">
              <a:lnSpc>
                <a:spcPct val="95000"/>
              </a:lnSpc>
              <a:spcAft>
                <a:spcPct val="15000"/>
              </a:spcAft>
              <a:buFont typeface="Wingdings" panose="05000000000000000000" pitchFamily="2" charset="2"/>
              <a:buChar char="§"/>
            </a:pPr>
            <a:r>
              <a:rPr lang="en-US" altLang="en-US" dirty="0">
                <a:latin typeface="+mn-lt"/>
              </a:rPr>
              <a:t>If you are involved in CCP monitoring:</a:t>
            </a:r>
          </a:p>
          <a:p>
            <a:pPr lvl="1" eaLnBrk="1" hangingPunct="1">
              <a:lnSpc>
                <a:spcPct val="95000"/>
              </a:lnSpc>
              <a:spcAft>
                <a:spcPct val="15000"/>
              </a:spcAft>
              <a:buSzPct val="105000"/>
              <a:buFont typeface="Arial" panose="020B0604020202020204" pitchFamily="34" charset="0"/>
              <a:buChar char="▪"/>
            </a:pPr>
            <a:r>
              <a:rPr lang="en-US" altLang="en-US" dirty="0">
                <a:latin typeface="+mn-lt"/>
              </a:rPr>
              <a:t>Perform your checks as required</a:t>
            </a:r>
          </a:p>
          <a:p>
            <a:pPr lvl="1" eaLnBrk="1" hangingPunct="1">
              <a:lnSpc>
                <a:spcPct val="95000"/>
              </a:lnSpc>
              <a:spcAft>
                <a:spcPct val="15000"/>
              </a:spcAft>
              <a:buSzPct val="105000"/>
              <a:buFont typeface="Arial" panose="020B0604020202020204" pitchFamily="34" charset="0"/>
              <a:buChar char="▪"/>
            </a:pPr>
            <a:r>
              <a:rPr lang="en-US" altLang="en-US" dirty="0">
                <a:latin typeface="+mn-lt"/>
              </a:rPr>
              <a:t>according to procedure</a:t>
            </a:r>
          </a:p>
          <a:p>
            <a:pPr lvl="1" eaLnBrk="1" hangingPunct="1">
              <a:lnSpc>
                <a:spcPct val="95000"/>
              </a:lnSpc>
              <a:spcAft>
                <a:spcPct val="15000"/>
              </a:spcAft>
              <a:buSzPct val="105000"/>
              <a:buFont typeface="Arial" panose="020B0604020202020204" pitchFamily="34" charset="0"/>
              <a:buChar char="▪"/>
            </a:pPr>
            <a:r>
              <a:rPr lang="en-US" altLang="en-US" dirty="0">
                <a:latin typeface="+mn-lt"/>
              </a:rPr>
              <a:t>on time</a:t>
            </a:r>
          </a:p>
          <a:p>
            <a:pPr eaLnBrk="1" hangingPunct="1">
              <a:lnSpc>
                <a:spcPct val="95000"/>
              </a:lnSpc>
              <a:spcAft>
                <a:spcPct val="15000"/>
              </a:spcAft>
              <a:buClr>
                <a:schemeClr val="accent1"/>
              </a:buClr>
              <a:buFont typeface="Wingdings" panose="05000000000000000000" pitchFamily="2" charset="2"/>
              <a:buChar char="§"/>
            </a:pPr>
            <a:endParaRPr lang="en-US" altLang="en-US" dirty="0">
              <a:latin typeface="+mn-lt"/>
            </a:endParaRPr>
          </a:p>
          <a:p>
            <a:pPr eaLnBrk="1" hangingPunct="1">
              <a:lnSpc>
                <a:spcPct val="95000"/>
              </a:lnSpc>
              <a:spcAft>
                <a:spcPct val="15000"/>
              </a:spcAft>
              <a:buClr>
                <a:schemeClr val="accent1"/>
              </a:buClr>
              <a:buFont typeface="Wingdings" panose="05000000000000000000" pitchFamily="2" charset="2"/>
              <a:buChar char="§"/>
            </a:pPr>
            <a:endParaRPr lang="en-GB" altLang="en-US" dirty="0">
              <a:latin typeface="+mn-lt"/>
            </a:endParaRPr>
          </a:p>
          <a:p>
            <a:pPr eaLnBrk="1" hangingPunct="1">
              <a:lnSpc>
                <a:spcPct val="95000"/>
              </a:lnSpc>
              <a:spcAft>
                <a:spcPct val="15000"/>
              </a:spcAft>
              <a:buClr>
                <a:schemeClr val="accent1"/>
              </a:buClr>
              <a:buFont typeface="Wingdings" panose="05000000000000000000" pitchFamily="2" charset="2"/>
              <a:buChar char="§"/>
            </a:pPr>
            <a:endParaRPr lang="en-GB" altLang="en-US" dirty="0">
              <a:latin typeface="+mn-lt"/>
            </a:endParaRPr>
          </a:p>
          <a:p>
            <a:pPr eaLnBrk="1" hangingPunct="1">
              <a:lnSpc>
                <a:spcPct val="95000"/>
              </a:lnSpc>
              <a:spcAft>
                <a:spcPct val="15000"/>
              </a:spcAft>
              <a:buClr>
                <a:schemeClr val="accent1"/>
              </a:buClr>
              <a:buFont typeface="Wingdings" panose="05000000000000000000" pitchFamily="2" charset="2"/>
              <a:buChar char="§"/>
            </a:pPr>
            <a:endParaRPr lang="en-US" altLang="en-US" noProof="1">
              <a:latin typeface="+mn-lt"/>
            </a:endParaRPr>
          </a:p>
        </p:txBody>
      </p:sp>
      <p:pic>
        <p:nvPicPr>
          <p:cNvPr id="1026" name="Picture 2" descr="Image result for PRACTICAL APPLICATIO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29400" y="3429000"/>
            <a:ext cx="2143125" cy="28956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36440152"/>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a:bodyPr>
          <a:lstStyle/>
          <a:p>
            <a:pPr eaLnBrk="1" hangingPunct="1"/>
            <a:r>
              <a:rPr lang="en-US" altLang="en-US" sz="3200" noProof="1">
                <a:latin typeface="+mn-lt"/>
              </a:rPr>
              <a:t>PRINCIPLE 1</a:t>
            </a:r>
          </a:p>
        </p:txBody>
      </p:sp>
      <p:pic>
        <p:nvPicPr>
          <p:cNvPr id="12307" name="Picture 78"/>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2184400"/>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08" name="Picture 79"/>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2809875"/>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09" name="Picture 80"/>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3436938"/>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0" name="Picture 81"/>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4064000"/>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1" name="Picture 82"/>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4694238"/>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2" name="Picture 83"/>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5318125"/>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 name="Rectangle 4"/>
          <p:cNvSpPr>
            <a:spLocks noChangeArrowheads="1"/>
          </p:cNvSpPr>
          <p:nvPr/>
        </p:nvSpPr>
        <p:spPr bwMode="gray">
          <a:xfrm>
            <a:off x="347752" y="1493949"/>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noProof="1">
                <a:latin typeface="+mn-lt"/>
              </a:rPr>
              <a:t>Conduct hazard analysis</a:t>
            </a:r>
          </a:p>
        </p:txBody>
      </p:sp>
      <p:sp>
        <p:nvSpPr>
          <p:cNvPr id="27" name="Rectangle 2"/>
          <p:cNvSpPr>
            <a:spLocks noChangeArrowheads="1"/>
          </p:cNvSpPr>
          <p:nvPr/>
        </p:nvSpPr>
        <p:spPr bwMode="gray">
          <a:xfrm>
            <a:off x="323850" y="1909762"/>
            <a:ext cx="8515350" cy="376238"/>
          </a:xfrm>
          <a:prstGeom prst="rect">
            <a:avLst/>
          </a:prstGeom>
          <a:solidFill>
            <a:srgbClr val="9933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solidFill>
                  <a:schemeClr val="bg1"/>
                </a:solidFill>
                <a:latin typeface="+mn-lt"/>
              </a:rPr>
              <a:t>Hazard</a:t>
            </a:r>
          </a:p>
        </p:txBody>
      </p:sp>
      <p:sp>
        <p:nvSpPr>
          <p:cNvPr id="28" name="Rectangle 5"/>
          <p:cNvSpPr>
            <a:spLocks noChangeArrowheads="1"/>
          </p:cNvSpPr>
          <p:nvPr/>
        </p:nvSpPr>
        <p:spPr bwMode="gray">
          <a:xfrm>
            <a:off x="323850" y="2290763"/>
            <a:ext cx="8515350" cy="1671637"/>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altLang="en-US" noProof="1">
                <a:latin typeface="+mn-lt"/>
              </a:rPr>
              <a:t>A biological, chemical or physical agent in, or condition of, food with the potential to cause an adverse health effect</a:t>
            </a:r>
          </a:p>
          <a:p>
            <a:pPr eaLnBrk="1" hangingPunct="1">
              <a:lnSpc>
                <a:spcPct val="95000"/>
              </a:lnSpc>
              <a:spcAft>
                <a:spcPct val="15000"/>
              </a:spcAft>
              <a:buFont typeface="Wingdings" panose="05000000000000000000" pitchFamily="2" charset="2"/>
              <a:buChar char="§"/>
            </a:pPr>
            <a:endParaRPr lang="en-US" altLang="en-US" noProof="1">
              <a:latin typeface="+mn-lt"/>
            </a:endParaRPr>
          </a:p>
        </p:txBody>
      </p:sp>
      <p:sp>
        <p:nvSpPr>
          <p:cNvPr id="29" name="Rectangle 3"/>
          <p:cNvSpPr>
            <a:spLocks noChangeArrowheads="1"/>
          </p:cNvSpPr>
          <p:nvPr/>
        </p:nvSpPr>
        <p:spPr bwMode="gray">
          <a:xfrm>
            <a:off x="323850" y="4119563"/>
            <a:ext cx="8515350" cy="376237"/>
          </a:xfrm>
          <a:prstGeom prst="rect">
            <a:avLst/>
          </a:prstGeom>
          <a:solidFill>
            <a:srgbClr val="9933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solidFill>
                  <a:schemeClr val="bg1"/>
                </a:solidFill>
                <a:latin typeface="+mn-lt"/>
              </a:rPr>
              <a:t>Hazard Analysis</a:t>
            </a:r>
          </a:p>
        </p:txBody>
      </p:sp>
      <p:sp>
        <p:nvSpPr>
          <p:cNvPr id="30" name="Rectangle 6"/>
          <p:cNvSpPr>
            <a:spLocks noChangeArrowheads="1"/>
          </p:cNvSpPr>
          <p:nvPr/>
        </p:nvSpPr>
        <p:spPr bwMode="gray">
          <a:xfrm>
            <a:off x="323850" y="4494212"/>
            <a:ext cx="8515350" cy="1677988"/>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altLang="en-US" noProof="1">
                <a:latin typeface="+mn-lt"/>
              </a:rPr>
              <a:t>The process of collecting and evaluating information on hazards and conditions leading to their presence to decide which are significant to food safety and therefore should be addressed in the HACCP plan</a:t>
            </a:r>
          </a:p>
          <a:p>
            <a:pPr eaLnBrk="1" hangingPunct="1">
              <a:lnSpc>
                <a:spcPct val="95000"/>
              </a:lnSpc>
              <a:spcAft>
                <a:spcPct val="15000"/>
              </a:spcAft>
              <a:buFont typeface="Wingdings" panose="05000000000000000000" pitchFamily="2" charset="2"/>
              <a:buChar char="§"/>
            </a:pPr>
            <a:endParaRPr lang="en-US" altLang="en-US" noProof="1">
              <a:latin typeface="+mn-lt"/>
            </a:endParaRPr>
          </a:p>
        </p:txBody>
      </p:sp>
    </p:spTree>
    <p:extLst>
      <p:ext uri="{BB962C8B-B14F-4D97-AF65-F5344CB8AC3E}">
        <p14:creationId xmlns:p14="http://schemas.microsoft.com/office/powerpoint/2010/main" val="158085012"/>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a:bodyPr>
          <a:lstStyle/>
          <a:p>
            <a:pPr eaLnBrk="1" hangingPunct="1"/>
            <a:r>
              <a:rPr lang="en-US" altLang="en-US" sz="3200" noProof="1">
                <a:latin typeface="+mn-lt"/>
              </a:rPr>
              <a:t>TASKS REQUIRED TO APPLY PRINCIPLE 1</a:t>
            </a:r>
          </a:p>
        </p:txBody>
      </p:sp>
      <p:sp>
        <p:nvSpPr>
          <p:cNvPr id="12291"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12307" name="Picture 78"/>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2184400"/>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08" name="Picture 79"/>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2809875"/>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09" name="Picture 80"/>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3436938"/>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0" name="Picture 81"/>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4064000"/>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1" name="Picture 82"/>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4694238"/>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2" name="Picture 83"/>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5318125"/>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 name="Rectangle 4"/>
          <p:cNvSpPr>
            <a:spLocks noChangeArrowheads="1"/>
          </p:cNvSpPr>
          <p:nvPr/>
        </p:nvSpPr>
        <p:spPr bwMode="gray">
          <a:xfrm>
            <a:off x="347752" y="1493949"/>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noProof="1">
                <a:latin typeface="+mn-lt"/>
              </a:rPr>
              <a:t>Conduct hazard analysis</a:t>
            </a:r>
          </a:p>
        </p:txBody>
      </p:sp>
      <p:sp>
        <p:nvSpPr>
          <p:cNvPr id="15" name="Rectangle 2"/>
          <p:cNvSpPr>
            <a:spLocks noChangeArrowheads="1"/>
          </p:cNvSpPr>
          <p:nvPr/>
        </p:nvSpPr>
        <p:spPr bwMode="gray">
          <a:xfrm>
            <a:off x="319088" y="1909762"/>
            <a:ext cx="4176712" cy="376238"/>
          </a:xfrm>
          <a:prstGeom prst="rect">
            <a:avLst/>
          </a:prstGeom>
          <a:solidFill>
            <a:srgbClr val="9933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solidFill>
                  <a:schemeClr val="bg1"/>
                </a:solidFill>
                <a:latin typeface="+mn-lt"/>
              </a:rPr>
              <a:t>Preliminary steps</a:t>
            </a:r>
          </a:p>
        </p:txBody>
      </p:sp>
      <p:sp>
        <p:nvSpPr>
          <p:cNvPr id="16" name="Rectangle 6"/>
          <p:cNvSpPr>
            <a:spLocks noChangeArrowheads="1"/>
          </p:cNvSpPr>
          <p:nvPr/>
        </p:nvSpPr>
        <p:spPr bwMode="gray">
          <a:xfrm>
            <a:off x="319088" y="2286000"/>
            <a:ext cx="4176712" cy="388620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lvl="0" eaLnBrk="1" hangingPunct="1">
              <a:lnSpc>
                <a:spcPct val="95000"/>
              </a:lnSpc>
              <a:spcAft>
                <a:spcPct val="40000"/>
              </a:spcAft>
              <a:buFont typeface="Wingdings" panose="05000000000000000000" pitchFamily="2" charset="2"/>
              <a:buChar char="§"/>
            </a:pPr>
            <a:r>
              <a:rPr lang="en-GB" altLang="en-US" dirty="0">
                <a:latin typeface="+mn-lt"/>
              </a:rPr>
              <a:t>Assemble HACCP team</a:t>
            </a:r>
          </a:p>
          <a:p>
            <a:pPr eaLnBrk="1" hangingPunct="1">
              <a:lnSpc>
                <a:spcPct val="95000"/>
              </a:lnSpc>
              <a:spcAft>
                <a:spcPct val="40000"/>
              </a:spcAft>
              <a:buFont typeface="Wingdings" panose="05000000000000000000" pitchFamily="2" charset="2"/>
              <a:buChar char="§"/>
            </a:pPr>
            <a:r>
              <a:rPr lang="en-US" dirty="0">
                <a:latin typeface="+mn-lt"/>
              </a:rPr>
              <a:t>Describe Product</a:t>
            </a:r>
          </a:p>
          <a:p>
            <a:pPr eaLnBrk="1" hangingPunct="1">
              <a:lnSpc>
                <a:spcPct val="95000"/>
              </a:lnSpc>
              <a:spcAft>
                <a:spcPct val="40000"/>
              </a:spcAft>
              <a:buFont typeface="Wingdings" panose="05000000000000000000" pitchFamily="2" charset="2"/>
              <a:buChar char="§"/>
            </a:pPr>
            <a:r>
              <a:rPr lang="en-US" dirty="0">
                <a:latin typeface="+mn-lt"/>
              </a:rPr>
              <a:t>Identify intended usage</a:t>
            </a:r>
          </a:p>
          <a:p>
            <a:pPr eaLnBrk="1" hangingPunct="1">
              <a:lnSpc>
                <a:spcPct val="95000"/>
              </a:lnSpc>
              <a:spcAft>
                <a:spcPct val="40000"/>
              </a:spcAft>
              <a:buFont typeface="Wingdings" panose="05000000000000000000" pitchFamily="2" charset="2"/>
              <a:buChar char="§"/>
            </a:pPr>
            <a:r>
              <a:rPr lang="en-US" dirty="0">
                <a:latin typeface="+mn-lt"/>
              </a:rPr>
              <a:t>Construct flow diagram</a:t>
            </a:r>
          </a:p>
          <a:p>
            <a:pPr eaLnBrk="1" hangingPunct="1">
              <a:lnSpc>
                <a:spcPct val="95000"/>
              </a:lnSpc>
              <a:spcAft>
                <a:spcPct val="40000"/>
              </a:spcAft>
              <a:buFont typeface="Wingdings" panose="05000000000000000000" pitchFamily="2" charset="2"/>
              <a:buChar char="§"/>
            </a:pPr>
            <a:r>
              <a:rPr lang="en-US" dirty="0">
                <a:latin typeface="+mn-lt"/>
              </a:rPr>
              <a:t>Onsite confirm of flow diagram</a:t>
            </a:r>
          </a:p>
          <a:p>
            <a:pPr eaLnBrk="1" hangingPunct="1">
              <a:lnSpc>
                <a:spcPct val="95000"/>
              </a:lnSpc>
              <a:spcAft>
                <a:spcPct val="40000"/>
              </a:spcAft>
              <a:buFont typeface="Wingdings" panose="05000000000000000000" pitchFamily="2" charset="2"/>
              <a:buChar char="§"/>
            </a:pPr>
            <a:r>
              <a:rPr lang="en-US" dirty="0">
                <a:latin typeface="+mn-lt"/>
              </a:rPr>
              <a:t>List all potential hazards, conduct hazard analysis</a:t>
            </a:r>
          </a:p>
          <a:p>
            <a:pPr eaLnBrk="1" hangingPunct="1">
              <a:lnSpc>
                <a:spcPct val="95000"/>
              </a:lnSpc>
              <a:spcAft>
                <a:spcPct val="40000"/>
              </a:spcAft>
              <a:buFont typeface="Wingdings" panose="05000000000000000000" pitchFamily="2" charset="2"/>
              <a:buChar char="§"/>
            </a:pPr>
            <a:endParaRPr lang="en-US" altLang="en-US" noProof="1">
              <a:latin typeface="+mn-lt"/>
            </a:endParaRPr>
          </a:p>
        </p:txBody>
      </p:sp>
      <p:sp>
        <p:nvSpPr>
          <p:cNvPr id="17" name="Rectangle 3"/>
          <p:cNvSpPr>
            <a:spLocks noChangeArrowheads="1"/>
          </p:cNvSpPr>
          <p:nvPr/>
        </p:nvSpPr>
        <p:spPr bwMode="gray">
          <a:xfrm>
            <a:off x="4652963" y="1909762"/>
            <a:ext cx="4167187" cy="376238"/>
          </a:xfrm>
          <a:prstGeom prst="rect">
            <a:avLst/>
          </a:prstGeom>
          <a:solidFill>
            <a:srgbClr val="9933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solidFill>
                  <a:schemeClr val="bg1"/>
                </a:solidFill>
                <a:latin typeface="+mn-lt"/>
              </a:rPr>
              <a:t>Assemble HACCP Team</a:t>
            </a:r>
          </a:p>
        </p:txBody>
      </p:sp>
      <p:sp>
        <p:nvSpPr>
          <p:cNvPr id="18" name="Rectangle 7"/>
          <p:cNvSpPr>
            <a:spLocks noChangeArrowheads="1"/>
          </p:cNvSpPr>
          <p:nvPr/>
        </p:nvSpPr>
        <p:spPr bwMode="gray">
          <a:xfrm>
            <a:off x="4652963" y="2286000"/>
            <a:ext cx="4167187" cy="388620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altLang="en-US" noProof="1">
                <a:latin typeface="+mn-lt"/>
              </a:rPr>
              <a:t>Ensure availability of all required expertise - multidisciplinary team</a:t>
            </a:r>
          </a:p>
          <a:p>
            <a:pPr eaLnBrk="1" hangingPunct="1">
              <a:lnSpc>
                <a:spcPct val="95000"/>
              </a:lnSpc>
              <a:spcAft>
                <a:spcPct val="40000"/>
              </a:spcAft>
              <a:buFont typeface="Wingdings" panose="05000000000000000000" pitchFamily="2" charset="2"/>
              <a:buChar char="§"/>
            </a:pPr>
            <a:r>
              <a:rPr lang="en-US" altLang="en-US" noProof="1">
                <a:latin typeface="+mn-lt"/>
              </a:rPr>
              <a:t>Scope of HACCP plan must be decided</a:t>
            </a:r>
          </a:p>
          <a:p>
            <a:pPr eaLnBrk="1" hangingPunct="1">
              <a:lnSpc>
                <a:spcPct val="95000"/>
              </a:lnSpc>
              <a:spcAft>
                <a:spcPct val="40000"/>
              </a:spcAft>
              <a:buFont typeface="Wingdings" panose="05000000000000000000" pitchFamily="2" charset="2"/>
              <a:buChar char="§"/>
            </a:pPr>
            <a:endParaRPr lang="en-US" altLang="en-US" noProof="1">
              <a:latin typeface="+mn-lt"/>
            </a:endParaRPr>
          </a:p>
        </p:txBody>
      </p:sp>
      <p:sp>
        <p:nvSpPr>
          <p:cNvPr id="20" name="Line 78"/>
          <p:cNvSpPr>
            <a:spLocks noChangeShapeType="1"/>
          </p:cNvSpPr>
          <p:nvPr/>
        </p:nvSpPr>
        <p:spPr bwMode="auto">
          <a:xfrm>
            <a:off x="4191000" y="2403475"/>
            <a:ext cx="0" cy="2701925"/>
          </a:xfrm>
          <a:prstGeom prst="line">
            <a:avLst/>
          </a:prstGeom>
          <a:noFill/>
          <a:ln w="57150">
            <a:solidFill>
              <a:srgbClr val="99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587032925"/>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a:bodyPr>
          <a:lstStyle/>
          <a:p>
            <a:pPr eaLnBrk="1" hangingPunct="1"/>
            <a:r>
              <a:rPr lang="en-US" altLang="en-US" sz="3200" noProof="1">
                <a:latin typeface="+mn-lt"/>
              </a:rPr>
              <a:t>TASKS REQUIRED TO APPLY PRINCIPLE 1</a:t>
            </a:r>
          </a:p>
        </p:txBody>
      </p:sp>
      <p:sp>
        <p:nvSpPr>
          <p:cNvPr id="12291"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12307" name="Picture 78"/>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2184400"/>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08" name="Picture 79"/>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2809875"/>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09" name="Picture 80"/>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3436938"/>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0" name="Picture 81"/>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4064000"/>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1" name="Picture 82"/>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4694238"/>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2" name="Picture 83"/>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5318125"/>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 name="Rectangle 4"/>
          <p:cNvSpPr>
            <a:spLocks noChangeArrowheads="1"/>
          </p:cNvSpPr>
          <p:nvPr/>
        </p:nvSpPr>
        <p:spPr bwMode="gray">
          <a:xfrm>
            <a:off x="347752" y="1493949"/>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noProof="1">
                <a:latin typeface="+mn-lt"/>
              </a:rPr>
              <a:t>Conduct hazard analysis</a:t>
            </a:r>
          </a:p>
        </p:txBody>
      </p:sp>
      <p:sp>
        <p:nvSpPr>
          <p:cNvPr id="15" name="Rectangle 2"/>
          <p:cNvSpPr>
            <a:spLocks noChangeArrowheads="1"/>
          </p:cNvSpPr>
          <p:nvPr/>
        </p:nvSpPr>
        <p:spPr bwMode="gray">
          <a:xfrm>
            <a:off x="319088" y="1909762"/>
            <a:ext cx="4176712" cy="376238"/>
          </a:xfrm>
          <a:prstGeom prst="rect">
            <a:avLst/>
          </a:prstGeom>
          <a:solidFill>
            <a:srgbClr val="9933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solidFill>
                  <a:schemeClr val="bg1"/>
                </a:solidFill>
                <a:latin typeface="+mn-lt"/>
              </a:rPr>
              <a:t>Preliminary steps</a:t>
            </a:r>
          </a:p>
        </p:txBody>
      </p:sp>
      <p:sp>
        <p:nvSpPr>
          <p:cNvPr id="16" name="Rectangle 6"/>
          <p:cNvSpPr>
            <a:spLocks noChangeArrowheads="1"/>
          </p:cNvSpPr>
          <p:nvPr/>
        </p:nvSpPr>
        <p:spPr bwMode="gray">
          <a:xfrm>
            <a:off x="319088" y="2286001"/>
            <a:ext cx="4176712" cy="388620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lvl="0" eaLnBrk="1" hangingPunct="1">
              <a:lnSpc>
                <a:spcPct val="95000"/>
              </a:lnSpc>
              <a:spcAft>
                <a:spcPct val="40000"/>
              </a:spcAft>
              <a:buFont typeface="Wingdings" panose="05000000000000000000" pitchFamily="2" charset="2"/>
              <a:buChar char="§"/>
            </a:pPr>
            <a:r>
              <a:rPr lang="en-GB" altLang="en-US" dirty="0">
                <a:latin typeface="+mn-lt"/>
              </a:rPr>
              <a:t>Assemble HACCP team</a:t>
            </a:r>
          </a:p>
          <a:p>
            <a:pPr lvl="0" eaLnBrk="1" hangingPunct="1">
              <a:lnSpc>
                <a:spcPct val="95000"/>
              </a:lnSpc>
              <a:spcAft>
                <a:spcPct val="40000"/>
              </a:spcAft>
              <a:buFont typeface="Wingdings" panose="05000000000000000000" pitchFamily="2" charset="2"/>
              <a:buChar char="§"/>
            </a:pPr>
            <a:r>
              <a:rPr lang="en-GB" altLang="en-US" dirty="0">
                <a:latin typeface="+mn-lt"/>
              </a:rPr>
              <a:t>Describe product</a:t>
            </a:r>
          </a:p>
          <a:p>
            <a:pPr eaLnBrk="1" hangingPunct="1">
              <a:lnSpc>
                <a:spcPct val="95000"/>
              </a:lnSpc>
              <a:spcAft>
                <a:spcPct val="40000"/>
              </a:spcAft>
              <a:buFont typeface="Wingdings" panose="05000000000000000000" pitchFamily="2" charset="2"/>
              <a:buChar char="§"/>
            </a:pPr>
            <a:r>
              <a:rPr lang="en-US" dirty="0">
                <a:latin typeface="+mn-lt"/>
              </a:rPr>
              <a:t>Identify intended usage</a:t>
            </a:r>
          </a:p>
          <a:p>
            <a:pPr eaLnBrk="1" hangingPunct="1">
              <a:lnSpc>
                <a:spcPct val="95000"/>
              </a:lnSpc>
              <a:spcAft>
                <a:spcPct val="40000"/>
              </a:spcAft>
              <a:buFont typeface="Wingdings" panose="05000000000000000000" pitchFamily="2" charset="2"/>
              <a:buChar char="§"/>
            </a:pPr>
            <a:r>
              <a:rPr lang="en-US" dirty="0">
                <a:latin typeface="+mn-lt"/>
              </a:rPr>
              <a:t>Construct flow diagram</a:t>
            </a:r>
          </a:p>
          <a:p>
            <a:pPr eaLnBrk="1" hangingPunct="1">
              <a:lnSpc>
                <a:spcPct val="95000"/>
              </a:lnSpc>
              <a:spcAft>
                <a:spcPct val="40000"/>
              </a:spcAft>
              <a:buFont typeface="Wingdings" panose="05000000000000000000" pitchFamily="2" charset="2"/>
              <a:buChar char="§"/>
            </a:pPr>
            <a:r>
              <a:rPr lang="en-US" dirty="0">
                <a:latin typeface="+mn-lt"/>
              </a:rPr>
              <a:t>Onsite confirm of flow diagram</a:t>
            </a:r>
          </a:p>
          <a:p>
            <a:pPr eaLnBrk="1" hangingPunct="1">
              <a:lnSpc>
                <a:spcPct val="95000"/>
              </a:lnSpc>
              <a:spcAft>
                <a:spcPct val="40000"/>
              </a:spcAft>
              <a:buFont typeface="Wingdings" panose="05000000000000000000" pitchFamily="2" charset="2"/>
              <a:buChar char="§"/>
            </a:pPr>
            <a:r>
              <a:rPr lang="en-US" dirty="0">
                <a:latin typeface="+mn-lt"/>
              </a:rPr>
              <a:t>List all potential hazards, conduct hazard analysis</a:t>
            </a:r>
          </a:p>
          <a:p>
            <a:pPr eaLnBrk="1" hangingPunct="1">
              <a:lnSpc>
                <a:spcPct val="95000"/>
              </a:lnSpc>
              <a:spcAft>
                <a:spcPct val="40000"/>
              </a:spcAft>
              <a:buFont typeface="Wingdings" panose="05000000000000000000" pitchFamily="2" charset="2"/>
              <a:buChar char="§"/>
            </a:pPr>
            <a:endParaRPr lang="en-US" altLang="en-US" noProof="1">
              <a:latin typeface="+mn-lt"/>
            </a:endParaRPr>
          </a:p>
        </p:txBody>
      </p:sp>
      <p:sp>
        <p:nvSpPr>
          <p:cNvPr id="17" name="Rectangle 3"/>
          <p:cNvSpPr>
            <a:spLocks noChangeArrowheads="1"/>
          </p:cNvSpPr>
          <p:nvPr/>
        </p:nvSpPr>
        <p:spPr bwMode="gray">
          <a:xfrm>
            <a:off x="4652963" y="1909762"/>
            <a:ext cx="4167187" cy="376238"/>
          </a:xfrm>
          <a:prstGeom prst="rect">
            <a:avLst/>
          </a:prstGeom>
          <a:solidFill>
            <a:srgbClr val="9933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solidFill>
                  <a:schemeClr val="bg1"/>
                </a:solidFill>
                <a:latin typeface="+mn-lt"/>
              </a:rPr>
              <a:t>Describe Product</a:t>
            </a:r>
          </a:p>
        </p:txBody>
      </p:sp>
      <p:sp>
        <p:nvSpPr>
          <p:cNvPr id="18" name="Rectangle 7"/>
          <p:cNvSpPr>
            <a:spLocks noChangeArrowheads="1"/>
          </p:cNvSpPr>
          <p:nvPr/>
        </p:nvSpPr>
        <p:spPr bwMode="gray">
          <a:xfrm>
            <a:off x="4652963" y="2286001"/>
            <a:ext cx="4167187" cy="388620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altLang="en-US" noProof="1">
                <a:latin typeface="+mn-lt"/>
              </a:rPr>
              <a:t>A full description of the product should be prepared</a:t>
            </a:r>
          </a:p>
          <a:p>
            <a:pPr eaLnBrk="1" hangingPunct="1">
              <a:lnSpc>
                <a:spcPct val="95000"/>
              </a:lnSpc>
              <a:spcAft>
                <a:spcPct val="40000"/>
              </a:spcAft>
              <a:buFont typeface="Wingdings" panose="05000000000000000000" pitchFamily="2" charset="2"/>
              <a:buChar char="§"/>
            </a:pPr>
            <a:r>
              <a:rPr lang="en-US" altLang="en-US" noProof="1">
                <a:latin typeface="+mn-lt"/>
              </a:rPr>
              <a:t>All relevant safety information should be reported including: composition, physical/ chemical characteristics, packaging, storage conditions, etc.</a:t>
            </a:r>
          </a:p>
          <a:p>
            <a:pPr eaLnBrk="1" hangingPunct="1">
              <a:lnSpc>
                <a:spcPct val="95000"/>
              </a:lnSpc>
              <a:spcAft>
                <a:spcPct val="40000"/>
              </a:spcAft>
              <a:buFont typeface="Wingdings" panose="05000000000000000000" pitchFamily="2" charset="2"/>
              <a:buChar char="§"/>
            </a:pPr>
            <a:endParaRPr lang="en-US" altLang="en-US" noProof="1">
              <a:latin typeface="+mn-lt"/>
            </a:endParaRPr>
          </a:p>
        </p:txBody>
      </p:sp>
      <p:sp>
        <p:nvSpPr>
          <p:cNvPr id="20" name="Line 78"/>
          <p:cNvSpPr>
            <a:spLocks noChangeShapeType="1"/>
          </p:cNvSpPr>
          <p:nvPr/>
        </p:nvSpPr>
        <p:spPr bwMode="auto">
          <a:xfrm>
            <a:off x="4191000" y="2403475"/>
            <a:ext cx="0" cy="2701925"/>
          </a:xfrm>
          <a:prstGeom prst="line">
            <a:avLst/>
          </a:prstGeom>
          <a:noFill/>
          <a:ln w="57150">
            <a:solidFill>
              <a:srgbClr val="99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3519509706"/>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a:bodyPr>
          <a:lstStyle/>
          <a:p>
            <a:pPr eaLnBrk="1" hangingPunct="1"/>
            <a:r>
              <a:rPr lang="en-US" altLang="en-US" sz="3200" noProof="1">
                <a:latin typeface="+mn-lt"/>
              </a:rPr>
              <a:t>TASKS REQUIRED TO APPLY PRINCIPLE 1</a:t>
            </a:r>
          </a:p>
        </p:txBody>
      </p:sp>
      <p:sp>
        <p:nvSpPr>
          <p:cNvPr id="12291"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12307" name="Picture 78"/>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2184400"/>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08" name="Picture 79"/>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2809875"/>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09" name="Picture 80"/>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3436938"/>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0" name="Picture 81"/>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4064000"/>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1" name="Picture 82"/>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4694238"/>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2" name="Picture 83"/>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5318125"/>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 name="Rectangle 4"/>
          <p:cNvSpPr>
            <a:spLocks noChangeArrowheads="1"/>
          </p:cNvSpPr>
          <p:nvPr/>
        </p:nvSpPr>
        <p:spPr bwMode="gray">
          <a:xfrm>
            <a:off x="347752" y="1493949"/>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noProof="1">
                <a:latin typeface="+mn-lt"/>
              </a:rPr>
              <a:t>Conduct hazard analysis</a:t>
            </a:r>
          </a:p>
        </p:txBody>
      </p:sp>
      <p:sp>
        <p:nvSpPr>
          <p:cNvPr id="15" name="Rectangle 2"/>
          <p:cNvSpPr>
            <a:spLocks noChangeArrowheads="1"/>
          </p:cNvSpPr>
          <p:nvPr/>
        </p:nvSpPr>
        <p:spPr bwMode="gray">
          <a:xfrm>
            <a:off x="319088" y="1909762"/>
            <a:ext cx="4176712" cy="376238"/>
          </a:xfrm>
          <a:prstGeom prst="rect">
            <a:avLst/>
          </a:prstGeom>
          <a:solidFill>
            <a:srgbClr val="9933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solidFill>
                  <a:schemeClr val="bg1"/>
                </a:solidFill>
                <a:latin typeface="+mn-lt"/>
              </a:rPr>
              <a:t>Preliminary steps</a:t>
            </a:r>
          </a:p>
        </p:txBody>
      </p:sp>
      <p:sp>
        <p:nvSpPr>
          <p:cNvPr id="16" name="Rectangle 6"/>
          <p:cNvSpPr>
            <a:spLocks noChangeArrowheads="1"/>
          </p:cNvSpPr>
          <p:nvPr/>
        </p:nvSpPr>
        <p:spPr bwMode="gray">
          <a:xfrm>
            <a:off x="319088" y="2286001"/>
            <a:ext cx="4176712" cy="388620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lvl="0" eaLnBrk="1" hangingPunct="1">
              <a:lnSpc>
                <a:spcPct val="95000"/>
              </a:lnSpc>
              <a:spcAft>
                <a:spcPct val="40000"/>
              </a:spcAft>
              <a:buFont typeface="Wingdings" panose="05000000000000000000" pitchFamily="2" charset="2"/>
              <a:buChar char="§"/>
            </a:pPr>
            <a:r>
              <a:rPr lang="en-GB" altLang="en-US" dirty="0">
                <a:latin typeface="+mn-lt"/>
              </a:rPr>
              <a:t>Assemble HACCP team</a:t>
            </a:r>
          </a:p>
          <a:p>
            <a:pPr lvl="0" eaLnBrk="1" hangingPunct="1">
              <a:lnSpc>
                <a:spcPct val="95000"/>
              </a:lnSpc>
              <a:spcAft>
                <a:spcPct val="40000"/>
              </a:spcAft>
              <a:buFont typeface="Wingdings" panose="05000000000000000000" pitchFamily="2" charset="2"/>
              <a:buChar char="§"/>
            </a:pPr>
            <a:r>
              <a:rPr lang="en-GB" altLang="en-US" dirty="0">
                <a:latin typeface="+mn-lt"/>
              </a:rPr>
              <a:t>Describe product</a:t>
            </a:r>
          </a:p>
          <a:p>
            <a:pPr lvl="0" eaLnBrk="1" hangingPunct="1">
              <a:lnSpc>
                <a:spcPct val="95000"/>
              </a:lnSpc>
              <a:spcAft>
                <a:spcPct val="40000"/>
              </a:spcAft>
              <a:buFont typeface="Wingdings" panose="05000000000000000000" pitchFamily="2" charset="2"/>
              <a:buChar char="§"/>
            </a:pPr>
            <a:r>
              <a:rPr lang="en-GB" altLang="en-US" dirty="0">
                <a:latin typeface="+mn-lt"/>
              </a:rPr>
              <a:t>Identify intended use</a:t>
            </a:r>
          </a:p>
          <a:p>
            <a:pPr eaLnBrk="1" hangingPunct="1">
              <a:lnSpc>
                <a:spcPct val="95000"/>
              </a:lnSpc>
              <a:spcAft>
                <a:spcPct val="40000"/>
              </a:spcAft>
              <a:buFont typeface="Wingdings" panose="05000000000000000000" pitchFamily="2" charset="2"/>
              <a:buChar char="§"/>
            </a:pPr>
            <a:r>
              <a:rPr lang="en-US" dirty="0">
                <a:latin typeface="+mn-lt"/>
              </a:rPr>
              <a:t>Construct flow diagram</a:t>
            </a:r>
          </a:p>
          <a:p>
            <a:pPr eaLnBrk="1" hangingPunct="1">
              <a:lnSpc>
                <a:spcPct val="95000"/>
              </a:lnSpc>
              <a:spcAft>
                <a:spcPct val="40000"/>
              </a:spcAft>
              <a:buFont typeface="Wingdings" panose="05000000000000000000" pitchFamily="2" charset="2"/>
              <a:buChar char="§"/>
            </a:pPr>
            <a:r>
              <a:rPr lang="en-US" dirty="0">
                <a:latin typeface="+mn-lt"/>
              </a:rPr>
              <a:t>Onsite confirm of flow diagram</a:t>
            </a:r>
          </a:p>
          <a:p>
            <a:pPr eaLnBrk="1" hangingPunct="1">
              <a:lnSpc>
                <a:spcPct val="95000"/>
              </a:lnSpc>
              <a:spcAft>
                <a:spcPct val="40000"/>
              </a:spcAft>
              <a:buFont typeface="Wingdings" panose="05000000000000000000" pitchFamily="2" charset="2"/>
              <a:buChar char="§"/>
            </a:pPr>
            <a:r>
              <a:rPr lang="en-US" dirty="0">
                <a:latin typeface="+mn-lt"/>
              </a:rPr>
              <a:t>List all potential hazards, conduct hazard analysis</a:t>
            </a:r>
          </a:p>
          <a:p>
            <a:pPr eaLnBrk="1" hangingPunct="1">
              <a:lnSpc>
                <a:spcPct val="95000"/>
              </a:lnSpc>
              <a:spcAft>
                <a:spcPct val="40000"/>
              </a:spcAft>
              <a:buFont typeface="Wingdings" panose="05000000000000000000" pitchFamily="2" charset="2"/>
              <a:buChar char="§"/>
            </a:pPr>
            <a:endParaRPr lang="en-US" altLang="en-US" noProof="1">
              <a:latin typeface="+mn-lt"/>
            </a:endParaRPr>
          </a:p>
        </p:txBody>
      </p:sp>
      <p:sp>
        <p:nvSpPr>
          <p:cNvPr id="17" name="Rectangle 3"/>
          <p:cNvSpPr>
            <a:spLocks noChangeArrowheads="1"/>
          </p:cNvSpPr>
          <p:nvPr/>
        </p:nvSpPr>
        <p:spPr bwMode="gray">
          <a:xfrm>
            <a:off x="4652963" y="1909762"/>
            <a:ext cx="4167187" cy="376238"/>
          </a:xfrm>
          <a:prstGeom prst="rect">
            <a:avLst/>
          </a:prstGeom>
          <a:solidFill>
            <a:srgbClr val="9933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solidFill>
                  <a:schemeClr val="bg1"/>
                </a:solidFill>
                <a:latin typeface="+mn-lt"/>
              </a:rPr>
              <a:t>Identify intended use</a:t>
            </a:r>
          </a:p>
        </p:txBody>
      </p:sp>
      <p:sp>
        <p:nvSpPr>
          <p:cNvPr id="18" name="Rectangle 7"/>
          <p:cNvSpPr>
            <a:spLocks noChangeArrowheads="1"/>
          </p:cNvSpPr>
          <p:nvPr/>
        </p:nvSpPr>
        <p:spPr bwMode="gray">
          <a:xfrm>
            <a:off x="4652963" y="2286001"/>
            <a:ext cx="4167187" cy="388620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altLang="en-US" noProof="1">
                <a:latin typeface="+mn-lt"/>
              </a:rPr>
              <a:t>Specify expected use of the product</a:t>
            </a:r>
          </a:p>
          <a:p>
            <a:pPr eaLnBrk="1" hangingPunct="1">
              <a:lnSpc>
                <a:spcPct val="95000"/>
              </a:lnSpc>
              <a:spcAft>
                <a:spcPct val="40000"/>
              </a:spcAft>
              <a:buFont typeface="Wingdings" panose="05000000000000000000" pitchFamily="2" charset="2"/>
              <a:buChar char="§"/>
            </a:pPr>
            <a:r>
              <a:rPr lang="en-US" altLang="en-US" noProof="1">
                <a:latin typeface="+mn-lt"/>
              </a:rPr>
              <a:t>Where appropriate consider vulnerable groups of the population</a:t>
            </a:r>
          </a:p>
          <a:p>
            <a:pPr eaLnBrk="1" hangingPunct="1">
              <a:lnSpc>
                <a:spcPct val="95000"/>
              </a:lnSpc>
              <a:spcAft>
                <a:spcPct val="40000"/>
              </a:spcAft>
              <a:buFont typeface="Wingdings" panose="05000000000000000000" pitchFamily="2" charset="2"/>
              <a:buChar char="§"/>
            </a:pPr>
            <a:endParaRPr lang="en-US" altLang="en-US" noProof="1">
              <a:latin typeface="+mn-lt"/>
            </a:endParaRPr>
          </a:p>
        </p:txBody>
      </p:sp>
      <p:sp>
        <p:nvSpPr>
          <p:cNvPr id="20" name="Line 78"/>
          <p:cNvSpPr>
            <a:spLocks noChangeShapeType="1"/>
          </p:cNvSpPr>
          <p:nvPr/>
        </p:nvSpPr>
        <p:spPr bwMode="auto">
          <a:xfrm>
            <a:off x="4191000" y="2403475"/>
            <a:ext cx="0" cy="2701925"/>
          </a:xfrm>
          <a:prstGeom prst="line">
            <a:avLst/>
          </a:prstGeom>
          <a:noFill/>
          <a:ln w="57150">
            <a:solidFill>
              <a:srgbClr val="99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1617624844"/>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a:bodyPr>
          <a:lstStyle/>
          <a:p>
            <a:pPr eaLnBrk="1" hangingPunct="1"/>
            <a:r>
              <a:rPr lang="en-US" altLang="en-US" sz="3200" noProof="1">
                <a:latin typeface="+mn-lt"/>
              </a:rPr>
              <a:t>TASKS REQUIRED TO APPLY PRINCIPLE 1</a:t>
            </a:r>
          </a:p>
        </p:txBody>
      </p:sp>
      <p:sp>
        <p:nvSpPr>
          <p:cNvPr id="12291"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12307" name="Picture 78"/>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2184400"/>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08" name="Picture 79"/>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2809875"/>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09" name="Picture 80"/>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3436938"/>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0" name="Picture 81"/>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4064000"/>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1" name="Picture 82"/>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4694238"/>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2" name="Picture 83"/>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5318125"/>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 name="Rectangle 4"/>
          <p:cNvSpPr>
            <a:spLocks noChangeArrowheads="1"/>
          </p:cNvSpPr>
          <p:nvPr/>
        </p:nvSpPr>
        <p:spPr bwMode="gray">
          <a:xfrm>
            <a:off x="347752" y="1493949"/>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noProof="1">
                <a:latin typeface="+mn-lt"/>
              </a:rPr>
              <a:t>Conduct hazard analysis</a:t>
            </a:r>
          </a:p>
        </p:txBody>
      </p:sp>
      <p:sp>
        <p:nvSpPr>
          <p:cNvPr id="15" name="Rectangle 2"/>
          <p:cNvSpPr>
            <a:spLocks noChangeArrowheads="1"/>
          </p:cNvSpPr>
          <p:nvPr/>
        </p:nvSpPr>
        <p:spPr bwMode="gray">
          <a:xfrm>
            <a:off x="319088" y="1909762"/>
            <a:ext cx="4176712" cy="376238"/>
          </a:xfrm>
          <a:prstGeom prst="rect">
            <a:avLst/>
          </a:prstGeom>
          <a:solidFill>
            <a:srgbClr val="9933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solidFill>
                  <a:schemeClr val="bg1"/>
                </a:solidFill>
                <a:latin typeface="+mn-lt"/>
              </a:rPr>
              <a:t>Preliminary steps</a:t>
            </a:r>
          </a:p>
        </p:txBody>
      </p:sp>
      <p:sp>
        <p:nvSpPr>
          <p:cNvPr id="16" name="Rectangle 6"/>
          <p:cNvSpPr>
            <a:spLocks noChangeArrowheads="1"/>
          </p:cNvSpPr>
          <p:nvPr/>
        </p:nvSpPr>
        <p:spPr bwMode="gray">
          <a:xfrm>
            <a:off x="319088" y="2286001"/>
            <a:ext cx="4176712" cy="388620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285750" lvl="0" indent="-285750" eaLnBrk="1" hangingPunct="1">
              <a:lnSpc>
                <a:spcPct val="95000"/>
              </a:lnSpc>
              <a:spcAft>
                <a:spcPct val="40000"/>
              </a:spcAft>
              <a:buFont typeface="Wingdings" panose="05000000000000000000" pitchFamily="2" charset="2"/>
              <a:buChar char="§"/>
            </a:pPr>
            <a:r>
              <a:rPr lang="en-GB" altLang="en-US" dirty="0">
                <a:latin typeface="+mn-lt"/>
              </a:rPr>
              <a:t>Assemble HACCP team</a:t>
            </a:r>
          </a:p>
          <a:p>
            <a:pPr marL="285750" lvl="0" indent="-285750" eaLnBrk="1" hangingPunct="1">
              <a:lnSpc>
                <a:spcPct val="95000"/>
              </a:lnSpc>
              <a:spcAft>
                <a:spcPct val="40000"/>
              </a:spcAft>
              <a:buFont typeface="Wingdings" panose="05000000000000000000" pitchFamily="2" charset="2"/>
              <a:buChar char="§"/>
            </a:pPr>
            <a:r>
              <a:rPr lang="en-GB" altLang="en-US" dirty="0">
                <a:latin typeface="+mn-lt"/>
              </a:rPr>
              <a:t>Describe product</a:t>
            </a:r>
          </a:p>
          <a:p>
            <a:pPr marL="285750" lvl="0" indent="-285750" eaLnBrk="1" hangingPunct="1">
              <a:lnSpc>
                <a:spcPct val="95000"/>
              </a:lnSpc>
              <a:spcAft>
                <a:spcPct val="40000"/>
              </a:spcAft>
              <a:buFont typeface="Wingdings" panose="05000000000000000000" pitchFamily="2" charset="2"/>
              <a:buChar char="§"/>
            </a:pPr>
            <a:r>
              <a:rPr lang="en-GB" altLang="en-US" dirty="0">
                <a:latin typeface="+mn-lt"/>
              </a:rPr>
              <a:t>Identify intended use</a:t>
            </a:r>
          </a:p>
          <a:p>
            <a:pPr marL="285750" lvl="0" indent="-285750" eaLnBrk="1" hangingPunct="1">
              <a:lnSpc>
                <a:spcPct val="95000"/>
              </a:lnSpc>
              <a:spcAft>
                <a:spcPct val="40000"/>
              </a:spcAft>
              <a:buFont typeface="Wingdings" panose="05000000000000000000" pitchFamily="2" charset="2"/>
              <a:buChar char="§"/>
            </a:pPr>
            <a:r>
              <a:rPr lang="en-GB" altLang="en-US" dirty="0">
                <a:latin typeface="+mn-lt"/>
              </a:rPr>
              <a:t>Construct flow diagram</a:t>
            </a:r>
          </a:p>
          <a:p>
            <a:pPr marL="285750" lvl="0" indent="-285750" eaLnBrk="1" hangingPunct="1">
              <a:lnSpc>
                <a:spcPct val="95000"/>
              </a:lnSpc>
              <a:spcAft>
                <a:spcPct val="40000"/>
              </a:spcAft>
              <a:buFont typeface="Wingdings" panose="05000000000000000000" pitchFamily="2" charset="2"/>
              <a:buChar char="§"/>
            </a:pPr>
            <a:r>
              <a:rPr lang="en-GB" altLang="en-US" dirty="0">
                <a:latin typeface="+mn-lt"/>
              </a:rPr>
              <a:t>On-site confirmation of flow </a:t>
            </a:r>
          </a:p>
          <a:p>
            <a:pPr marL="285750" lvl="0" indent="-285750" eaLnBrk="1" hangingPunct="1">
              <a:lnSpc>
                <a:spcPct val="95000"/>
              </a:lnSpc>
              <a:spcAft>
                <a:spcPct val="40000"/>
              </a:spcAft>
              <a:buFont typeface="Wingdings" panose="05000000000000000000" pitchFamily="2" charset="2"/>
              <a:buChar char="§"/>
            </a:pPr>
            <a:r>
              <a:rPr lang="en-GB" altLang="en-US" dirty="0">
                <a:latin typeface="+mn-lt"/>
              </a:rPr>
              <a:t>   diagram</a:t>
            </a:r>
          </a:p>
          <a:p>
            <a:pPr marL="285750" indent="-285750" eaLnBrk="1" hangingPunct="1">
              <a:lnSpc>
                <a:spcPct val="95000"/>
              </a:lnSpc>
              <a:spcAft>
                <a:spcPct val="40000"/>
              </a:spcAft>
              <a:buFont typeface="Wingdings" panose="05000000000000000000" pitchFamily="2" charset="2"/>
              <a:buChar char="§"/>
            </a:pPr>
            <a:r>
              <a:rPr lang="en-US" dirty="0">
                <a:latin typeface="+mn-lt"/>
              </a:rPr>
              <a:t>List all potential hazards, conduct hazard analysis</a:t>
            </a:r>
          </a:p>
          <a:p>
            <a:pPr marL="285750" indent="-285750" eaLnBrk="1" hangingPunct="1">
              <a:lnSpc>
                <a:spcPct val="95000"/>
              </a:lnSpc>
              <a:spcAft>
                <a:spcPct val="40000"/>
              </a:spcAft>
              <a:buFont typeface="Wingdings" panose="05000000000000000000" pitchFamily="2" charset="2"/>
              <a:buChar char="§"/>
            </a:pPr>
            <a:endParaRPr lang="en-US" altLang="en-US" noProof="1">
              <a:latin typeface="+mn-lt"/>
            </a:endParaRPr>
          </a:p>
        </p:txBody>
      </p:sp>
      <p:sp>
        <p:nvSpPr>
          <p:cNvPr id="17" name="Rectangle 3"/>
          <p:cNvSpPr>
            <a:spLocks noChangeArrowheads="1"/>
          </p:cNvSpPr>
          <p:nvPr/>
        </p:nvSpPr>
        <p:spPr bwMode="gray">
          <a:xfrm>
            <a:off x="4652963" y="1909762"/>
            <a:ext cx="4167187" cy="376238"/>
          </a:xfrm>
          <a:prstGeom prst="rect">
            <a:avLst/>
          </a:prstGeom>
          <a:solidFill>
            <a:srgbClr val="9933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solidFill>
                  <a:schemeClr val="bg1"/>
                </a:solidFill>
                <a:latin typeface="+mn-lt"/>
              </a:rPr>
              <a:t>Flow diagram, onsite confirmation</a:t>
            </a:r>
          </a:p>
        </p:txBody>
      </p:sp>
      <p:sp>
        <p:nvSpPr>
          <p:cNvPr id="18" name="Rectangle 7"/>
          <p:cNvSpPr>
            <a:spLocks noChangeArrowheads="1"/>
          </p:cNvSpPr>
          <p:nvPr/>
        </p:nvSpPr>
        <p:spPr bwMode="gray">
          <a:xfrm>
            <a:off x="4652963" y="2286001"/>
            <a:ext cx="4167187" cy="388620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285750" indent="-285750" eaLnBrk="1" hangingPunct="1">
              <a:lnSpc>
                <a:spcPct val="95000"/>
              </a:lnSpc>
              <a:spcAft>
                <a:spcPct val="40000"/>
              </a:spcAft>
              <a:buFont typeface="Wingdings" panose="05000000000000000000" pitchFamily="2" charset="2"/>
              <a:buChar char="§"/>
            </a:pPr>
            <a:r>
              <a:rPr lang="en-US" altLang="en-US" noProof="1">
                <a:latin typeface="+mn-lt"/>
              </a:rPr>
              <a:t>Flow diagram for process should be constructed by HACCP team</a:t>
            </a:r>
          </a:p>
          <a:p>
            <a:pPr marL="285750" indent="-285750" eaLnBrk="1" hangingPunct="1">
              <a:lnSpc>
                <a:spcPct val="95000"/>
              </a:lnSpc>
              <a:spcAft>
                <a:spcPct val="40000"/>
              </a:spcAft>
              <a:buFont typeface="Wingdings" panose="05000000000000000000" pitchFamily="2" charset="2"/>
              <a:buChar char="§"/>
            </a:pPr>
            <a:r>
              <a:rPr lang="en-US" altLang="en-US" noProof="1">
                <a:latin typeface="+mn-lt"/>
              </a:rPr>
              <a:t>The flow diagram should cover all steps in the operation</a:t>
            </a:r>
          </a:p>
          <a:p>
            <a:pPr marL="285750" indent="-285750" eaLnBrk="1" hangingPunct="1">
              <a:lnSpc>
                <a:spcPct val="95000"/>
              </a:lnSpc>
              <a:spcAft>
                <a:spcPct val="40000"/>
              </a:spcAft>
              <a:buFont typeface="Wingdings" panose="05000000000000000000" pitchFamily="2" charset="2"/>
              <a:buChar char="§"/>
            </a:pPr>
            <a:r>
              <a:rPr lang="en-US" altLang="en-US" noProof="1">
                <a:latin typeface="+mn-lt"/>
              </a:rPr>
              <a:t>HACCP team should confirm the processing operation against the flow chart</a:t>
            </a:r>
          </a:p>
          <a:p>
            <a:pPr marL="285750" indent="-285750" eaLnBrk="1" hangingPunct="1">
              <a:lnSpc>
                <a:spcPct val="95000"/>
              </a:lnSpc>
              <a:spcAft>
                <a:spcPct val="40000"/>
              </a:spcAft>
              <a:buFont typeface="Wingdings" panose="05000000000000000000" pitchFamily="2" charset="2"/>
              <a:buChar char="§"/>
            </a:pPr>
            <a:endParaRPr lang="en-US" altLang="en-US" noProof="1">
              <a:latin typeface="+mn-lt"/>
            </a:endParaRPr>
          </a:p>
        </p:txBody>
      </p:sp>
      <p:sp>
        <p:nvSpPr>
          <p:cNvPr id="20" name="Line 78"/>
          <p:cNvSpPr>
            <a:spLocks noChangeShapeType="1"/>
          </p:cNvSpPr>
          <p:nvPr/>
        </p:nvSpPr>
        <p:spPr bwMode="auto">
          <a:xfrm>
            <a:off x="4191000" y="2403475"/>
            <a:ext cx="0" cy="2701925"/>
          </a:xfrm>
          <a:prstGeom prst="line">
            <a:avLst/>
          </a:prstGeom>
          <a:noFill/>
          <a:ln w="57150">
            <a:solidFill>
              <a:srgbClr val="99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2564929270"/>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a:bodyPr>
          <a:lstStyle/>
          <a:p>
            <a:pPr eaLnBrk="1" hangingPunct="1"/>
            <a:r>
              <a:rPr lang="en-US" altLang="en-US" sz="3200" noProof="1">
                <a:latin typeface="+mn-lt"/>
              </a:rPr>
              <a:t>TASKS REQUIRED TO APPLY PRINCIPLE 1</a:t>
            </a:r>
          </a:p>
        </p:txBody>
      </p:sp>
      <p:sp>
        <p:nvSpPr>
          <p:cNvPr id="12291"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12307" name="Picture 78"/>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2184400"/>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08" name="Picture 79"/>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2809875"/>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09" name="Picture 80"/>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3436938"/>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0" name="Picture 81"/>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4064000"/>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1" name="Picture 82"/>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4694238"/>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2" name="Picture 83"/>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5318125"/>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 name="Rectangle 4"/>
          <p:cNvSpPr>
            <a:spLocks noChangeArrowheads="1"/>
          </p:cNvSpPr>
          <p:nvPr/>
        </p:nvSpPr>
        <p:spPr bwMode="gray">
          <a:xfrm>
            <a:off x="347752" y="1493949"/>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noProof="1">
                <a:latin typeface="+mn-lt"/>
              </a:rPr>
              <a:t>Conduct hazard analysis</a:t>
            </a:r>
          </a:p>
        </p:txBody>
      </p:sp>
      <p:sp>
        <p:nvSpPr>
          <p:cNvPr id="15" name="Rectangle 2"/>
          <p:cNvSpPr>
            <a:spLocks noChangeArrowheads="1"/>
          </p:cNvSpPr>
          <p:nvPr/>
        </p:nvSpPr>
        <p:spPr bwMode="gray">
          <a:xfrm>
            <a:off x="319088" y="1909762"/>
            <a:ext cx="4176712" cy="376238"/>
          </a:xfrm>
          <a:prstGeom prst="rect">
            <a:avLst/>
          </a:prstGeom>
          <a:solidFill>
            <a:srgbClr val="9933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solidFill>
                  <a:srgbClr val="FFFFFF"/>
                </a:solidFill>
                <a:latin typeface="+mn-lt"/>
              </a:rPr>
              <a:t>Preliminary steps</a:t>
            </a:r>
          </a:p>
        </p:txBody>
      </p:sp>
      <p:sp>
        <p:nvSpPr>
          <p:cNvPr id="16" name="Rectangle 6"/>
          <p:cNvSpPr>
            <a:spLocks noChangeArrowheads="1"/>
          </p:cNvSpPr>
          <p:nvPr/>
        </p:nvSpPr>
        <p:spPr bwMode="gray">
          <a:xfrm>
            <a:off x="319088" y="2286001"/>
            <a:ext cx="4176712" cy="388620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285750" lvl="0" indent="-285750" eaLnBrk="1" hangingPunct="1">
              <a:lnSpc>
                <a:spcPct val="95000"/>
              </a:lnSpc>
              <a:spcAft>
                <a:spcPct val="40000"/>
              </a:spcAft>
              <a:buFont typeface="Wingdings" panose="05000000000000000000" pitchFamily="2" charset="2"/>
              <a:buChar char="§"/>
            </a:pPr>
            <a:r>
              <a:rPr lang="en-GB" altLang="en-US" dirty="0">
                <a:latin typeface="+mn-lt"/>
              </a:rPr>
              <a:t>Assemble HACCP team</a:t>
            </a:r>
          </a:p>
          <a:p>
            <a:pPr marL="285750" lvl="0" indent="-285750" eaLnBrk="1" hangingPunct="1">
              <a:lnSpc>
                <a:spcPct val="95000"/>
              </a:lnSpc>
              <a:spcAft>
                <a:spcPct val="40000"/>
              </a:spcAft>
              <a:buFont typeface="Wingdings" panose="05000000000000000000" pitchFamily="2" charset="2"/>
              <a:buChar char="§"/>
            </a:pPr>
            <a:r>
              <a:rPr lang="en-GB" altLang="en-US" dirty="0">
                <a:latin typeface="+mn-lt"/>
              </a:rPr>
              <a:t>Describe product</a:t>
            </a:r>
          </a:p>
          <a:p>
            <a:pPr marL="285750" lvl="0" indent="-285750" eaLnBrk="1" hangingPunct="1">
              <a:lnSpc>
                <a:spcPct val="95000"/>
              </a:lnSpc>
              <a:spcAft>
                <a:spcPct val="40000"/>
              </a:spcAft>
              <a:buFont typeface="Wingdings" panose="05000000000000000000" pitchFamily="2" charset="2"/>
              <a:buChar char="§"/>
            </a:pPr>
            <a:r>
              <a:rPr lang="en-GB" altLang="en-US" dirty="0">
                <a:latin typeface="+mn-lt"/>
              </a:rPr>
              <a:t>Identify intended use</a:t>
            </a:r>
          </a:p>
          <a:p>
            <a:pPr marL="285750" lvl="0" indent="-285750" eaLnBrk="1" hangingPunct="1">
              <a:lnSpc>
                <a:spcPct val="95000"/>
              </a:lnSpc>
              <a:spcAft>
                <a:spcPct val="40000"/>
              </a:spcAft>
              <a:buFont typeface="Wingdings" panose="05000000000000000000" pitchFamily="2" charset="2"/>
              <a:buChar char="§"/>
            </a:pPr>
            <a:r>
              <a:rPr lang="en-GB" altLang="en-US" dirty="0">
                <a:latin typeface="+mn-lt"/>
              </a:rPr>
              <a:t>Construct flow diagram</a:t>
            </a:r>
          </a:p>
          <a:p>
            <a:pPr marL="285750" lvl="0" indent="-285750" eaLnBrk="1" hangingPunct="1">
              <a:lnSpc>
                <a:spcPct val="95000"/>
              </a:lnSpc>
              <a:spcAft>
                <a:spcPct val="40000"/>
              </a:spcAft>
              <a:buFont typeface="Wingdings" panose="05000000000000000000" pitchFamily="2" charset="2"/>
              <a:buChar char="§"/>
            </a:pPr>
            <a:r>
              <a:rPr lang="en-GB" altLang="en-US" dirty="0">
                <a:latin typeface="+mn-lt"/>
              </a:rPr>
              <a:t>On-site confirmation of flow </a:t>
            </a:r>
          </a:p>
          <a:p>
            <a:pPr marL="285750" lvl="0" indent="-285750" eaLnBrk="1" hangingPunct="1">
              <a:lnSpc>
                <a:spcPct val="95000"/>
              </a:lnSpc>
              <a:spcAft>
                <a:spcPct val="40000"/>
              </a:spcAft>
              <a:buFont typeface="Wingdings" panose="05000000000000000000" pitchFamily="2" charset="2"/>
              <a:buChar char="§"/>
            </a:pPr>
            <a:r>
              <a:rPr lang="en-GB" altLang="en-US" dirty="0">
                <a:latin typeface="+mn-lt"/>
              </a:rPr>
              <a:t>   diagram</a:t>
            </a:r>
          </a:p>
          <a:p>
            <a:pPr marL="285750" lvl="0" indent="-285750" eaLnBrk="1" hangingPunct="1">
              <a:lnSpc>
                <a:spcPct val="95000"/>
              </a:lnSpc>
              <a:spcAft>
                <a:spcPct val="40000"/>
              </a:spcAft>
              <a:buFont typeface="Wingdings" panose="05000000000000000000" pitchFamily="2" charset="2"/>
              <a:buChar char="§"/>
            </a:pPr>
            <a:r>
              <a:rPr lang="en-GB" altLang="en-US" dirty="0">
                <a:latin typeface="+mn-lt"/>
              </a:rPr>
              <a:t>List all potential hazards, conduct hazard analysis </a:t>
            </a:r>
          </a:p>
          <a:p>
            <a:pPr marL="285750" indent="-285750" eaLnBrk="1" hangingPunct="1">
              <a:lnSpc>
                <a:spcPct val="95000"/>
              </a:lnSpc>
              <a:spcAft>
                <a:spcPct val="40000"/>
              </a:spcAft>
              <a:buFont typeface="Wingdings" panose="05000000000000000000" pitchFamily="2" charset="2"/>
              <a:buChar char="§"/>
            </a:pPr>
            <a:endParaRPr lang="en-US" altLang="en-US" noProof="1">
              <a:latin typeface="+mn-lt"/>
            </a:endParaRPr>
          </a:p>
        </p:txBody>
      </p:sp>
      <p:sp>
        <p:nvSpPr>
          <p:cNvPr id="17" name="Rectangle 3"/>
          <p:cNvSpPr>
            <a:spLocks noChangeArrowheads="1"/>
          </p:cNvSpPr>
          <p:nvPr/>
        </p:nvSpPr>
        <p:spPr bwMode="gray">
          <a:xfrm>
            <a:off x="4652963" y="1909762"/>
            <a:ext cx="4167187" cy="376238"/>
          </a:xfrm>
          <a:prstGeom prst="rect">
            <a:avLst/>
          </a:prstGeom>
          <a:solidFill>
            <a:srgbClr val="9933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solidFill>
                  <a:srgbClr val="FFFFFF"/>
                </a:solidFill>
                <a:latin typeface="+mn-lt"/>
              </a:rPr>
              <a:t>List potential hazards</a:t>
            </a:r>
          </a:p>
        </p:txBody>
      </p:sp>
      <p:sp>
        <p:nvSpPr>
          <p:cNvPr id="18" name="Rectangle 7"/>
          <p:cNvSpPr>
            <a:spLocks noChangeArrowheads="1"/>
          </p:cNvSpPr>
          <p:nvPr/>
        </p:nvSpPr>
        <p:spPr bwMode="gray">
          <a:xfrm>
            <a:off x="4652963" y="2286001"/>
            <a:ext cx="4167187" cy="388620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285750" indent="-285750" eaLnBrk="1" hangingPunct="1">
              <a:lnSpc>
                <a:spcPct val="95000"/>
              </a:lnSpc>
              <a:spcAft>
                <a:spcPct val="40000"/>
              </a:spcAft>
              <a:buFont typeface="Wingdings" panose="05000000000000000000" pitchFamily="2" charset="2"/>
              <a:buChar char="§"/>
            </a:pPr>
            <a:r>
              <a:rPr lang="en-US" altLang="en-US" noProof="1">
                <a:latin typeface="+mn-lt"/>
              </a:rPr>
              <a:t>HACCP team to list all hazards reasonably expected to occur at each step in the food chain</a:t>
            </a:r>
          </a:p>
          <a:p>
            <a:pPr marL="285750" indent="-285750" eaLnBrk="1" hangingPunct="1">
              <a:lnSpc>
                <a:spcPct val="95000"/>
              </a:lnSpc>
              <a:spcAft>
                <a:spcPct val="40000"/>
              </a:spcAft>
              <a:buFont typeface="Wingdings" panose="05000000000000000000" pitchFamily="2" charset="2"/>
              <a:buChar char="§"/>
            </a:pPr>
            <a:r>
              <a:rPr lang="en-US" altLang="en-US" noProof="1">
                <a:latin typeface="+mn-lt"/>
              </a:rPr>
              <a:t>Assess hazards to determine which should be included in HACCP plan</a:t>
            </a:r>
          </a:p>
          <a:p>
            <a:pPr marL="285750" indent="-285750" eaLnBrk="1" hangingPunct="1">
              <a:lnSpc>
                <a:spcPct val="95000"/>
              </a:lnSpc>
              <a:spcAft>
                <a:spcPct val="40000"/>
              </a:spcAft>
              <a:buFont typeface="Wingdings" panose="05000000000000000000" pitchFamily="2" charset="2"/>
              <a:buChar char="§"/>
            </a:pPr>
            <a:r>
              <a:rPr lang="en-US" altLang="en-US" noProof="1">
                <a:latin typeface="+mn-lt"/>
              </a:rPr>
              <a:t>Consider what control measures could be applied for each hazard</a:t>
            </a:r>
          </a:p>
          <a:p>
            <a:pPr marL="285750" indent="-285750" eaLnBrk="1" hangingPunct="1">
              <a:lnSpc>
                <a:spcPct val="95000"/>
              </a:lnSpc>
              <a:spcAft>
                <a:spcPct val="40000"/>
              </a:spcAft>
              <a:buFont typeface="Wingdings" panose="05000000000000000000" pitchFamily="2" charset="2"/>
              <a:buChar char="§"/>
            </a:pPr>
            <a:endParaRPr lang="en-US" altLang="en-US" noProof="1">
              <a:latin typeface="+mn-lt"/>
            </a:endParaRPr>
          </a:p>
          <a:p>
            <a:pPr marL="285750" indent="-285750" eaLnBrk="1" hangingPunct="1">
              <a:lnSpc>
                <a:spcPct val="95000"/>
              </a:lnSpc>
              <a:spcAft>
                <a:spcPct val="40000"/>
              </a:spcAft>
              <a:buFont typeface="Wingdings" panose="05000000000000000000" pitchFamily="2" charset="2"/>
              <a:buChar char="§"/>
            </a:pPr>
            <a:endParaRPr lang="en-US" altLang="en-US" noProof="1">
              <a:latin typeface="+mn-lt"/>
            </a:endParaRPr>
          </a:p>
        </p:txBody>
      </p:sp>
      <p:sp>
        <p:nvSpPr>
          <p:cNvPr id="20" name="Line 78"/>
          <p:cNvSpPr>
            <a:spLocks noChangeShapeType="1"/>
          </p:cNvSpPr>
          <p:nvPr/>
        </p:nvSpPr>
        <p:spPr bwMode="auto">
          <a:xfrm>
            <a:off x="4191000" y="2403475"/>
            <a:ext cx="0" cy="2701925"/>
          </a:xfrm>
          <a:prstGeom prst="line">
            <a:avLst/>
          </a:prstGeom>
          <a:noFill/>
          <a:ln w="57150">
            <a:solidFill>
              <a:srgbClr val="99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523427968"/>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a:bodyPr>
          <a:lstStyle/>
          <a:p>
            <a:pPr eaLnBrk="1" hangingPunct="1"/>
            <a:r>
              <a:rPr lang="en-US" altLang="en-US" sz="3200" noProof="1">
                <a:latin typeface="+mn-lt"/>
              </a:rPr>
              <a:t>CONDUCTING HAZARD ANALYSIS</a:t>
            </a:r>
          </a:p>
        </p:txBody>
      </p:sp>
      <p:pic>
        <p:nvPicPr>
          <p:cNvPr id="12307" name="Picture 78"/>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2184400"/>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08" name="Picture 79"/>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2809875"/>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09" name="Picture 80"/>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3436938"/>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0" name="Picture 81"/>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4064000"/>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1" name="Picture 82"/>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4694238"/>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12" name="Picture 83"/>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1313" y="5318125"/>
            <a:ext cx="44132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7" name="Rectangle 2"/>
          <p:cNvSpPr>
            <a:spLocks noChangeArrowheads="1"/>
          </p:cNvSpPr>
          <p:nvPr/>
        </p:nvSpPr>
        <p:spPr bwMode="gray">
          <a:xfrm>
            <a:off x="323850" y="1909762"/>
            <a:ext cx="8515350" cy="376238"/>
          </a:xfrm>
          <a:prstGeom prst="rect">
            <a:avLst/>
          </a:prstGeom>
          <a:solidFill>
            <a:srgbClr val="9933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solidFill>
                  <a:srgbClr val="FFFFFF"/>
                </a:solidFill>
                <a:latin typeface="+mn-lt"/>
              </a:rPr>
              <a:t>Control Measure</a:t>
            </a:r>
          </a:p>
        </p:txBody>
      </p:sp>
      <p:sp>
        <p:nvSpPr>
          <p:cNvPr id="28" name="Rectangle 5"/>
          <p:cNvSpPr>
            <a:spLocks noChangeArrowheads="1"/>
          </p:cNvSpPr>
          <p:nvPr/>
        </p:nvSpPr>
        <p:spPr bwMode="gray">
          <a:xfrm>
            <a:off x="323850" y="2290763"/>
            <a:ext cx="8515350" cy="4110037"/>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GB" altLang="en-US" dirty="0">
                <a:latin typeface="+mn-lt"/>
              </a:rPr>
              <a:t>Any action or activity that can be used to prevent  or eliminate a food safety hazard or reduce it to an acceptable level</a:t>
            </a:r>
          </a:p>
          <a:p>
            <a:pPr eaLnBrk="1" hangingPunct="1">
              <a:lnSpc>
                <a:spcPct val="95000"/>
              </a:lnSpc>
              <a:spcAft>
                <a:spcPct val="15000"/>
              </a:spcAft>
              <a:buFont typeface="Wingdings" panose="05000000000000000000" pitchFamily="2" charset="2"/>
              <a:buChar char="§"/>
            </a:pPr>
            <a:r>
              <a:rPr lang="en-GB" altLang="en-US" dirty="0">
                <a:latin typeface="+mn-lt"/>
              </a:rPr>
              <a:t>More than one control measure may be required to control a specific hazard and more than one hazard may be controlled by a specified control measure</a:t>
            </a:r>
          </a:p>
          <a:p>
            <a:pPr eaLnBrk="1" hangingPunct="1">
              <a:lnSpc>
                <a:spcPct val="95000"/>
              </a:lnSpc>
              <a:spcAft>
                <a:spcPct val="15000"/>
              </a:spcAft>
              <a:buFont typeface="Wingdings" panose="05000000000000000000" pitchFamily="2" charset="2"/>
              <a:buChar char="§"/>
            </a:pPr>
            <a:endParaRPr lang="en-US" altLang="en-US" noProof="1">
              <a:latin typeface="+mn-lt"/>
            </a:endParaRPr>
          </a:p>
        </p:txBody>
      </p:sp>
      <p:grpSp>
        <p:nvGrpSpPr>
          <p:cNvPr id="15" name="Group 145"/>
          <p:cNvGrpSpPr>
            <a:grpSpLocks/>
          </p:cNvGrpSpPr>
          <p:nvPr/>
        </p:nvGrpSpPr>
        <p:grpSpPr bwMode="auto">
          <a:xfrm>
            <a:off x="2057400" y="4251409"/>
            <a:ext cx="4846638" cy="1866900"/>
            <a:chOff x="1247" y="1706"/>
            <a:chExt cx="3053" cy="1176"/>
          </a:xfrm>
        </p:grpSpPr>
        <p:pic>
          <p:nvPicPr>
            <p:cNvPr id="16" name="Picture 7" descr="j0189242[1]"/>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247" y="1752"/>
              <a:ext cx="1072" cy="1084"/>
            </a:xfrm>
            <a:prstGeom prst="rect">
              <a:avLst/>
            </a:prstGeom>
            <a:noFill/>
            <a:extLst>
              <a:ext uri="{909E8E84-426E-40DD-AFC4-6F175D3DCCD1}">
                <a14:hiddenFill xmlns:a14="http://schemas.microsoft.com/office/drawing/2010/main">
                  <a:solidFill>
                    <a:srgbClr val="FFFFFF"/>
                  </a:solidFill>
                </a14:hiddenFill>
              </a:ext>
            </a:extLst>
          </p:spPr>
        </p:pic>
        <p:grpSp>
          <p:nvGrpSpPr>
            <p:cNvPr id="17" name="Group 8"/>
            <p:cNvGrpSpPr>
              <a:grpSpLocks/>
            </p:cNvGrpSpPr>
            <p:nvPr/>
          </p:nvGrpSpPr>
          <p:grpSpPr bwMode="auto">
            <a:xfrm>
              <a:off x="2699" y="1706"/>
              <a:ext cx="1601" cy="1176"/>
              <a:chOff x="3456" y="1392"/>
              <a:chExt cx="1186" cy="1177"/>
            </a:xfrm>
          </p:grpSpPr>
          <p:sp>
            <p:nvSpPr>
              <p:cNvPr id="18" name="Rectangle 9"/>
              <p:cNvSpPr>
                <a:spLocks noChangeArrowheads="1"/>
              </p:cNvSpPr>
              <p:nvPr/>
            </p:nvSpPr>
            <p:spPr bwMode="auto">
              <a:xfrm>
                <a:off x="3471" y="1401"/>
                <a:ext cx="1152" cy="1152"/>
              </a:xfrm>
              <a:prstGeom prst="rect">
                <a:avLst/>
              </a:prstGeom>
              <a:solidFill>
                <a:srgbClr val="0077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9" name="Freeform 10"/>
              <p:cNvSpPr>
                <a:spLocks/>
              </p:cNvSpPr>
              <p:nvPr/>
            </p:nvSpPr>
            <p:spPr bwMode="auto">
              <a:xfrm>
                <a:off x="3463" y="1401"/>
                <a:ext cx="1165" cy="1152"/>
              </a:xfrm>
              <a:custGeom>
                <a:avLst/>
                <a:gdLst>
                  <a:gd name="T0" fmla="*/ 2135 w 2330"/>
                  <a:gd name="T1" fmla="*/ 1729 h 2304"/>
                  <a:gd name="T2" fmla="*/ 2082 w 2330"/>
                  <a:gd name="T3" fmla="*/ 1701 h 2304"/>
                  <a:gd name="T4" fmla="*/ 2025 w 2330"/>
                  <a:gd name="T5" fmla="*/ 1654 h 2304"/>
                  <a:gd name="T6" fmla="*/ 1942 w 2330"/>
                  <a:gd name="T7" fmla="*/ 1587 h 2304"/>
                  <a:gd name="T8" fmla="*/ 1879 w 2330"/>
                  <a:gd name="T9" fmla="*/ 1531 h 2304"/>
                  <a:gd name="T10" fmla="*/ 1829 w 2330"/>
                  <a:gd name="T11" fmla="*/ 1483 h 2304"/>
                  <a:gd name="T12" fmla="*/ 1738 w 2330"/>
                  <a:gd name="T13" fmla="*/ 1404 h 2304"/>
                  <a:gd name="T14" fmla="*/ 1644 w 2330"/>
                  <a:gd name="T15" fmla="*/ 1350 h 2304"/>
                  <a:gd name="T16" fmla="*/ 1582 w 2330"/>
                  <a:gd name="T17" fmla="*/ 1330 h 2304"/>
                  <a:gd name="T18" fmla="*/ 1507 w 2330"/>
                  <a:gd name="T19" fmla="*/ 1283 h 2304"/>
                  <a:gd name="T20" fmla="*/ 1380 w 2330"/>
                  <a:gd name="T21" fmla="*/ 1253 h 2304"/>
                  <a:gd name="T22" fmla="*/ 1375 w 2330"/>
                  <a:gd name="T23" fmla="*/ 1226 h 2304"/>
                  <a:gd name="T24" fmla="*/ 1402 w 2330"/>
                  <a:gd name="T25" fmla="*/ 1210 h 2304"/>
                  <a:gd name="T26" fmla="*/ 1461 w 2330"/>
                  <a:gd name="T27" fmla="*/ 1172 h 2304"/>
                  <a:gd name="T28" fmla="*/ 1505 w 2330"/>
                  <a:gd name="T29" fmla="*/ 1146 h 2304"/>
                  <a:gd name="T30" fmla="*/ 1619 w 2330"/>
                  <a:gd name="T31" fmla="*/ 1080 h 2304"/>
                  <a:gd name="T32" fmla="*/ 1671 w 2330"/>
                  <a:gd name="T33" fmla="*/ 1048 h 2304"/>
                  <a:gd name="T34" fmla="*/ 1813 w 2330"/>
                  <a:gd name="T35" fmla="*/ 986 h 2304"/>
                  <a:gd name="T36" fmla="*/ 1893 w 2330"/>
                  <a:gd name="T37" fmla="*/ 928 h 2304"/>
                  <a:gd name="T38" fmla="*/ 1959 w 2330"/>
                  <a:gd name="T39" fmla="*/ 895 h 2304"/>
                  <a:gd name="T40" fmla="*/ 2063 w 2330"/>
                  <a:gd name="T41" fmla="*/ 859 h 2304"/>
                  <a:gd name="T42" fmla="*/ 2090 w 2330"/>
                  <a:gd name="T43" fmla="*/ 845 h 2304"/>
                  <a:gd name="T44" fmla="*/ 2153 w 2330"/>
                  <a:gd name="T45" fmla="*/ 812 h 2304"/>
                  <a:gd name="T46" fmla="*/ 2283 w 2330"/>
                  <a:gd name="T47" fmla="*/ 753 h 2304"/>
                  <a:gd name="T48" fmla="*/ 1723 w 2330"/>
                  <a:gd name="T49" fmla="*/ 5 h 2304"/>
                  <a:gd name="T50" fmla="*/ 1685 w 2330"/>
                  <a:gd name="T51" fmla="*/ 26 h 2304"/>
                  <a:gd name="T52" fmla="*/ 1552 w 2330"/>
                  <a:gd name="T53" fmla="*/ 110 h 2304"/>
                  <a:gd name="T54" fmla="*/ 1402 w 2330"/>
                  <a:gd name="T55" fmla="*/ 210 h 2304"/>
                  <a:gd name="T56" fmla="*/ 1379 w 2330"/>
                  <a:gd name="T57" fmla="*/ 216 h 2304"/>
                  <a:gd name="T58" fmla="*/ 1175 w 2330"/>
                  <a:gd name="T59" fmla="*/ 303 h 2304"/>
                  <a:gd name="T60" fmla="*/ 1161 w 2330"/>
                  <a:gd name="T61" fmla="*/ 325 h 2304"/>
                  <a:gd name="T62" fmla="*/ 1057 w 2330"/>
                  <a:gd name="T63" fmla="*/ 365 h 2304"/>
                  <a:gd name="T64" fmla="*/ 992 w 2330"/>
                  <a:gd name="T65" fmla="*/ 400 h 2304"/>
                  <a:gd name="T66" fmla="*/ 894 w 2330"/>
                  <a:gd name="T67" fmla="*/ 447 h 2304"/>
                  <a:gd name="T68" fmla="*/ 854 w 2330"/>
                  <a:gd name="T69" fmla="*/ 476 h 2304"/>
                  <a:gd name="T70" fmla="*/ 787 w 2330"/>
                  <a:gd name="T71" fmla="*/ 514 h 2304"/>
                  <a:gd name="T72" fmla="*/ 735 w 2330"/>
                  <a:gd name="T73" fmla="*/ 536 h 2304"/>
                  <a:gd name="T74" fmla="*/ 619 w 2330"/>
                  <a:gd name="T75" fmla="*/ 582 h 2304"/>
                  <a:gd name="T76" fmla="*/ 535 w 2330"/>
                  <a:gd name="T77" fmla="*/ 522 h 2304"/>
                  <a:gd name="T78" fmla="*/ 449 w 2330"/>
                  <a:gd name="T79" fmla="*/ 467 h 2304"/>
                  <a:gd name="T80" fmla="*/ 407 w 2330"/>
                  <a:gd name="T81" fmla="*/ 438 h 2304"/>
                  <a:gd name="T82" fmla="*/ 324 w 2330"/>
                  <a:gd name="T83" fmla="*/ 352 h 2304"/>
                  <a:gd name="T84" fmla="*/ 257 w 2330"/>
                  <a:gd name="T85" fmla="*/ 299 h 2304"/>
                  <a:gd name="T86" fmla="*/ 187 w 2330"/>
                  <a:gd name="T87" fmla="*/ 250 h 2304"/>
                  <a:gd name="T88" fmla="*/ 76 w 2330"/>
                  <a:gd name="T89" fmla="*/ 186 h 2304"/>
                  <a:gd name="T90" fmla="*/ 34 w 2330"/>
                  <a:gd name="T91" fmla="*/ 153 h 2304"/>
                  <a:gd name="T92" fmla="*/ 1 w 2330"/>
                  <a:gd name="T93" fmla="*/ 1940 h 2304"/>
                  <a:gd name="T94" fmla="*/ 75 w 2330"/>
                  <a:gd name="T95" fmla="*/ 1914 h 2304"/>
                  <a:gd name="T96" fmla="*/ 143 w 2330"/>
                  <a:gd name="T97" fmla="*/ 1867 h 2304"/>
                  <a:gd name="T98" fmla="*/ 196 w 2330"/>
                  <a:gd name="T99" fmla="*/ 1837 h 2304"/>
                  <a:gd name="T100" fmla="*/ 348 w 2330"/>
                  <a:gd name="T101" fmla="*/ 1771 h 2304"/>
                  <a:gd name="T102" fmla="*/ 513 w 2330"/>
                  <a:gd name="T103" fmla="*/ 1722 h 2304"/>
                  <a:gd name="T104" fmla="*/ 522 w 2330"/>
                  <a:gd name="T105" fmla="*/ 1703 h 2304"/>
                  <a:gd name="T106" fmla="*/ 569 w 2330"/>
                  <a:gd name="T107" fmla="*/ 1703 h 2304"/>
                  <a:gd name="T108" fmla="*/ 651 w 2330"/>
                  <a:gd name="T109" fmla="*/ 1803 h 2304"/>
                  <a:gd name="T110" fmla="*/ 672 w 2330"/>
                  <a:gd name="T111" fmla="*/ 1845 h 2304"/>
                  <a:gd name="T112" fmla="*/ 802 w 2330"/>
                  <a:gd name="T113" fmla="*/ 1953 h 2304"/>
                  <a:gd name="T114" fmla="*/ 931 w 2330"/>
                  <a:gd name="T115" fmla="*/ 2056 h 2304"/>
                  <a:gd name="T116" fmla="*/ 987 w 2330"/>
                  <a:gd name="T117" fmla="*/ 2133 h 2304"/>
                  <a:gd name="T118" fmla="*/ 1019 w 2330"/>
                  <a:gd name="T119" fmla="*/ 2175 h 2304"/>
                  <a:gd name="T120" fmla="*/ 1080 w 2330"/>
                  <a:gd name="T121" fmla="*/ 2206 h 2304"/>
                  <a:gd name="T122" fmla="*/ 1153 w 2330"/>
                  <a:gd name="T123" fmla="*/ 2265 h 2304"/>
                  <a:gd name="T124" fmla="*/ 2295 w 2330"/>
                  <a:gd name="T125" fmla="*/ 1839 h 2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330" h="2304">
                    <a:moveTo>
                      <a:pt x="2186" y="1764"/>
                    </a:moveTo>
                    <a:lnTo>
                      <a:pt x="2178" y="1759"/>
                    </a:lnTo>
                    <a:lnTo>
                      <a:pt x="2171" y="1748"/>
                    </a:lnTo>
                    <a:lnTo>
                      <a:pt x="2163" y="1739"/>
                    </a:lnTo>
                    <a:lnTo>
                      <a:pt x="2155" y="1733"/>
                    </a:lnTo>
                    <a:lnTo>
                      <a:pt x="2144" y="1731"/>
                    </a:lnTo>
                    <a:lnTo>
                      <a:pt x="2135" y="1729"/>
                    </a:lnTo>
                    <a:lnTo>
                      <a:pt x="2126" y="1725"/>
                    </a:lnTo>
                    <a:lnTo>
                      <a:pt x="2118" y="1722"/>
                    </a:lnTo>
                    <a:lnTo>
                      <a:pt x="2109" y="1718"/>
                    </a:lnTo>
                    <a:lnTo>
                      <a:pt x="2101" y="1714"/>
                    </a:lnTo>
                    <a:lnTo>
                      <a:pt x="2093" y="1710"/>
                    </a:lnTo>
                    <a:lnTo>
                      <a:pt x="2085" y="1706"/>
                    </a:lnTo>
                    <a:lnTo>
                      <a:pt x="2082" y="1701"/>
                    </a:lnTo>
                    <a:lnTo>
                      <a:pt x="2081" y="1695"/>
                    </a:lnTo>
                    <a:lnTo>
                      <a:pt x="2080" y="1690"/>
                    </a:lnTo>
                    <a:lnTo>
                      <a:pt x="2080" y="1685"/>
                    </a:lnTo>
                    <a:lnTo>
                      <a:pt x="2065" y="1678"/>
                    </a:lnTo>
                    <a:lnTo>
                      <a:pt x="2051" y="1670"/>
                    </a:lnTo>
                    <a:lnTo>
                      <a:pt x="2037" y="1662"/>
                    </a:lnTo>
                    <a:lnTo>
                      <a:pt x="2025" y="1654"/>
                    </a:lnTo>
                    <a:lnTo>
                      <a:pt x="2012" y="1645"/>
                    </a:lnTo>
                    <a:lnTo>
                      <a:pt x="1999" y="1637"/>
                    </a:lnTo>
                    <a:lnTo>
                      <a:pt x="1987" y="1627"/>
                    </a:lnTo>
                    <a:lnTo>
                      <a:pt x="1975" y="1617"/>
                    </a:lnTo>
                    <a:lnTo>
                      <a:pt x="1964" y="1608"/>
                    </a:lnTo>
                    <a:lnTo>
                      <a:pt x="1953" y="1597"/>
                    </a:lnTo>
                    <a:lnTo>
                      <a:pt x="1942" y="1587"/>
                    </a:lnTo>
                    <a:lnTo>
                      <a:pt x="1931" y="1576"/>
                    </a:lnTo>
                    <a:lnTo>
                      <a:pt x="1920" y="1565"/>
                    </a:lnTo>
                    <a:lnTo>
                      <a:pt x="1909" y="1554"/>
                    </a:lnTo>
                    <a:lnTo>
                      <a:pt x="1899" y="1542"/>
                    </a:lnTo>
                    <a:lnTo>
                      <a:pt x="1887" y="1531"/>
                    </a:lnTo>
                    <a:lnTo>
                      <a:pt x="1884" y="1531"/>
                    </a:lnTo>
                    <a:lnTo>
                      <a:pt x="1879" y="1531"/>
                    </a:lnTo>
                    <a:lnTo>
                      <a:pt x="1876" y="1531"/>
                    </a:lnTo>
                    <a:lnTo>
                      <a:pt x="1871" y="1531"/>
                    </a:lnTo>
                    <a:lnTo>
                      <a:pt x="1862" y="1521"/>
                    </a:lnTo>
                    <a:lnTo>
                      <a:pt x="1853" y="1512"/>
                    </a:lnTo>
                    <a:lnTo>
                      <a:pt x="1845" y="1503"/>
                    </a:lnTo>
                    <a:lnTo>
                      <a:pt x="1837" y="1494"/>
                    </a:lnTo>
                    <a:lnTo>
                      <a:pt x="1829" y="1483"/>
                    </a:lnTo>
                    <a:lnTo>
                      <a:pt x="1821" y="1475"/>
                    </a:lnTo>
                    <a:lnTo>
                      <a:pt x="1811" y="1467"/>
                    </a:lnTo>
                    <a:lnTo>
                      <a:pt x="1802" y="1460"/>
                    </a:lnTo>
                    <a:lnTo>
                      <a:pt x="1785" y="1448"/>
                    </a:lnTo>
                    <a:lnTo>
                      <a:pt x="1769" y="1434"/>
                    </a:lnTo>
                    <a:lnTo>
                      <a:pt x="1753" y="1419"/>
                    </a:lnTo>
                    <a:lnTo>
                      <a:pt x="1738" y="1404"/>
                    </a:lnTo>
                    <a:lnTo>
                      <a:pt x="1722" y="1389"/>
                    </a:lnTo>
                    <a:lnTo>
                      <a:pt x="1705" y="1375"/>
                    </a:lnTo>
                    <a:lnTo>
                      <a:pt x="1688" y="1364"/>
                    </a:lnTo>
                    <a:lnTo>
                      <a:pt x="1669" y="1354"/>
                    </a:lnTo>
                    <a:lnTo>
                      <a:pt x="1660" y="1352"/>
                    </a:lnTo>
                    <a:lnTo>
                      <a:pt x="1652" y="1351"/>
                    </a:lnTo>
                    <a:lnTo>
                      <a:pt x="1644" y="1350"/>
                    </a:lnTo>
                    <a:lnTo>
                      <a:pt x="1637" y="1349"/>
                    </a:lnTo>
                    <a:lnTo>
                      <a:pt x="1629" y="1347"/>
                    </a:lnTo>
                    <a:lnTo>
                      <a:pt x="1621" y="1346"/>
                    </a:lnTo>
                    <a:lnTo>
                      <a:pt x="1613" y="1345"/>
                    </a:lnTo>
                    <a:lnTo>
                      <a:pt x="1605" y="1344"/>
                    </a:lnTo>
                    <a:lnTo>
                      <a:pt x="1592" y="1338"/>
                    </a:lnTo>
                    <a:lnTo>
                      <a:pt x="1582" y="1330"/>
                    </a:lnTo>
                    <a:lnTo>
                      <a:pt x="1573" y="1322"/>
                    </a:lnTo>
                    <a:lnTo>
                      <a:pt x="1565" y="1312"/>
                    </a:lnTo>
                    <a:lnTo>
                      <a:pt x="1557" y="1302"/>
                    </a:lnTo>
                    <a:lnTo>
                      <a:pt x="1548" y="1294"/>
                    </a:lnTo>
                    <a:lnTo>
                      <a:pt x="1537" y="1289"/>
                    </a:lnTo>
                    <a:lnTo>
                      <a:pt x="1524" y="1285"/>
                    </a:lnTo>
                    <a:lnTo>
                      <a:pt x="1507" y="1283"/>
                    </a:lnTo>
                    <a:lnTo>
                      <a:pt x="1489" y="1279"/>
                    </a:lnTo>
                    <a:lnTo>
                      <a:pt x="1471" y="1277"/>
                    </a:lnTo>
                    <a:lnTo>
                      <a:pt x="1453" y="1272"/>
                    </a:lnTo>
                    <a:lnTo>
                      <a:pt x="1435" y="1269"/>
                    </a:lnTo>
                    <a:lnTo>
                      <a:pt x="1416" y="1264"/>
                    </a:lnTo>
                    <a:lnTo>
                      <a:pt x="1399" y="1259"/>
                    </a:lnTo>
                    <a:lnTo>
                      <a:pt x="1380" y="1253"/>
                    </a:lnTo>
                    <a:lnTo>
                      <a:pt x="1379" y="1246"/>
                    </a:lnTo>
                    <a:lnTo>
                      <a:pt x="1378" y="1240"/>
                    </a:lnTo>
                    <a:lnTo>
                      <a:pt x="1376" y="1233"/>
                    </a:lnTo>
                    <a:lnTo>
                      <a:pt x="1375" y="1228"/>
                    </a:lnTo>
                    <a:lnTo>
                      <a:pt x="1375" y="1226"/>
                    </a:lnTo>
                    <a:lnTo>
                      <a:pt x="1375" y="1226"/>
                    </a:lnTo>
                    <a:lnTo>
                      <a:pt x="1375" y="1226"/>
                    </a:lnTo>
                    <a:lnTo>
                      <a:pt x="1376" y="1226"/>
                    </a:lnTo>
                    <a:lnTo>
                      <a:pt x="1382" y="1222"/>
                    </a:lnTo>
                    <a:lnTo>
                      <a:pt x="1386" y="1217"/>
                    </a:lnTo>
                    <a:lnTo>
                      <a:pt x="1391" y="1215"/>
                    </a:lnTo>
                    <a:lnTo>
                      <a:pt x="1394" y="1214"/>
                    </a:lnTo>
                    <a:lnTo>
                      <a:pt x="1398" y="1211"/>
                    </a:lnTo>
                    <a:lnTo>
                      <a:pt x="1402" y="1210"/>
                    </a:lnTo>
                    <a:lnTo>
                      <a:pt x="1407" y="1208"/>
                    </a:lnTo>
                    <a:lnTo>
                      <a:pt x="1413" y="1205"/>
                    </a:lnTo>
                    <a:lnTo>
                      <a:pt x="1420" y="1200"/>
                    </a:lnTo>
                    <a:lnTo>
                      <a:pt x="1430" y="1193"/>
                    </a:lnTo>
                    <a:lnTo>
                      <a:pt x="1440" y="1186"/>
                    </a:lnTo>
                    <a:lnTo>
                      <a:pt x="1451" y="1179"/>
                    </a:lnTo>
                    <a:lnTo>
                      <a:pt x="1461" y="1172"/>
                    </a:lnTo>
                    <a:lnTo>
                      <a:pt x="1469" y="1168"/>
                    </a:lnTo>
                    <a:lnTo>
                      <a:pt x="1475" y="1163"/>
                    </a:lnTo>
                    <a:lnTo>
                      <a:pt x="1477" y="1162"/>
                    </a:lnTo>
                    <a:lnTo>
                      <a:pt x="1480" y="1161"/>
                    </a:lnTo>
                    <a:lnTo>
                      <a:pt x="1484" y="1157"/>
                    </a:lnTo>
                    <a:lnTo>
                      <a:pt x="1493" y="1153"/>
                    </a:lnTo>
                    <a:lnTo>
                      <a:pt x="1505" y="1146"/>
                    </a:lnTo>
                    <a:lnTo>
                      <a:pt x="1518" y="1138"/>
                    </a:lnTo>
                    <a:lnTo>
                      <a:pt x="1534" y="1130"/>
                    </a:lnTo>
                    <a:lnTo>
                      <a:pt x="1550" y="1120"/>
                    </a:lnTo>
                    <a:lnTo>
                      <a:pt x="1567" y="1110"/>
                    </a:lnTo>
                    <a:lnTo>
                      <a:pt x="1586" y="1100"/>
                    </a:lnTo>
                    <a:lnTo>
                      <a:pt x="1603" y="1089"/>
                    </a:lnTo>
                    <a:lnTo>
                      <a:pt x="1619" y="1080"/>
                    </a:lnTo>
                    <a:lnTo>
                      <a:pt x="1634" y="1071"/>
                    </a:lnTo>
                    <a:lnTo>
                      <a:pt x="1645" y="1063"/>
                    </a:lnTo>
                    <a:lnTo>
                      <a:pt x="1656" y="1057"/>
                    </a:lnTo>
                    <a:lnTo>
                      <a:pt x="1662" y="1052"/>
                    </a:lnTo>
                    <a:lnTo>
                      <a:pt x="1664" y="1051"/>
                    </a:lnTo>
                    <a:lnTo>
                      <a:pt x="1666" y="1050"/>
                    </a:lnTo>
                    <a:lnTo>
                      <a:pt x="1671" y="1048"/>
                    </a:lnTo>
                    <a:lnTo>
                      <a:pt x="1680" y="1044"/>
                    </a:lnTo>
                    <a:lnTo>
                      <a:pt x="1693" y="1039"/>
                    </a:lnTo>
                    <a:lnTo>
                      <a:pt x="1710" y="1032"/>
                    </a:lnTo>
                    <a:lnTo>
                      <a:pt x="1731" y="1022"/>
                    </a:lnTo>
                    <a:lnTo>
                      <a:pt x="1756" y="1011"/>
                    </a:lnTo>
                    <a:lnTo>
                      <a:pt x="1786" y="998"/>
                    </a:lnTo>
                    <a:lnTo>
                      <a:pt x="1813" y="986"/>
                    </a:lnTo>
                    <a:lnTo>
                      <a:pt x="1831" y="976"/>
                    </a:lnTo>
                    <a:lnTo>
                      <a:pt x="1841" y="969"/>
                    </a:lnTo>
                    <a:lnTo>
                      <a:pt x="1849" y="963"/>
                    </a:lnTo>
                    <a:lnTo>
                      <a:pt x="1856" y="957"/>
                    </a:lnTo>
                    <a:lnTo>
                      <a:pt x="1863" y="950"/>
                    </a:lnTo>
                    <a:lnTo>
                      <a:pt x="1875" y="941"/>
                    </a:lnTo>
                    <a:lnTo>
                      <a:pt x="1893" y="928"/>
                    </a:lnTo>
                    <a:lnTo>
                      <a:pt x="1911" y="916"/>
                    </a:lnTo>
                    <a:lnTo>
                      <a:pt x="1921" y="911"/>
                    </a:lnTo>
                    <a:lnTo>
                      <a:pt x="1927" y="907"/>
                    </a:lnTo>
                    <a:lnTo>
                      <a:pt x="1930" y="905"/>
                    </a:lnTo>
                    <a:lnTo>
                      <a:pt x="1935" y="904"/>
                    </a:lnTo>
                    <a:lnTo>
                      <a:pt x="1944" y="900"/>
                    </a:lnTo>
                    <a:lnTo>
                      <a:pt x="1959" y="895"/>
                    </a:lnTo>
                    <a:lnTo>
                      <a:pt x="1983" y="885"/>
                    </a:lnTo>
                    <a:lnTo>
                      <a:pt x="2010" y="875"/>
                    </a:lnTo>
                    <a:lnTo>
                      <a:pt x="2029" y="868"/>
                    </a:lnTo>
                    <a:lnTo>
                      <a:pt x="2044" y="863"/>
                    </a:lnTo>
                    <a:lnTo>
                      <a:pt x="2053" y="860"/>
                    </a:lnTo>
                    <a:lnTo>
                      <a:pt x="2059" y="859"/>
                    </a:lnTo>
                    <a:lnTo>
                      <a:pt x="2063" y="859"/>
                    </a:lnTo>
                    <a:lnTo>
                      <a:pt x="2064" y="859"/>
                    </a:lnTo>
                    <a:lnTo>
                      <a:pt x="2064" y="859"/>
                    </a:lnTo>
                    <a:lnTo>
                      <a:pt x="2065" y="858"/>
                    </a:lnTo>
                    <a:lnTo>
                      <a:pt x="2070" y="857"/>
                    </a:lnTo>
                    <a:lnTo>
                      <a:pt x="2075" y="853"/>
                    </a:lnTo>
                    <a:lnTo>
                      <a:pt x="2082" y="850"/>
                    </a:lnTo>
                    <a:lnTo>
                      <a:pt x="2090" y="845"/>
                    </a:lnTo>
                    <a:lnTo>
                      <a:pt x="2098" y="840"/>
                    </a:lnTo>
                    <a:lnTo>
                      <a:pt x="2105" y="837"/>
                    </a:lnTo>
                    <a:lnTo>
                      <a:pt x="2112" y="832"/>
                    </a:lnTo>
                    <a:lnTo>
                      <a:pt x="2117" y="830"/>
                    </a:lnTo>
                    <a:lnTo>
                      <a:pt x="2126" y="825"/>
                    </a:lnTo>
                    <a:lnTo>
                      <a:pt x="2138" y="820"/>
                    </a:lnTo>
                    <a:lnTo>
                      <a:pt x="2153" y="812"/>
                    </a:lnTo>
                    <a:lnTo>
                      <a:pt x="2170" y="805"/>
                    </a:lnTo>
                    <a:lnTo>
                      <a:pt x="2188" y="795"/>
                    </a:lnTo>
                    <a:lnTo>
                      <a:pt x="2207" y="786"/>
                    </a:lnTo>
                    <a:lnTo>
                      <a:pt x="2226" y="778"/>
                    </a:lnTo>
                    <a:lnTo>
                      <a:pt x="2246" y="769"/>
                    </a:lnTo>
                    <a:lnTo>
                      <a:pt x="2265" y="760"/>
                    </a:lnTo>
                    <a:lnTo>
                      <a:pt x="2283" y="753"/>
                    </a:lnTo>
                    <a:lnTo>
                      <a:pt x="2298" y="745"/>
                    </a:lnTo>
                    <a:lnTo>
                      <a:pt x="2312" y="739"/>
                    </a:lnTo>
                    <a:lnTo>
                      <a:pt x="2321" y="734"/>
                    </a:lnTo>
                    <a:lnTo>
                      <a:pt x="2328" y="732"/>
                    </a:lnTo>
                    <a:lnTo>
                      <a:pt x="2330" y="731"/>
                    </a:lnTo>
                    <a:lnTo>
                      <a:pt x="2320" y="0"/>
                    </a:lnTo>
                    <a:lnTo>
                      <a:pt x="1723" y="5"/>
                    </a:lnTo>
                    <a:lnTo>
                      <a:pt x="1722" y="5"/>
                    </a:lnTo>
                    <a:lnTo>
                      <a:pt x="1720" y="6"/>
                    </a:lnTo>
                    <a:lnTo>
                      <a:pt x="1716" y="9"/>
                    </a:lnTo>
                    <a:lnTo>
                      <a:pt x="1711" y="11"/>
                    </a:lnTo>
                    <a:lnTo>
                      <a:pt x="1704" y="15"/>
                    </a:lnTo>
                    <a:lnTo>
                      <a:pt x="1695" y="20"/>
                    </a:lnTo>
                    <a:lnTo>
                      <a:pt x="1685" y="26"/>
                    </a:lnTo>
                    <a:lnTo>
                      <a:pt x="1672" y="34"/>
                    </a:lnTo>
                    <a:lnTo>
                      <a:pt x="1657" y="42"/>
                    </a:lnTo>
                    <a:lnTo>
                      <a:pt x="1641" y="52"/>
                    </a:lnTo>
                    <a:lnTo>
                      <a:pt x="1622" y="64"/>
                    </a:lnTo>
                    <a:lnTo>
                      <a:pt x="1602" y="78"/>
                    </a:lnTo>
                    <a:lnTo>
                      <a:pt x="1577" y="93"/>
                    </a:lnTo>
                    <a:lnTo>
                      <a:pt x="1552" y="110"/>
                    </a:lnTo>
                    <a:lnTo>
                      <a:pt x="1524" y="128"/>
                    </a:lnTo>
                    <a:lnTo>
                      <a:pt x="1493" y="149"/>
                    </a:lnTo>
                    <a:lnTo>
                      <a:pt x="1451" y="179"/>
                    </a:lnTo>
                    <a:lnTo>
                      <a:pt x="1422" y="197"/>
                    </a:lnTo>
                    <a:lnTo>
                      <a:pt x="1406" y="208"/>
                    </a:lnTo>
                    <a:lnTo>
                      <a:pt x="1401" y="211"/>
                    </a:lnTo>
                    <a:lnTo>
                      <a:pt x="1402" y="210"/>
                    </a:lnTo>
                    <a:lnTo>
                      <a:pt x="1409" y="204"/>
                    </a:lnTo>
                    <a:lnTo>
                      <a:pt x="1418" y="196"/>
                    </a:lnTo>
                    <a:lnTo>
                      <a:pt x="1429" y="189"/>
                    </a:lnTo>
                    <a:lnTo>
                      <a:pt x="1421" y="194"/>
                    </a:lnTo>
                    <a:lnTo>
                      <a:pt x="1410" y="200"/>
                    </a:lnTo>
                    <a:lnTo>
                      <a:pt x="1397" y="207"/>
                    </a:lnTo>
                    <a:lnTo>
                      <a:pt x="1379" y="216"/>
                    </a:lnTo>
                    <a:lnTo>
                      <a:pt x="1357" y="225"/>
                    </a:lnTo>
                    <a:lnTo>
                      <a:pt x="1332" y="238"/>
                    </a:lnTo>
                    <a:lnTo>
                      <a:pt x="1300" y="252"/>
                    </a:lnTo>
                    <a:lnTo>
                      <a:pt x="1263" y="267"/>
                    </a:lnTo>
                    <a:lnTo>
                      <a:pt x="1214" y="287"/>
                    </a:lnTo>
                    <a:lnTo>
                      <a:pt x="1187" y="299"/>
                    </a:lnTo>
                    <a:lnTo>
                      <a:pt x="1175" y="303"/>
                    </a:lnTo>
                    <a:lnTo>
                      <a:pt x="1175" y="305"/>
                    </a:lnTo>
                    <a:lnTo>
                      <a:pt x="1181" y="302"/>
                    </a:lnTo>
                    <a:lnTo>
                      <a:pt x="1188" y="301"/>
                    </a:lnTo>
                    <a:lnTo>
                      <a:pt x="1190" y="302"/>
                    </a:lnTo>
                    <a:lnTo>
                      <a:pt x="1183" y="309"/>
                    </a:lnTo>
                    <a:lnTo>
                      <a:pt x="1172" y="318"/>
                    </a:lnTo>
                    <a:lnTo>
                      <a:pt x="1161" y="325"/>
                    </a:lnTo>
                    <a:lnTo>
                      <a:pt x="1152" y="331"/>
                    </a:lnTo>
                    <a:lnTo>
                      <a:pt x="1143" y="336"/>
                    </a:lnTo>
                    <a:lnTo>
                      <a:pt x="1133" y="340"/>
                    </a:lnTo>
                    <a:lnTo>
                      <a:pt x="1119" y="345"/>
                    </a:lnTo>
                    <a:lnTo>
                      <a:pt x="1100" y="351"/>
                    </a:lnTo>
                    <a:lnTo>
                      <a:pt x="1077" y="358"/>
                    </a:lnTo>
                    <a:lnTo>
                      <a:pt x="1057" y="365"/>
                    </a:lnTo>
                    <a:lnTo>
                      <a:pt x="1043" y="369"/>
                    </a:lnTo>
                    <a:lnTo>
                      <a:pt x="1035" y="373"/>
                    </a:lnTo>
                    <a:lnTo>
                      <a:pt x="1029" y="375"/>
                    </a:lnTo>
                    <a:lnTo>
                      <a:pt x="1024" y="378"/>
                    </a:lnTo>
                    <a:lnTo>
                      <a:pt x="1019" y="383"/>
                    </a:lnTo>
                    <a:lnTo>
                      <a:pt x="1008" y="390"/>
                    </a:lnTo>
                    <a:lnTo>
                      <a:pt x="992" y="400"/>
                    </a:lnTo>
                    <a:lnTo>
                      <a:pt x="974" y="411"/>
                    </a:lnTo>
                    <a:lnTo>
                      <a:pt x="956" y="420"/>
                    </a:lnTo>
                    <a:lnTo>
                      <a:pt x="940" y="427"/>
                    </a:lnTo>
                    <a:lnTo>
                      <a:pt x="928" y="433"/>
                    </a:lnTo>
                    <a:lnTo>
                      <a:pt x="915" y="438"/>
                    </a:lnTo>
                    <a:lnTo>
                      <a:pt x="904" y="443"/>
                    </a:lnTo>
                    <a:lnTo>
                      <a:pt x="894" y="447"/>
                    </a:lnTo>
                    <a:lnTo>
                      <a:pt x="886" y="453"/>
                    </a:lnTo>
                    <a:lnTo>
                      <a:pt x="879" y="458"/>
                    </a:lnTo>
                    <a:lnTo>
                      <a:pt x="873" y="462"/>
                    </a:lnTo>
                    <a:lnTo>
                      <a:pt x="868" y="466"/>
                    </a:lnTo>
                    <a:lnTo>
                      <a:pt x="864" y="468"/>
                    </a:lnTo>
                    <a:lnTo>
                      <a:pt x="858" y="472"/>
                    </a:lnTo>
                    <a:lnTo>
                      <a:pt x="854" y="476"/>
                    </a:lnTo>
                    <a:lnTo>
                      <a:pt x="847" y="483"/>
                    </a:lnTo>
                    <a:lnTo>
                      <a:pt x="838" y="491"/>
                    </a:lnTo>
                    <a:lnTo>
                      <a:pt x="827" y="499"/>
                    </a:lnTo>
                    <a:lnTo>
                      <a:pt x="817" y="506"/>
                    </a:lnTo>
                    <a:lnTo>
                      <a:pt x="807" y="510"/>
                    </a:lnTo>
                    <a:lnTo>
                      <a:pt x="796" y="512"/>
                    </a:lnTo>
                    <a:lnTo>
                      <a:pt x="787" y="514"/>
                    </a:lnTo>
                    <a:lnTo>
                      <a:pt x="778" y="515"/>
                    </a:lnTo>
                    <a:lnTo>
                      <a:pt x="770" y="517"/>
                    </a:lnTo>
                    <a:lnTo>
                      <a:pt x="763" y="518"/>
                    </a:lnTo>
                    <a:lnTo>
                      <a:pt x="756" y="521"/>
                    </a:lnTo>
                    <a:lnTo>
                      <a:pt x="749" y="525"/>
                    </a:lnTo>
                    <a:lnTo>
                      <a:pt x="742" y="530"/>
                    </a:lnTo>
                    <a:lnTo>
                      <a:pt x="735" y="536"/>
                    </a:lnTo>
                    <a:lnTo>
                      <a:pt x="729" y="541"/>
                    </a:lnTo>
                    <a:lnTo>
                      <a:pt x="725" y="545"/>
                    </a:lnTo>
                    <a:lnTo>
                      <a:pt x="721" y="549"/>
                    </a:lnTo>
                    <a:lnTo>
                      <a:pt x="720" y="550"/>
                    </a:lnTo>
                    <a:lnTo>
                      <a:pt x="673" y="581"/>
                    </a:lnTo>
                    <a:lnTo>
                      <a:pt x="630" y="592"/>
                    </a:lnTo>
                    <a:lnTo>
                      <a:pt x="619" y="582"/>
                    </a:lnTo>
                    <a:lnTo>
                      <a:pt x="606" y="573"/>
                    </a:lnTo>
                    <a:lnTo>
                      <a:pt x="594" y="564"/>
                    </a:lnTo>
                    <a:lnTo>
                      <a:pt x="583" y="556"/>
                    </a:lnTo>
                    <a:lnTo>
                      <a:pt x="570" y="547"/>
                    </a:lnTo>
                    <a:lnTo>
                      <a:pt x="559" y="539"/>
                    </a:lnTo>
                    <a:lnTo>
                      <a:pt x="546" y="530"/>
                    </a:lnTo>
                    <a:lnTo>
                      <a:pt x="535" y="522"/>
                    </a:lnTo>
                    <a:lnTo>
                      <a:pt x="522" y="514"/>
                    </a:lnTo>
                    <a:lnTo>
                      <a:pt x="510" y="507"/>
                    </a:lnTo>
                    <a:lnTo>
                      <a:pt x="498" y="499"/>
                    </a:lnTo>
                    <a:lnTo>
                      <a:pt x="486" y="491"/>
                    </a:lnTo>
                    <a:lnTo>
                      <a:pt x="473" y="483"/>
                    </a:lnTo>
                    <a:lnTo>
                      <a:pt x="462" y="475"/>
                    </a:lnTo>
                    <a:lnTo>
                      <a:pt x="449" y="467"/>
                    </a:lnTo>
                    <a:lnTo>
                      <a:pt x="438" y="459"/>
                    </a:lnTo>
                    <a:lnTo>
                      <a:pt x="430" y="458"/>
                    </a:lnTo>
                    <a:lnTo>
                      <a:pt x="422" y="454"/>
                    </a:lnTo>
                    <a:lnTo>
                      <a:pt x="414" y="452"/>
                    </a:lnTo>
                    <a:lnTo>
                      <a:pt x="405" y="453"/>
                    </a:lnTo>
                    <a:lnTo>
                      <a:pt x="407" y="445"/>
                    </a:lnTo>
                    <a:lnTo>
                      <a:pt x="407" y="438"/>
                    </a:lnTo>
                    <a:lnTo>
                      <a:pt x="405" y="431"/>
                    </a:lnTo>
                    <a:lnTo>
                      <a:pt x="400" y="427"/>
                    </a:lnTo>
                    <a:lnTo>
                      <a:pt x="384" y="413"/>
                    </a:lnTo>
                    <a:lnTo>
                      <a:pt x="369" y="398"/>
                    </a:lnTo>
                    <a:lnTo>
                      <a:pt x="354" y="383"/>
                    </a:lnTo>
                    <a:lnTo>
                      <a:pt x="339" y="368"/>
                    </a:lnTo>
                    <a:lnTo>
                      <a:pt x="324" y="352"/>
                    </a:lnTo>
                    <a:lnTo>
                      <a:pt x="309" y="337"/>
                    </a:lnTo>
                    <a:lnTo>
                      <a:pt x="294" y="321"/>
                    </a:lnTo>
                    <a:lnTo>
                      <a:pt x="278" y="305"/>
                    </a:lnTo>
                    <a:lnTo>
                      <a:pt x="273" y="302"/>
                    </a:lnTo>
                    <a:lnTo>
                      <a:pt x="268" y="301"/>
                    </a:lnTo>
                    <a:lnTo>
                      <a:pt x="263" y="300"/>
                    </a:lnTo>
                    <a:lnTo>
                      <a:pt x="257" y="299"/>
                    </a:lnTo>
                    <a:lnTo>
                      <a:pt x="252" y="298"/>
                    </a:lnTo>
                    <a:lnTo>
                      <a:pt x="246" y="297"/>
                    </a:lnTo>
                    <a:lnTo>
                      <a:pt x="243" y="295"/>
                    </a:lnTo>
                    <a:lnTo>
                      <a:pt x="241" y="293"/>
                    </a:lnTo>
                    <a:lnTo>
                      <a:pt x="225" y="277"/>
                    </a:lnTo>
                    <a:lnTo>
                      <a:pt x="206" y="263"/>
                    </a:lnTo>
                    <a:lnTo>
                      <a:pt x="187" y="250"/>
                    </a:lnTo>
                    <a:lnTo>
                      <a:pt x="167" y="239"/>
                    </a:lnTo>
                    <a:lnTo>
                      <a:pt x="147" y="229"/>
                    </a:lnTo>
                    <a:lnTo>
                      <a:pt x="127" y="217"/>
                    </a:lnTo>
                    <a:lnTo>
                      <a:pt x="106" y="206"/>
                    </a:lnTo>
                    <a:lnTo>
                      <a:pt x="85" y="193"/>
                    </a:lnTo>
                    <a:lnTo>
                      <a:pt x="80" y="189"/>
                    </a:lnTo>
                    <a:lnTo>
                      <a:pt x="76" y="186"/>
                    </a:lnTo>
                    <a:lnTo>
                      <a:pt x="71" y="180"/>
                    </a:lnTo>
                    <a:lnTo>
                      <a:pt x="66" y="176"/>
                    </a:lnTo>
                    <a:lnTo>
                      <a:pt x="60" y="171"/>
                    </a:lnTo>
                    <a:lnTo>
                      <a:pt x="53" y="166"/>
                    </a:lnTo>
                    <a:lnTo>
                      <a:pt x="46" y="165"/>
                    </a:lnTo>
                    <a:lnTo>
                      <a:pt x="38" y="165"/>
                    </a:lnTo>
                    <a:lnTo>
                      <a:pt x="34" y="153"/>
                    </a:lnTo>
                    <a:lnTo>
                      <a:pt x="26" y="142"/>
                    </a:lnTo>
                    <a:lnTo>
                      <a:pt x="17" y="133"/>
                    </a:lnTo>
                    <a:lnTo>
                      <a:pt x="10" y="123"/>
                    </a:lnTo>
                    <a:lnTo>
                      <a:pt x="10" y="1110"/>
                    </a:lnTo>
                    <a:lnTo>
                      <a:pt x="6" y="1104"/>
                    </a:lnTo>
                    <a:lnTo>
                      <a:pt x="0" y="1941"/>
                    </a:lnTo>
                    <a:lnTo>
                      <a:pt x="1" y="1940"/>
                    </a:lnTo>
                    <a:lnTo>
                      <a:pt x="6" y="1938"/>
                    </a:lnTo>
                    <a:lnTo>
                      <a:pt x="13" y="1935"/>
                    </a:lnTo>
                    <a:lnTo>
                      <a:pt x="22" y="1932"/>
                    </a:lnTo>
                    <a:lnTo>
                      <a:pt x="32" y="1927"/>
                    </a:lnTo>
                    <a:lnTo>
                      <a:pt x="45" y="1922"/>
                    </a:lnTo>
                    <a:lnTo>
                      <a:pt x="60" y="1919"/>
                    </a:lnTo>
                    <a:lnTo>
                      <a:pt x="75" y="1914"/>
                    </a:lnTo>
                    <a:lnTo>
                      <a:pt x="90" y="1910"/>
                    </a:lnTo>
                    <a:lnTo>
                      <a:pt x="104" y="1903"/>
                    </a:lnTo>
                    <a:lnTo>
                      <a:pt x="115" y="1895"/>
                    </a:lnTo>
                    <a:lnTo>
                      <a:pt x="125" y="1887"/>
                    </a:lnTo>
                    <a:lnTo>
                      <a:pt x="134" y="1879"/>
                    </a:lnTo>
                    <a:lnTo>
                      <a:pt x="139" y="1872"/>
                    </a:lnTo>
                    <a:lnTo>
                      <a:pt x="143" y="1867"/>
                    </a:lnTo>
                    <a:lnTo>
                      <a:pt x="144" y="1866"/>
                    </a:lnTo>
                    <a:lnTo>
                      <a:pt x="145" y="1865"/>
                    </a:lnTo>
                    <a:lnTo>
                      <a:pt x="150" y="1862"/>
                    </a:lnTo>
                    <a:lnTo>
                      <a:pt x="158" y="1858"/>
                    </a:lnTo>
                    <a:lnTo>
                      <a:pt x="168" y="1852"/>
                    </a:lnTo>
                    <a:lnTo>
                      <a:pt x="181" y="1845"/>
                    </a:lnTo>
                    <a:lnTo>
                      <a:pt x="196" y="1837"/>
                    </a:lnTo>
                    <a:lnTo>
                      <a:pt x="213" y="1829"/>
                    </a:lnTo>
                    <a:lnTo>
                      <a:pt x="231" y="1819"/>
                    </a:lnTo>
                    <a:lnTo>
                      <a:pt x="252" y="1809"/>
                    </a:lnTo>
                    <a:lnTo>
                      <a:pt x="274" y="1800"/>
                    </a:lnTo>
                    <a:lnTo>
                      <a:pt x="298" y="1790"/>
                    </a:lnTo>
                    <a:lnTo>
                      <a:pt x="323" y="1781"/>
                    </a:lnTo>
                    <a:lnTo>
                      <a:pt x="348" y="1771"/>
                    </a:lnTo>
                    <a:lnTo>
                      <a:pt x="374" y="1762"/>
                    </a:lnTo>
                    <a:lnTo>
                      <a:pt x="401" y="1755"/>
                    </a:lnTo>
                    <a:lnTo>
                      <a:pt x="427" y="1748"/>
                    </a:lnTo>
                    <a:lnTo>
                      <a:pt x="471" y="1738"/>
                    </a:lnTo>
                    <a:lnTo>
                      <a:pt x="498" y="1731"/>
                    </a:lnTo>
                    <a:lnTo>
                      <a:pt x="510" y="1725"/>
                    </a:lnTo>
                    <a:lnTo>
                      <a:pt x="513" y="1722"/>
                    </a:lnTo>
                    <a:lnTo>
                      <a:pt x="509" y="1720"/>
                    </a:lnTo>
                    <a:lnTo>
                      <a:pt x="503" y="1717"/>
                    </a:lnTo>
                    <a:lnTo>
                      <a:pt x="500" y="1715"/>
                    </a:lnTo>
                    <a:lnTo>
                      <a:pt x="501" y="1711"/>
                    </a:lnTo>
                    <a:lnTo>
                      <a:pt x="508" y="1708"/>
                    </a:lnTo>
                    <a:lnTo>
                      <a:pt x="515" y="1706"/>
                    </a:lnTo>
                    <a:lnTo>
                      <a:pt x="522" y="1703"/>
                    </a:lnTo>
                    <a:lnTo>
                      <a:pt x="529" y="1702"/>
                    </a:lnTo>
                    <a:lnTo>
                      <a:pt x="535" y="1701"/>
                    </a:lnTo>
                    <a:lnTo>
                      <a:pt x="539" y="1701"/>
                    </a:lnTo>
                    <a:lnTo>
                      <a:pt x="543" y="1701"/>
                    </a:lnTo>
                    <a:lnTo>
                      <a:pt x="544" y="1701"/>
                    </a:lnTo>
                    <a:lnTo>
                      <a:pt x="558" y="1690"/>
                    </a:lnTo>
                    <a:lnTo>
                      <a:pt x="569" y="1703"/>
                    </a:lnTo>
                    <a:lnTo>
                      <a:pt x="582" y="1716"/>
                    </a:lnTo>
                    <a:lnTo>
                      <a:pt x="593" y="1730"/>
                    </a:lnTo>
                    <a:lnTo>
                      <a:pt x="606" y="1744"/>
                    </a:lnTo>
                    <a:lnTo>
                      <a:pt x="618" y="1758"/>
                    </a:lnTo>
                    <a:lnTo>
                      <a:pt x="629" y="1773"/>
                    </a:lnTo>
                    <a:lnTo>
                      <a:pt x="641" y="1788"/>
                    </a:lnTo>
                    <a:lnTo>
                      <a:pt x="651" y="1803"/>
                    </a:lnTo>
                    <a:lnTo>
                      <a:pt x="653" y="1811"/>
                    </a:lnTo>
                    <a:lnTo>
                      <a:pt x="653" y="1817"/>
                    </a:lnTo>
                    <a:lnTo>
                      <a:pt x="652" y="1826"/>
                    </a:lnTo>
                    <a:lnTo>
                      <a:pt x="651" y="1834"/>
                    </a:lnTo>
                    <a:lnTo>
                      <a:pt x="657" y="1841"/>
                    </a:lnTo>
                    <a:lnTo>
                      <a:pt x="665" y="1844"/>
                    </a:lnTo>
                    <a:lnTo>
                      <a:pt x="672" y="1845"/>
                    </a:lnTo>
                    <a:lnTo>
                      <a:pt x="677" y="1845"/>
                    </a:lnTo>
                    <a:lnTo>
                      <a:pt x="696" y="1865"/>
                    </a:lnTo>
                    <a:lnTo>
                      <a:pt x="715" y="1884"/>
                    </a:lnTo>
                    <a:lnTo>
                      <a:pt x="736" y="1903"/>
                    </a:lnTo>
                    <a:lnTo>
                      <a:pt x="757" y="1920"/>
                    </a:lnTo>
                    <a:lnTo>
                      <a:pt x="779" y="1937"/>
                    </a:lnTo>
                    <a:lnTo>
                      <a:pt x="802" y="1953"/>
                    </a:lnTo>
                    <a:lnTo>
                      <a:pt x="825" y="1970"/>
                    </a:lnTo>
                    <a:lnTo>
                      <a:pt x="848" y="1983"/>
                    </a:lnTo>
                    <a:lnTo>
                      <a:pt x="866" y="1994"/>
                    </a:lnTo>
                    <a:lnTo>
                      <a:pt x="884" y="2008"/>
                    </a:lnTo>
                    <a:lnTo>
                      <a:pt x="901" y="2021"/>
                    </a:lnTo>
                    <a:lnTo>
                      <a:pt x="917" y="2038"/>
                    </a:lnTo>
                    <a:lnTo>
                      <a:pt x="931" y="2056"/>
                    </a:lnTo>
                    <a:lnTo>
                      <a:pt x="944" y="2076"/>
                    </a:lnTo>
                    <a:lnTo>
                      <a:pt x="953" y="2095"/>
                    </a:lnTo>
                    <a:lnTo>
                      <a:pt x="961" y="2117"/>
                    </a:lnTo>
                    <a:lnTo>
                      <a:pt x="967" y="2119"/>
                    </a:lnTo>
                    <a:lnTo>
                      <a:pt x="974" y="2123"/>
                    </a:lnTo>
                    <a:lnTo>
                      <a:pt x="982" y="2126"/>
                    </a:lnTo>
                    <a:lnTo>
                      <a:pt x="987" y="2133"/>
                    </a:lnTo>
                    <a:lnTo>
                      <a:pt x="990" y="2140"/>
                    </a:lnTo>
                    <a:lnTo>
                      <a:pt x="993" y="2147"/>
                    </a:lnTo>
                    <a:lnTo>
                      <a:pt x="997" y="2153"/>
                    </a:lnTo>
                    <a:lnTo>
                      <a:pt x="1001" y="2159"/>
                    </a:lnTo>
                    <a:lnTo>
                      <a:pt x="1007" y="2164"/>
                    </a:lnTo>
                    <a:lnTo>
                      <a:pt x="1013" y="2170"/>
                    </a:lnTo>
                    <a:lnTo>
                      <a:pt x="1019" y="2175"/>
                    </a:lnTo>
                    <a:lnTo>
                      <a:pt x="1024" y="2180"/>
                    </a:lnTo>
                    <a:lnTo>
                      <a:pt x="1032" y="2186"/>
                    </a:lnTo>
                    <a:lnTo>
                      <a:pt x="1042" y="2191"/>
                    </a:lnTo>
                    <a:lnTo>
                      <a:pt x="1051" y="2195"/>
                    </a:lnTo>
                    <a:lnTo>
                      <a:pt x="1060" y="2199"/>
                    </a:lnTo>
                    <a:lnTo>
                      <a:pt x="1069" y="2202"/>
                    </a:lnTo>
                    <a:lnTo>
                      <a:pt x="1080" y="2206"/>
                    </a:lnTo>
                    <a:lnTo>
                      <a:pt x="1089" y="2209"/>
                    </a:lnTo>
                    <a:lnTo>
                      <a:pt x="1099" y="2213"/>
                    </a:lnTo>
                    <a:lnTo>
                      <a:pt x="1114" y="2220"/>
                    </a:lnTo>
                    <a:lnTo>
                      <a:pt x="1126" y="2229"/>
                    </a:lnTo>
                    <a:lnTo>
                      <a:pt x="1136" y="2240"/>
                    </a:lnTo>
                    <a:lnTo>
                      <a:pt x="1145" y="2252"/>
                    </a:lnTo>
                    <a:lnTo>
                      <a:pt x="1153" y="2265"/>
                    </a:lnTo>
                    <a:lnTo>
                      <a:pt x="1160" y="2278"/>
                    </a:lnTo>
                    <a:lnTo>
                      <a:pt x="1168" y="2291"/>
                    </a:lnTo>
                    <a:lnTo>
                      <a:pt x="1178" y="2304"/>
                    </a:lnTo>
                    <a:lnTo>
                      <a:pt x="2320" y="2304"/>
                    </a:lnTo>
                    <a:lnTo>
                      <a:pt x="2320" y="1877"/>
                    </a:lnTo>
                    <a:lnTo>
                      <a:pt x="2309" y="1858"/>
                    </a:lnTo>
                    <a:lnTo>
                      <a:pt x="2295" y="1839"/>
                    </a:lnTo>
                    <a:lnTo>
                      <a:pt x="2282" y="1822"/>
                    </a:lnTo>
                    <a:lnTo>
                      <a:pt x="2265" y="1807"/>
                    </a:lnTo>
                    <a:lnTo>
                      <a:pt x="2247" y="1793"/>
                    </a:lnTo>
                    <a:lnTo>
                      <a:pt x="2227" y="1782"/>
                    </a:lnTo>
                    <a:lnTo>
                      <a:pt x="2208" y="1771"/>
                    </a:lnTo>
                    <a:lnTo>
                      <a:pt x="2186" y="1764"/>
                    </a:lnTo>
                    <a:close/>
                  </a:path>
                </a:pathLst>
              </a:custGeom>
              <a:solidFill>
                <a:srgbClr val="E8DBB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 name="Freeform 11"/>
              <p:cNvSpPr>
                <a:spLocks/>
              </p:cNvSpPr>
              <p:nvPr/>
            </p:nvSpPr>
            <p:spPr bwMode="auto">
              <a:xfrm>
                <a:off x="4177" y="1492"/>
                <a:ext cx="6" cy="4"/>
              </a:xfrm>
              <a:custGeom>
                <a:avLst/>
                <a:gdLst>
                  <a:gd name="T0" fmla="*/ 10 w 10"/>
                  <a:gd name="T1" fmla="*/ 0 h 8"/>
                  <a:gd name="T2" fmla="*/ 9 w 10"/>
                  <a:gd name="T3" fmla="*/ 1 h 8"/>
                  <a:gd name="T4" fmla="*/ 7 w 10"/>
                  <a:gd name="T5" fmla="*/ 3 h 8"/>
                  <a:gd name="T6" fmla="*/ 4 w 10"/>
                  <a:gd name="T7" fmla="*/ 5 h 8"/>
                  <a:gd name="T8" fmla="*/ 0 w 10"/>
                  <a:gd name="T9" fmla="*/ 8 h 8"/>
                  <a:gd name="T10" fmla="*/ 6 w 10"/>
                  <a:gd name="T11" fmla="*/ 5 h 8"/>
                  <a:gd name="T12" fmla="*/ 9 w 10"/>
                  <a:gd name="T13" fmla="*/ 3 h 8"/>
                  <a:gd name="T14" fmla="*/ 10 w 10"/>
                  <a:gd name="T15" fmla="*/ 0 h 8"/>
                  <a:gd name="T16" fmla="*/ 10 w 10"/>
                  <a:gd name="T17" fmla="*/ 0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 h="8">
                    <a:moveTo>
                      <a:pt x="10" y="0"/>
                    </a:moveTo>
                    <a:lnTo>
                      <a:pt x="9" y="1"/>
                    </a:lnTo>
                    <a:lnTo>
                      <a:pt x="7" y="3"/>
                    </a:lnTo>
                    <a:lnTo>
                      <a:pt x="4" y="5"/>
                    </a:lnTo>
                    <a:lnTo>
                      <a:pt x="0" y="8"/>
                    </a:lnTo>
                    <a:lnTo>
                      <a:pt x="6" y="5"/>
                    </a:lnTo>
                    <a:lnTo>
                      <a:pt x="9" y="3"/>
                    </a:lnTo>
                    <a:lnTo>
                      <a:pt x="10" y="0"/>
                    </a:lnTo>
                    <a:lnTo>
                      <a:pt x="10" y="0"/>
                    </a:lnTo>
                    <a:close/>
                  </a:path>
                </a:pathLst>
              </a:custGeom>
              <a:solidFill>
                <a:srgbClr val="E8DBB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1" name="Freeform 12"/>
              <p:cNvSpPr>
                <a:spLocks/>
              </p:cNvSpPr>
              <p:nvPr/>
            </p:nvSpPr>
            <p:spPr bwMode="auto">
              <a:xfrm>
                <a:off x="3466" y="1539"/>
                <a:ext cx="1134" cy="1030"/>
              </a:xfrm>
              <a:custGeom>
                <a:avLst/>
                <a:gdLst>
                  <a:gd name="T0" fmla="*/ 2150 w 2268"/>
                  <a:gd name="T1" fmla="*/ 1751 h 2060"/>
                  <a:gd name="T2" fmla="*/ 1976 w 2268"/>
                  <a:gd name="T3" fmla="*/ 1664 h 2060"/>
                  <a:gd name="T4" fmla="*/ 1929 w 2268"/>
                  <a:gd name="T5" fmla="*/ 1624 h 2060"/>
                  <a:gd name="T6" fmla="*/ 1860 w 2268"/>
                  <a:gd name="T7" fmla="*/ 1493 h 2060"/>
                  <a:gd name="T8" fmla="*/ 1774 w 2268"/>
                  <a:gd name="T9" fmla="*/ 1409 h 2060"/>
                  <a:gd name="T10" fmla="*/ 1644 w 2268"/>
                  <a:gd name="T11" fmla="*/ 1329 h 2060"/>
                  <a:gd name="T12" fmla="*/ 1480 w 2268"/>
                  <a:gd name="T13" fmla="*/ 1248 h 2060"/>
                  <a:gd name="T14" fmla="*/ 1437 w 2268"/>
                  <a:gd name="T15" fmla="*/ 1211 h 2060"/>
                  <a:gd name="T16" fmla="*/ 1371 w 2268"/>
                  <a:gd name="T17" fmla="*/ 1086 h 2060"/>
                  <a:gd name="T18" fmla="*/ 1290 w 2268"/>
                  <a:gd name="T19" fmla="*/ 1007 h 2060"/>
                  <a:gd name="T20" fmla="*/ 1168 w 2268"/>
                  <a:gd name="T21" fmla="*/ 932 h 2060"/>
                  <a:gd name="T22" fmla="*/ 1015 w 2268"/>
                  <a:gd name="T23" fmla="*/ 856 h 2060"/>
                  <a:gd name="T24" fmla="*/ 973 w 2268"/>
                  <a:gd name="T25" fmla="*/ 820 h 2060"/>
                  <a:gd name="T26" fmla="*/ 910 w 2268"/>
                  <a:gd name="T27" fmla="*/ 704 h 2060"/>
                  <a:gd name="T28" fmla="*/ 835 w 2268"/>
                  <a:gd name="T29" fmla="*/ 629 h 2060"/>
                  <a:gd name="T30" fmla="*/ 719 w 2268"/>
                  <a:gd name="T31" fmla="*/ 559 h 2060"/>
                  <a:gd name="T32" fmla="*/ 575 w 2268"/>
                  <a:gd name="T33" fmla="*/ 485 h 2060"/>
                  <a:gd name="T34" fmla="*/ 535 w 2268"/>
                  <a:gd name="T35" fmla="*/ 451 h 2060"/>
                  <a:gd name="T36" fmla="*/ 476 w 2268"/>
                  <a:gd name="T37" fmla="*/ 342 h 2060"/>
                  <a:gd name="T38" fmla="*/ 404 w 2268"/>
                  <a:gd name="T39" fmla="*/ 272 h 2060"/>
                  <a:gd name="T40" fmla="*/ 295 w 2268"/>
                  <a:gd name="T41" fmla="*/ 205 h 2060"/>
                  <a:gd name="T42" fmla="*/ 160 w 2268"/>
                  <a:gd name="T43" fmla="*/ 135 h 2060"/>
                  <a:gd name="T44" fmla="*/ 123 w 2268"/>
                  <a:gd name="T45" fmla="*/ 104 h 2060"/>
                  <a:gd name="T46" fmla="*/ 65 w 2268"/>
                  <a:gd name="T47" fmla="*/ 1 h 2060"/>
                  <a:gd name="T48" fmla="*/ 15 w 2268"/>
                  <a:gd name="T49" fmla="*/ 71 h 2060"/>
                  <a:gd name="T50" fmla="*/ 115 w 2268"/>
                  <a:gd name="T51" fmla="*/ 155 h 2060"/>
                  <a:gd name="T52" fmla="*/ 216 w 2268"/>
                  <a:gd name="T53" fmla="*/ 242 h 2060"/>
                  <a:gd name="T54" fmla="*/ 319 w 2268"/>
                  <a:gd name="T55" fmla="*/ 328 h 2060"/>
                  <a:gd name="T56" fmla="*/ 47 w 2268"/>
                  <a:gd name="T57" fmla="*/ 678 h 2060"/>
                  <a:gd name="T58" fmla="*/ 152 w 2268"/>
                  <a:gd name="T59" fmla="*/ 771 h 2060"/>
                  <a:gd name="T60" fmla="*/ 190 w 2268"/>
                  <a:gd name="T61" fmla="*/ 804 h 2060"/>
                  <a:gd name="T62" fmla="*/ 168 w 2268"/>
                  <a:gd name="T63" fmla="*/ 956 h 2060"/>
                  <a:gd name="T64" fmla="*/ 269 w 2268"/>
                  <a:gd name="T65" fmla="*/ 1032 h 2060"/>
                  <a:gd name="T66" fmla="*/ 342 w 2268"/>
                  <a:gd name="T67" fmla="*/ 1113 h 2060"/>
                  <a:gd name="T68" fmla="*/ 584 w 2268"/>
                  <a:gd name="T69" fmla="*/ 1149 h 2060"/>
                  <a:gd name="T70" fmla="*/ 478 w 2268"/>
                  <a:gd name="T71" fmla="*/ 1253 h 2060"/>
                  <a:gd name="T72" fmla="*/ 553 w 2268"/>
                  <a:gd name="T73" fmla="*/ 1335 h 2060"/>
                  <a:gd name="T74" fmla="*/ 737 w 2268"/>
                  <a:gd name="T75" fmla="*/ 1283 h 2060"/>
                  <a:gd name="T76" fmla="*/ 660 w 2268"/>
                  <a:gd name="T77" fmla="*/ 1417 h 2060"/>
                  <a:gd name="T78" fmla="*/ 924 w 2268"/>
                  <a:gd name="T79" fmla="*/ 1449 h 2060"/>
                  <a:gd name="T80" fmla="*/ 769 w 2268"/>
                  <a:gd name="T81" fmla="*/ 1544 h 2060"/>
                  <a:gd name="T82" fmla="*/ 880 w 2268"/>
                  <a:gd name="T83" fmla="*/ 1627 h 2060"/>
                  <a:gd name="T84" fmla="*/ 1159 w 2268"/>
                  <a:gd name="T85" fmla="*/ 1656 h 2060"/>
                  <a:gd name="T86" fmla="*/ 1203 w 2268"/>
                  <a:gd name="T87" fmla="*/ 1695 h 2060"/>
                  <a:gd name="T88" fmla="*/ 1106 w 2268"/>
                  <a:gd name="T89" fmla="*/ 1843 h 2060"/>
                  <a:gd name="T90" fmla="*/ 1402 w 2268"/>
                  <a:gd name="T91" fmla="*/ 1870 h 2060"/>
                  <a:gd name="T92" fmla="*/ 1221 w 2268"/>
                  <a:gd name="T93" fmla="*/ 1978 h 2060"/>
                  <a:gd name="T94" fmla="*/ 1365 w 2268"/>
                  <a:gd name="T95" fmla="*/ 2053 h 2060"/>
                  <a:gd name="T96" fmla="*/ 1618 w 2268"/>
                  <a:gd name="T97" fmla="*/ 2060 h 2060"/>
                  <a:gd name="T98" fmla="*/ 1637 w 2268"/>
                  <a:gd name="T99" fmla="*/ 2059 h 2060"/>
                  <a:gd name="T100" fmla="*/ 2057 w 2268"/>
                  <a:gd name="T101" fmla="*/ 1794 h 2060"/>
                  <a:gd name="T102" fmla="*/ 1864 w 2268"/>
                  <a:gd name="T103" fmla="*/ 2053 h 2060"/>
                  <a:gd name="T104" fmla="*/ 2264 w 2268"/>
                  <a:gd name="T105" fmla="*/ 1907 h 2060"/>
                  <a:gd name="T106" fmla="*/ 2268 w 2268"/>
                  <a:gd name="T107" fmla="*/ 1825 h 20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268" h="2060">
                    <a:moveTo>
                      <a:pt x="2244" y="1813"/>
                    </a:moveTo>
                    <a:lnTo>
                      <a:pt x="2186" y="1841"/>
                    </a:lnTo>
                    <a:lnTo>
                      <a:pt x="2104" y="1772"/>
                    </a:lnTo>
                    <a:lnTo>
                      <a:pt x="2150" y="1751"/>
                    </a:lnTo>
                    <a:lnTo>
                      <a:pt x="2156" y="1726"/>
                    </a:lnTo>
                    <a:lnTo>
                      <a:pt x="2114" y="1705"/>
                    </a:lnTo>
                    <a:lnTo>
                      <a:pt x="2057" y="1732"/>
                    </a:lnTo>
                    <a:lnTo>
                      <a:pt x="1976" y="1664"/>
                    </a:lnTo>
                    <a:lnTo>
                      <a:pt x="2021" y="1643"/>
                    </a:lnTo>
                    <a:lnTo>
                      <a:pt x="2027" y="1619"/>
                    </a:lnTo>
                    <a:lnTo>
                      <a:pt x="1986" y="1598"/>
                    </a:lnTo>
                    <a:lnTo>
                      <a:pt x="1929" y="1624"/>
                    </a:lnTo>
                    <a:lnTo>
                      <a:pt x="1849" y="1558"/>
                    </a:lnTo>
                    <a:lnTo>
                      <a:pt x="1893" y="1537"/>
                    </a:lnTo>
                    <a:lnTo>
                      <a:pt x="1900" y="1513"/>
                    </a:lnTo>
                    <a:lnTo>
                      <a:pt x="1860" y="1493"/>
                    </a:lnTo>
                    <a:lnTo>
                      <a:pt x="1803" y="1518"/>
                    </a:lnTo>
                    <a:lnTo>
                      <a:pt x="1725" y="1453"/>
                    </a:lnTo>
                    <a:lnTo>
                      <a:pt x="1767" y="1432"/>
                    </a:lnTo>
                    <a:lnTo>
                      <a:pt x="1774" y="1409"/>
                    </a:lnTo>
                    <a:lnTo>
                      <a:pt x="1734" y="1389"/>
                    </a:lnTo>
                    <a:lnTo>
                      <a:pt x="1680" y="1415"/>
                    </a:lnTo>
                    <a:lnTo>
                      <a:pt x="1601" y="1349"/>
                    </a:lnTo>
                    <a:lnTo>
                      <a:pt x="1644" y="1329"/>
                    </a:lnTo>
                    <a:lnTo>
                      <a:pt x="1651" y="1306"/>
                    </a:lnTo>
                    <a:lnTo>
                      <a:pt x="1612" y="1287"/>
                    </a:lnTo>
                    <a:lnTo>
                      <a:pt x="1558" y="1311"/>
                    </a:lnTo>
                    <a:lnTo>
                      <a:pt x="1480" y="1248"/>
                    </a:lnTo>
                    <a:lnTo>
                      <a:pt x="1523" y="1228"/>
                    </a:lnTo>
                    <a:lnTo>
                      <a:pt x="1529" y="1205"/>
                    </a:lnTo>
                    <a:lnTo>
                      <a:pt x="1490" y="1185"/>
                    </a:lnTo>
                    <a:lnTo>
                      <a:pt x="1437" y="1211"/>
                    </a:lnTo>
                    <a:lnTo>
                      <a:pt x="1362" y="1147"/>
                    </a:lnTo>
                    <a:lnTo>
                      <a:pt x="1402" y="1128"/>
                    </a:lnTo>
                    <a:lnTo>
                      <a:pt x="1409" y="1105"/>
                    </a:lnTo>
                    <a:lnTo>
                      <a:pt x="1371" y="1086"/>
                    </a:lnTo>
                    <a:lnTo>
                      <a:pt x="1318" y="1111"/>
                    </a:lnTo>
                    <a:lnTo>
                      <a:pt x="1244" y="1048"/>
                    </a:lnTo>
                    <a:lnTo>
                      <a:pt x="1285" y="1029"/>
                    </a:lnTo>
                    <a:lnTo>
                      <a:pt x="1290" y="1007"/>
                    </a:lnTo>
                    <a:lnTo>
                      <a:pt x="1252" y="988"/>
                    </a:lnTo>
                    <a:lnTo>
                      <a:pt x="1202" y="1011"/>
                    </a:lnTo>
                    <a:lnTo>
                      <a:pt x="1129" y="950"/>
                    </a:lnTo>
                    <a:lnTo>
                      <a:pt x="1168" y="932"/>
                    </a:lnTo>
                    <a:lnTo>
                      <a:pt x="1174" y="910"/>
                    </a:lnTo>
                    <a:lnTo>
                      <a:pt x="1138" y="892"/>
                    </a:lnTo>
                    <a:lnTo>
                      <a:pt x="1087" y="915"/>
                    </a:lnTo>
                    <a:lnTo>
                      <a:pt x="1015" y="856"/>
                    </a:lnTo>
                    <a:lnTo>
                      <a:pt x="1054" y="837"/>
                    </a:lnTo>
                    <a:lnTo>
                      <a:pt x="1060" y="816"/>
                    </a:lnTo>
                    <a:lnTo>
                      <a:pt x="1023" y="797"/>
                    </a:lnTo>
                    <a:lnTo>
                      <a:pt x="973" y="820"/>
                    </a:lnTo>
                    <a:lnTo>
                      <a:pt x="903" y="760"/>
                    </a:lnTo>
                    <a:lnTo>
                      <a:pt x="941" y="743"/>
                    </a:lnTo>
                    <a:lnTo>
                      <a:pt x="947" y="722"/>
                    </a:lnTo>
                    <a:lnTo>
                      <a:pt x="910" y="704"/>
                    </a:lnTo>
                    <a:lnTo>
                      <a:pt x="862" y="726"/>
                    </a:lnTo>
                    <a:lnTo>
                      <a:pt x="792" y="667"/>
                    </a:lnTo>
                    <a:lnTo>
                      <a:pt x="829" y="650"/>
                    </a:lnTo>
                    <a:lnTo>
                      <a:pt x="835" y="629"/>
                    </a:lnTo>
                    <a:lnTo>
                      <a:pt x="799" y="612"/>
                    </a:lnTo>
                    <a:lnTo>
                      <a:pt x="752" y="634"/>
                    </a:lnTo>
                    <a:lnTo>
                      <a:pt x="683" y="576"/>
                    </a:lnTo>
                    <a:lnTo>
                      <a:pt x="719" y="559"/>
                    </a:lnTo>
                    <a:lnTo>
                      <a:pt x="724" y="538"/>
                    </a:lnTo>
                    <a:lnTo>
                      <a:pt x="690" y="521"/>
                    </a:lnTo>
                    <a:lnTo>
                      <a:pt x="643" y="541"/>
                    </a:lnTo>
                    <a:lnTo>
                      <a:pt x="575" y="485"/>
                    </a:lnTo>
                    <a:lnTo>
                      <a:pt x="610" y="468"/>
                    </a:lnTo>
                    <a:lnTo>
                      <a:pt x="616" y="448"/>
                    </a:lnTo>
                    <a:lnTo>
                      <a:pt x="582" y="431"/>
                    </a:lnTo>
                    <a:lnTo>
                      <a:pt x="535" y="451"/>
                    </a:lnTo>
                    <a:lnTo>
                      <a:pt x="469" y="395"/>
                    </a:lnTo>
                    <a:lnTo>
                      <a:pt x="504" y="379"/>
                    </a:lnTo>
                    <a:lnTo>
                      <a:pt x="509" y="359"/>
                    </a:lnTo>
                    <a:lnTo>
                      <a:pt x="476" y="342"/>
                    </a:lnTo>
                    <a:lnTo>
                      <a:pt x="431" y="363"/>
                    </a:lnTo>
                    <a:lnTo>
                      <a:pt x="364" y="307"/>
                    </a:lnTo>
                    <a:lnTo>
                      <a:pt x="398" y="291"/>
                    </a:lnTo>
                    <a:lnTo>
                      <a:pt x="404" y="272"/>
                    </a:lnTo>
                    <a:lnTo>
                      <a:pt x="371" y="254"/>
                    </a:lnTo>
                    <a:lnTo>
                      <a:pt x="326" y="275"/>
                    </a:lnTo>
                    <a:lnTo>
                      <a:pt x="261" y="221"/>
                    </a:lnTo>
                    <a:lnTo>
                      <a:pt x="295" y="205"/>
                    </a:lnTo>
                    <a:lnTo>
                      <a:pt x="300" y="185"/>
                    </a:lnTo>
                    <a:lnTo>
                      <a:pt x="267" y="169"/>
                    </a:lnTo>
                    <a:lnTo>
                      <a:pt x="224" y="189"/>
                    </a:lnTo>
                    <a:lnTo>
                      <a:pt x="160" y="135"/>
                    </a:lnTo>
                    <a:lnTo>
                      <a:pt x="193" y="120"/>
                    </a:lnTo>
                    <a:lnTo>
                      <a:pt x="198" y="100"/>
                    </a:lnTo>
                    <a:lnTo>
                      <a:pt x="166" y="84"/>
                    </a:lnTo>
                    <a:lnTo>
                      <a:pt x="123" y="104"/>
                    </a:lnTo>
                    <a:lnTo>
                      <a:pt x="60" y="51"/>
                    </a:lnTo>
                    <a:lnTo>
                      <a:pt x="92" y="36"/>
                    </a:lnTo>
                    <a:lnTo>
                      <a:pt x="98" y="17"/>
                    </a:lnTo>
                    <a:lnTo>
                      <a:pt x="65" y="1"/>
                    </a:lnTo>
                    <a:lnTo>
                      <a:pt x="23" y="21"/>
                    </a:lnTo>
                    <a:lnTo>
                      <a:pt x="0" y="0"/>
                    </a:lnTo>
                    <a:lnTo>
                      <a:pt x="0" y="78"/>
                    </a:lnTo>
                    <a:lnTo>
                      <a:pt x="15" y="71"/>
                    </a:lnTo>
                    <a:lnTo>
                      <a:pt x="78" y="124"/>
                    </a:lnTo>
                    <a:lnTo>
                      <a:pt x="0" y="161"/>
                    </a:lnTo>
                    <a:lnTo>
                      <a:pt x="0" y="210"/>
                    </a:lnTo>
                    <a:lnTo>
                      <a:pt x="115" y="155"/>
                    </a:lnTo>
                    <a:lnTo>
                      <a:pt x="178" y="210"/>
                    </a:lnTo>
                    <a:lnTo>
                      <a:pt x="0" y="294"/>
                    </a:lnTo>
                    <a:lnTo>
                      <a:pt x="0" y="342"/>
                    </a:lnTo>
                    <a:lnTo>
                      <a:pt x="216" y="242"/>
                    </a:lnTo>
                    <a:lnTo>
                      <a:pt x="281" y="296"/>
                    </a:lnTo>
                    <a:lnTo>
                      <a:pt x="0" y="427"/>
                    </a:lnTo>
                    <a:lnTo>
                      <a:pt x="0" y="477"/>
                    </a:lnTo>
                    <a:lnTo>
                      <a:pt x="319" y="328"/>
                    </a:lnTo>
                    <a:lnTo>
                      <a:pt x="384" y="384"/>
                    </a:lnTo>
                    <a:lnTo>
                      <a:pt x="0" y="563"/>
                    </a:lnTo>
                    <a:lnTo>
                      <a:pt x="0" y="636"/>
                    </a:lnTo>
                    <a:lnTo>
                      <a:pt x="47" y="678"/>
                    </a:lnTo>
                    <a:lnTo>
                      <a:pt x="0" y="700"/>
                    </a:lnTo>
                    <a:lnTo>
                      <a:pt x="0" y="752"/>
                    </a:lnTo>
                    <a:lnTo>
                      <a:pt x="85" y="712"/>
                    </a:lnTo>
                    <a:lnTo>
                      <a:pt x="152" y="771"/>
                    </a:lnTo>
                    <a:lnTo>
                      <a:pt x="38" y="823"/>
                    </a:lnTo>
                    <a:lnTo>
                      <a:pt x="39" y="843"/>
                    </a:lnTo>
                    <a:lnTo>
                      <a:pt x="68" y="862"/>
                    </a:lnTo>
                    <a:lnTo>
                      <a:pt x="190" y="804"/>
                    </a:lnTo>
                    <a:lnTo>
                      <a:pt x="257" y="863"/>
                    </a:lnTo>
                    <a:lnTo>
                      <a:pt x="138" y="917"/>
                    </a:lnTo>
                    <a:lnTo>
                      <a:pt x="138" y="938"/>
                    </a:lnTo>
                    <a:lnTo>
                      <a:pt x="168" y="956"/>
                    </a:lnTo>
                    <a:lnTo>
                      <a:pt x="296" y="896"/>
                    </a:lnTo>
                    <a:lnTo>
                      <a:pt x="364" y="956"/>
                    </a:lnTo>
                    <a:lnTo>
                      <a:pt x="239" y="1014"/>
                    </a:lnTo>
                    <a:lnTo>
                      <a:pt x="269" y="1032"/>
                    </a:lnTo>
                    <a:lnTo>
                      <a:pt x="269" y="1054"/>
                    </a:lnTo>
                    <a:lnTo>
                      <a:pt x="404" y="991"/>
                    </a:lnTo>
                    <a:lnTo>
                      <a:pt x="473" y="1052"/>
                    </a:lnTo>
                    <a:lnTo>
                      <a:pt x="342" y="1113"/>
                    </a:lnTo>
                    <a:lnTo>
                      <a:pt x="372" y="1131"/>
                    </a:lnTo>
                    <a:lnTo>
                      <a:pt x="373" y="1153"/>
                    </a:lnTo>
                    <a:lnTo>
                      <a:pt x="514" y="1088"/>
                    </a:lnTo>
                    <a:lnTo>
                      <a:pt x="584" y="1149"/>
                    </a:lnTo>
                    <a:lnTo>
                      <a:pt x="447" y="1213"/>
                    </a:lnTo>
                    <a:lnTo>
                      <a:pt x="447" y="1234"/>
                    </a:lnTo>
                    <a:lnTo>
                      <a:pt x="478" y="1253"/>
                    </a:lnTo>
                    <a:lnTo>
                      <a:pt x="478" y="1253"/>
                    </a:lnTo>
                    <a:lnTo>
                      <a:pt x="624" y="1185"/>
                    </a:lnTo>
                    <a:lnTo>
                      <a:pt x="696" y="1248"/>
                    </a:lnTo>
                    <a:lnTo>
                      <a:pt x="553" y="1313"/>
                    </a:lnTo>
                    <a:lnTo>
                      <a:pt x="553" y="1335"/>
                    </a:lnTo>
                    <a:lnTo>
                      <a:pt x="584" y="1355"/>
                    </a:lnTo>
                    <a:lnTo>
                      <a:pt x="584" y="1333"/>
                    </a:lnTo>
                    <a:lnTo>
                      <a:pt x="584" y="1355"/>
                    </a:lnTo>
                    <a:lnTo>
                      <a:pt x="737" y="1283"/>
                    </a:lnTo>
                    <a:lnTo>
                      <a:pt x="809" y="1347"/>
                    </a:lnTo>
                    <a:lnTo>
                      <a:pt x="660" y="1417"/>
                    </a:lnTo>
                    <a:lnTo>
                      <a:pt x="671" y="1424"/>
                    </a:lnTo>
                    <a:lnTo>
                      <a:pt x="660" y="1417"/>
                    </a:lnTo>
                    <a:lnTo>
                      <a:pt x="661" y="1439"/>
                    </a:lnTo>
                    <a:lnTo>
                      <a:pt x="692" y="1459"/>
                    </a:lnTo>
                    <a:lnTo>
                      <a:pt x="851" y="1385"/>
                    </a:lnTo>
                    <a:lnTo>
                      <a:pt x="924" y="1449"/>
                    </a:lnTo>
                    <a:lnTo>
                      <a:pt x="768" y="1521"/>
                    </a:lnTo>
                    <a:lnTo>
                      <a:pt x="768" y="1521"/>
                    </a:lnTo>
                    <a:lnTo>
                      <a:pt x="768" y="1521"/>
                    </a:lnTo>
                    <a:lnTo>
                      <a:pt x="769" y="1544"/>
                    </a:lnTo>
                    <a:lnTo>
                      <a:pt x="802" y="1563"/>
                    </a:lnTo>
                    <a:lnTo>
                      <a:pt x="968" y="1486"/>
                    </a:lnTo>
                    <a:lnTo>
                      <a:pt x="1041" y="1552"/>
                    </a:lnTo>
                    <a:lnTo>
                      <a:pt x="880" y="1627"/>
                    </a:lnTo>
                    <a:lnTo>
                      <a:pt x="880" y="1650"/>
                    </a:lnTo>
                    <a:lnTo>
                      <a:pt x="912" y="1669"/>
                    </a:lnTo>
                    <a:lnTo>
                      <a:pt x="1085" y="1590"/>
                    </a:lnTo>
                    <a:lnTo>
                      <a:pt x="1159" y="1656"/>
                    </a:lnTo>
                    <a:lnTo>
                      <a:pt x="992" y="1734"/>
                    </a:lnTo>
                    <a:lnTo>
                      <a:pt x="993" y="1757"/>
                    </a:lnTo>
                    <a:lnTo>
                      <a:pt x="1025" y="1778"/>
                    </a:lnTo>
                    <a:lnTo>
                      <a:pt x="1203" y="1695"/>
                    </a:lnTo>
                    <a:lnTo>
                      <a:pt x="1280" y="1762"/>
                    </a:lnTo>
                    <a:lnTo>
                      <a:pt x="1106" y="1843"/>
                    </a:lnTo>
                    <a:lnTo>
                      <a:pt x="1106" y="1843"/>
                    </a:lnTo>
                    <a:lnTo>
                      <a:pt x="1106" y="1843"/>
                    </a:lnTo>
                    <a:lnTo>
                      <a:pt x="1107" y="1866"/>
                    </a:lnTo>
                    <a:lnTo>
                      <a:pt x="1139" y="1887"/>
                    </a:lnTo>
                    <a:lnTo>
                      <a:pt x="1324" y="1802"/>
                    </a:lnTo>
                    <a:lnTo>
                      <a:pt x="1402" y="1870"/>
                    </a:lnTo>
                    <a:lnTo>
                      <a:pt x="1220" y="1954"/>
                    </a:lnTo>
                    <a:lnTo>
                      <a:pt x="1255" y="1975"/>
                    </a:lnTo>
                    <a:lnTo>
                      <a:pt x="1220" y="1954"/>
                    </a:lnTo>
                    <a:lnTo>
                      <a:pt x="1221" y="1978"/>
                    </a:lnTo>
                    <a:lnTo>
                      <a:pt x="1255" y="1999"/>
                    </a:lnTo>
                    <a:lnTo>
                      <a:pt x="1447" y="1909"/>
                    </a:lnTo>
                    <a:lnTo>
                      <a:pt x="1525" y="1978"/>
                    </a:lnTo>
                    <a:lnTo>
                      <a:pt x="1365" y="2053"/>
                    </a:lnTo>
                    <a:lnTo>
                      <a:pt x="1446" y="2053"/>
                    </a:lnTo>
                    <a:lnTo>
                      <a:pt x="1499" y="2053"/>
                    </a:lnTo>
                    <a:lnTo>
                      <a:pt x="1571" y="2020"/>
                    </a:lnTo>
                    <a:lnTo>
                      <a:pt x="1618" y="2060"/>
                    </a:lnTo>
                    <a:lnTo>
                      <a:pt x="1627" y="2060"/>
                    </a:lnTo>
                    <a:lnTo>
                      <a:pt x="1627" y="2060"/>
                    </a:lnTo>
                    <a:lnTo>
                      <a:pt x="1638" y="2060"/>
                    </a:lnTo>
                    <a:lnTo>
                      <a:pt x="1637" y="2059"/>
                    </a:lnTo>
                    <a:lnTo>
                      <a:pt x="1659" y="2059"/>
                    </a:lnTo>
                    <a:lnTo>
                      <a:pt x="1691" y="2059"/>
                    </a:lnTo>
                    <a:lnTo>
                      <a:pt x="1620" y="1997"/>
                    </a:lnTo>
                    <a:lnTo>
                      <a:pt x="2057" y="1794"/>
                    </a:lnTo>
                    <a:lnTo>
                      <a:pt x="2138" y="1863"/>
                    </a:lnTo>
                    <a:lnTo>
                      <a:pt x="1729" y="2053"/>
                    </a:lnTo>
                    <a:lnTo>
                      <a:pt x="1813" y="2053"/>
                    </a:lnTo>
                    <a:lnTo>
                      <a:pt x="1864" y="2053"/>
                    </a:lnTo>
                    <a:lnTo>
                      <a:pt x="2186" y="1903"/>
                    </a:lnTo>
                    <a:lnTo>
                      <a:pt x="2263" y="1969"/>
                    </a:lnTo>
                    <a:lnTo>
                      <a:pt x="2264" y="1926"/>
                    </a:lnTo>
                    <a:lnTo>
                      <a:pt x="2264" y="1907"/>
                    </a:lnTo>
                    <a:lnTo>
                      <a:pt x="2234" y="1881"/>
                    </a:lnTo>
                    <a:lnTo>
                      <a:pt x="2268" y="1866"/>
                    </a:lnTo>
                    <a:lnTo>
                      <a:pt x="2268" y="1845"/>
                    </a:lnTo>
                    <a:lnTo>
                      <a:pt x="2268" y="1825"/>
                    </a:lnTo>
                    <a:lnTo>
                      <a:pt x="2244" y="1813"/>
                    </a:lnTo>
                    <a:close/>
                  </a:path>
                </a:pathLst>
              </a:custGeom>
              <a:solidFill>
                <a:srgbClr val="00285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 name="Freeform 13"/>
              <p:cNvSpPr>
                <a:spLocks/>
              </p:cNvSpPr>
              <p:nvPr/>
            </p:nvSpPr>
            <p:spPr bwMode="auto">
              <a:xfrm>
                <a:off x="3532" y="1793"/>
                <a:ext cx="234" cy="122"/>
              </a:xfrm>
              <a:custGeom>
                <a:avLst/>
                <a:gdLst>
                  <a:gd name="T0" fmla="*/ 67 w 468"/>
                  <a:gd name="T1" fmla="*/ 243 h 243"/>
                  <a:gd name="T2" fmla="*/ 0 w 468"/>
                  <a:gd name="T3" fmla="*/ 185 h 243"/>
                  <a:gd name="T4" fmla="*/ 400 w 468"/>
                  <a:gd name="T5" fmla="*/ 0 h 243"/>
                  <a:gd name="T6" fmla="*/ 468 w 468"/>
                  <a:gd name="T7" fmla="*/ 56 h 243"/>
                  <a:gd name="T8" fmla="*/ 67 w 468"/>
                  <a:gd name="T9" fmla="*/ 243 h 243"/>
                </a:gdLst>
                <a:ahLst/>
                <a:cxnLst>
                  <a:cxn ang="0">
                    <a:pos x="T0" y="T1"/>
                  </a:cxn>
                  <a:cxn ang="0">
                    <a:pos x="T2" y="T3"/>
                  </a:cxn>
                  <a:cxn ang="0">
                    <a:pos x="T4" y="T5"/>
                  </a:cxn>
                  <a:cxn ang="0">
                    <a:pos x="T6" y="T7"/>
                  </a:cxn>
                  <a:cxn ang="0">
                    <a:pos x="T8" y="T9"/>
                  </a:cxn>
                </a:cxnLst>
                <a:rect l="0" t="0" r="r" b="b"/>
                <a:pathLst>
                  <a:path w="468" h="243">
                    <a:moveTo>
                      <a:pt x="67" y="243"/>
                    </a:moveTo>
                    <a:lnTo>
                      <a:pt x="0" y="185"/>
                    </a:lnTo>
                    <a:lnTo>
                      <a:pt x="400" y="0"/>
                    </a:lnTo>
                    <a:lnTo>
                      <a:pt x="468" y="56"/>
                    </a:lnTo>
                    <a:lnTo>
                      <a:pt x="67" y="243"/>
                    </a:lnTo>
                    <a:close/>
                  </a:path>
                </a:pathLst>
              </a:custGeom>
              <a:solidFill>
                <a:srgbClr val="E8DBB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3" name="Freeform 14"/>
              <p:cNvSpPr>
                <a:spLocks/>
              </p:cNvSpPr>
              <p:nvPr/>
            </p:nvSpPr>
            <p:spPr bwMode="auto">
              <a:xfrm>
                <a:off x="3584" y="1838"/>
                <a:ext cx="236" cy="123"/>
              </a:xfrm>
              <a:custGeom>
                <a:avLst/>
                <a:gdLst>
                  <a:gd name="T0" fmla="*/ 402 w 471"/>
                  <a:gd name="T1" fmla="*/ 0 h 246"/>
                  <a:gd name="T2" fmla="*/ 471 w 471"/>
                  <a:gd name="T3" fmla="*/ 59 h 246"/>
                  <a:gd name="T4" fmla="*/ 67 w 471"/>
                  <a:gd name="T5" fmla="*/ 246 h 246"/>
                  <a:gd name="T6" fmla="*/ 0 w 471"/>
                  <a:gd name="T7" fmla="*/ 186 h 246"/>
                  <a:gd name="T8" fmla="*/ 402 w 471"/>
                  <a:gd name="T9" fmla="*/ 0 h 246"/>
                </a:gdLst>
                <a:ahLst/>
                <a:cxnLst>
                  <a:cxn ang="0">
                    <a:pos x="T0" y="T1"/>
                  </a:cxn>
                  <a:cxn ang="0">
                    <a:pos x="T2" y="T3"/>
                  </a:cxn>
                  <a:cxn ang="0">
                    <a:pos x="T4" y="T5"/>
                  </a:cxn>
                  <a:cxn ang="0">
                    <a:pos x="T6" y="T7"/>
                  </a:cxn>
                  <a:cxn ang="0">
                    <a:pos x="T8" y="T9"/>
                  </a:cxn>
                </a:cxnLst>
                <a:rect l="0" t="0" r="r" b="b"/>
                <a:pathLst>
                  <a:path w="471" h="246">
                    <a:moveTo>
                      <a:pt x="402" y="0"/>
                    </a:moveTo>
                    <a:lnTo>
                      <a:pt x="471" y="59"/>
                    </a:lnTo>
                    <a:lnTo>
                      <a:pt x="67" y="246"/>
                    </a:lnTo>
                    <a:lnTo>
                      <a:pt x="0" y="186"/>
                    </a:lnTo>
                    <a:lnTo>
                      <a:pt x="402" y="0"/>
                    </a:lnTo>
                    <a:close/>
                  </a:path>
                </a:pathLst>
              </a:custGeom>
              <a:solidFill>
                <a:srgbClr val="E8DBB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5" name="Freeform 15"/>
              <p:cNvSpPr>
                <a:spLocks/>
              </p:cNvSpPr>
              <p:nvPr/>
            </p:nvSpPr>
            <p:spPr bwMode="auto">
              <a:xfrm>
                <a:off x="3638" y="1884"/>
                <a:ext cx="237" cy="123"/>
              </a:xfrm>
              <a:custGeom>
                <a:avLst/>
                <a:gdLst>
                  <a:gd name="T0" fmla="*/ 405 w 475"/>
                  <a:gd name="T1" fmla="*/ 0 h 247"/>
                  <a:gd name="T2" fmla="*/ 475 w 475"/>
                  <a:gd name="T3" fmla="*/ 59 h 247"/>
                  <a:gd name="T4" fmla="*/ 68 w 475"/>
                  <a:gd name="T5" fmla="*/ 247 h 247"/>
                  <a:gd name="T6" fmla="*/ 0 w 475"/>
                  <a:gd name="T7" fmla="*/ 188 h 247"/>
                  <a:gd name="T8" fmla="*/ 405 w 475"/>
                  <a:gd name="T9" fmla="*/ 0 h 247"/>
                </a:gdLst>
                <a:ahLst/>
                <a:cxnLst>
                  <a:cxn ang="0">
                    <a:pos x="T0" y="T1"/>
                  </a:cxn>
                  <a:cxn ang="0">
                    <a:pos x="T2" y="T3"/>
                  </a:cxn>
                  <a:cxn ang="0">
                    <a:pos x="T4" y="T5"/>
                  </a:cxn>
                  <a:cxn ang="0">
                    <a:pos x="T6" y="T7"/>
                  </a:cxn>
                  <a:cxn ang="0">
                    <a:pos x="T8" y="T9"/>
                  </a:cxn>
                </a:cxnLst>
                <a:rect l="0" t="0" r="r" b="b"/>
                <a:pathLst>
                  <a:path w="475" h="247">
                    <a:moveTo>
                      <a:pt x="405" y="0"/>
                    </a:moveTo>
                    <a:lnTo>
                      <a:pt x="475" y="59"/>
                    </a:lnTo>
                    <a:lnTo>
                      <a:pt x="68" y="247"/>
                    </a:lnTo>
                    <a:lnTo>
                      <a:pt x="0" y="188"/>
                    </a:lnTo>
                    <a:lnTo>
                      <a:pt x="405" y="0"/>
                    </a:lnTo>
                    <a:close/>
                  </a:path>
                </a:pathLst>
              </a:custGeom>
              <a:solidFill>
                <a:srgbClr val="E8DBB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6" name="Freeform 16"/>
              <p:cNvSpPr>
                <a:spLocks/>
              </p:cNvSpPr>
              <p:nvPr/>
            </p:nvSpPr>
            <p:spPr bwMode="auto">
              <a:xfrm>
                <a:off x="3692" y="1931"/>
                <a:ext cx="239" cy="124"/>
              </a:xfrm>
              <a:custGeom>
                <a:avLst/>
                <a:gdLst>
                  <a:gd name="T0" fmla="*/ 408 w 480"/>
                  <a:gd name="T1" fmla="*/ 0 h 249"/>
                  <a:gd name="T2" fmla="*/ 480 w 480"/>
                  <a:gd name="T3" fmla="*/ 60 h 249"/>
                  <a:gd name="T4" fmla="*/ 69 w 480"/>
                  <a:gd name="T5" fmla="*/ 249 h 249"/>
                  <a:gd name="T6" fmla="*/ 0 w 480"/>
                  <a:gd name="T7" fmla="*/ 189 h 249"/>
                  <a:gd name="T8" fmla="*/ 408 w 480"/>
                  <a:gd name="T9" fmla="*/ 0 h 249"/>
                </a:gdLst>
                <a:ahLst/>
                <a:cxnLst>
                  <a:cxn ang="0">
                    <a:pos x="T0" y="T1"/>
                  </a:cxn>
                  <a:cxn ang="0">
                    <a:pos x="T2" y="T3"/>
                  </a:cxn>
                  <a:cxn ang="0">
                    <a:pos x="T4" y="T5"/>
                  </a:cxn>
                  <a:cxn ang="0">
                    <a:pos x="T6" y="T7"/>
                  </a:cxn>
                  <a:cxn ang="0">
                    <a:pos x="T8" y="T9"/>
                  </a:cxn>
                </a:cxnLst>
                <a:rect l="0" t="0" r="r" b="b"/>
                <a:pathLst>
                  <a:path w="480" h="249">
                    <a:moveTo>
                      <a:pt x="408" y="0"/>
                    </a:moveTo>
                    <a:lnTo>
                      <a:pt x="480" y="60"/>
                    </a:lnTo>
                    <a:lnTo>
                      <a:pt x="69" y="249"/>
                    </a:lnTo>
                    <a:lnTo>
                      <a:pt x="0" y="189"/>
                    </a:lnTo>
                    <a:lnTo>
                      <a:pt x="408" y="0"/>
                    </a:lnTo>
                    <a:close/>
                  </a:path>
                </a:pathLst>
              </a:custGeom>
              <a:solidFill>
                <a:srgbClr val="E8DBB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 name="Freeform 17"/>
              <p:cNvSpPr>
                <a:spLocks/>
              </p:cNvSpPr>
              <p:nvPr/>
            </p:nvSpPr>
            <p:spPr bwMode="auto">
              <a:xfrm>
                <a:off x="3747" y="1978"/>
                <a:ext cx="241" cy="126"/>
              </a:xfrm>
              <a:custGeom>
                <a:avLst/>
                <a:gdLst>
                  <a:gd name="T0" fmla="*/ 409 w 482"/>
                  <a:gd name="T1" fmla="*/ 0 h 250"/>
                  <a:gd name="T2" fmla="*/ 482 w 482"/>
                  <a:gd name="T3" fmla="*/ 59 h 250"/>
                  <a:gd name="T4" fmla="*/ 70 w 482"/>
                  <a:gd name="T5" fmla="*/ 250 h 250"/>
                  <a:gd name="T6" fmla="*/ 0 w 482"/>
                  <a:gd name="T7" fmla="*/ 189 h 250"/>
                  <a:gd name="T8" fmla="*/ 409 w 482"/>
                  <a:gd name="T9" fmla="*/ 0 h 250"/>
                </a:gdLst>
                <a:ahLst/>
                <a:cxnLst>
                  <a:cxn ang="0">
                    <a:pos x="T0" y="T1"/>
                  </a:cxn>
                  <a:cxn ang="0">
                    <a:pos x="T2" y="T3"/>
                  </a:cxn>
                  <a:cxn ang="0">
                    <a:pos x="T4" y="T5"/>
                  </a:cxn>
                  <a:cxn ang="0">
                    <a:pos x="T6" y="T7"/>
                  </a:cxn>
                  <a:cxn ang="0">
                    <a:pos x="T8" y="T9"/>
                  </a:cxn>
                </a:cxnLst>
                <a:rect l="0" t="0" r="r" b="b"/>
                <a:pathLst>
                  <a:path w="482" h="250">
                    <a:moveTo>
                      <a:pt x="409" y="0"/>
                    </a:moveTo>
                    <a:lnTo>
                      <a:pt x="482" y="59"/>
                    </a:lnTo>
                    <a:lnTo>
                      <a:pt x="70" y="250"/>
                    </a:lnTo>
                    <a:lnTo>
                      <a:pt x="0" y="189"/>
                    </a:lnTo>
                    <a:lnTo>
                      <a:pt x="409" y="0"/>
                    </a:lnTo>
                    <a:close/>
                  </a:path>
                </a:pathLst>
              </a:custGeom>
              <a:solidFill>
                <a:srgbClr val="E8DBB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2" name="Freeform 18"/>
              <p:cNvSpPr>
                <a:spLocks/>
              </p:cNvSpPr>
              <p:nvPr/>
            </p:nvSpPr>
            <p:spPr bwMode="auto">
              <a:xfrm>
                <a:off x="3802" y="2026"/>
                <a:ext cx="243" cy="127"/>
              </a:xfrm>
              <a:custGeom>
                <a:avLst/>
                <a:gdLst>
                  <a:gd name="T0" fmla="*/ 412 w 485"/>
                  <a:gd name="T1" fmla="*/ 0 h 255"/>
                  <a:gd name="T2" fmla="*/ 485 w 485"/>
                  <a:gd name="T3" fmla="*/ 63 h 255"/>
                  <a:gd name="T4" fmla="*/ 71 w 485"/>
                  <a:gd name="T5" fmla="*/ 255 h 255"/>
                  <a:gd name="T6" fmla="*/ 0 w 485"/>
                  <a:gd name="T7" fmla="*/ 192 h 255"/>
                  <a:gd name="T8" fmla="*/ 412 w 485"/>
                  <a:gd name="T9" fmla="*/ 0 h 255"/>
                </a:gdLst>
                <a:ahLst/>
                <a:cxnLst>
                  <a:cxn ang="0">
                    <a:pos x="T0" y="T1"/>
                  </a:cxn>
                  <a:cxn ang="0">
                    <a:pos x="T2" y="T3"/>
                  </a:cxn>
                  <a:cxn ang="0">
                    <a:pos x="T4" y="T5"/>
                  </a:cxn>
                  <a:cxn ang="0">
                    <a:pos x="T6" y="T7"/>
                  </a:cxn>
                  <a:cxn ang="0">
                    <a:pos x="T8" y="T9"/>
                  </a:cxn>
                </a:cxnLst>
                <a:rect l="0" t="0" r="r" b="b"/>
                <a:pathLst>
                  <a:path w="485" h="255">
                    <a:moveTo>
                      <a:pt x="412" y="0"/>
                    </a:moveTo>
                    <a:lnTo>
                      <a:pt x="485" y="63"/>
                    </a:lnTo>
                    <a:lnTo>
                      <a:pt x="71" y="255"/>
                    </a:lnTo>
                    <a:lnTo>
                      <a:pt x="0" y="192"/>
                    </a:lnTo>
                    <a:lnTo>
                      <a:pt x="412" y="0"/>
                    </a:lnTo>
                    <a:close/>
                  </a:path>
                </a:pathLst>
              </a:custGeom>
              <a:solidFill>
                <a:srgbClr val="E8DBB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3" name="Freeform 19"/>
              <p:cNvSpPr>
                <a:spLocks/>
              </p:cNvSpPr>
              <p:nvPr/>
            </p:nvSpPr>
            <p:spPr bwMode="auto">
              <a:xfrm>
                <a:off x="3859" y="2075"/>
                <a:ext cx="244" cy="128"/>
              </a:xfrm>
              <a:custGeom>
                <a:avLst/>
                <a:gdLst>
                  <a:gd name="T0" fmla="*/ 414 w 488"/>
                  <a:gd name="T1" fmla="*/ 0 h 256"/>
                  <a:gd name="T2" fmla="*/ 488 w 488"/>
                  <a:gd name="T3" fmla="*/ 63 h 256"/>
                  <a:gd name="T4" fmla="*/ 72 w 488"/>
                  <a:gd name="T5" fmla="*/ 256 h 256"/>
                  <a:gd name="T6" fmla="*/ 0 w 488"/>
                  <a:gd name="T7" fmla="*/ 193 h 256"/>
                  <a:gd name="T8" fmla="*/ 414 w 488"/>
                  <a:gd name="T9" fmla="*/ 0 h 256"/>
                </a:gdLst>
                <a:ahLst/>
                <a:cxnLst>
                  <a:cxn ang="0">
                    <a:pos x="T0" y="T1"/>
                  </a:cxn>
                  <a:cxn ang="0">
                    <a:pos x="T2" y="T3"/>
                  </a:cxn>
                  <a:cxn ang="0">
                    <a:pos x="T4" y="T5"/>
                  </a:cxn>
                  <a:cxn ang="0">
                    <a:pos x="T6" y="T7"/>
                  </a:cxn>
                  <a:cxn ang="0">
                    <a:pos x="T8" y="T9"/>
                  </a:cxn>
                </a:cxnLst>
                <a:rect l="0" t="0" r="r" b="b"/>
                <a:pathLst>
                  <a:path w="488" h="256">
                    <a:moveTo>
                      <a:pt x="414" y="0"/>
                    </a:moveTo>
                    <a:lnTo>
                      <a:pt x="488" y="63"/>
                    </a:lnTo>
                    <a:lnTo>
                      <a:pt x="72" y="256"/>
                    </a:lnTo>
                    <a:lnTo>
                      <a:pt x="0" y="193"/>
                    </a:lnTo>
                    <a:lnTo>
                      <a:pt x="414" y="0"/>
                    </a:lnTo>
                    <a:close/>
                  </a:path>
                </a:pathLst>
              </a:custGeom>
              <a:solidFill>
                <a:srgbClr val="E8DBB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4" name="Freeform 20"/>
              <p:cNvSpPr>
                <a:spLocks/>
              </p:cNvSpPr>
              <p:nvPr/>
            </p:nvSpPr>
            <p:spPr bwMode="auto">
              <a:xfrm>
                <a:off x="3916" y="2124"/>
                <a:ext cx="246" cy="129"/>
              </a:xfrm>
              <a:custGeom>
                <a:avLst/>
                <a:gdLst>
                  <a:gd name="T0" fmla="*/ 417 w 492"/>
                  <a:gd name="T1" fmla="*/ 0 h 259"/>
                  <a:gd name="T2" fmla="*/ 492 w 492"/>
                  <a:gd name="T3" fmla="*/ 64 h 259"/>
                  <a:gd name="T4" fmla="*/ 72 w 492"/>
                  <a:gd name="T5" fmla="*/ 259 h 259"/>
                  <a:gd name="T6" fmla="*/ 0 w 492"/>
                  <a:gd name="T7" fmla="*/ 194 h 259"/>
                  <a:gd name="T8" fmla="*/ 417 w 492"/>
                  <a:gd name="T9" fmla="*/ 0 h 259"/>
                </a:gdLst>
                <a:ahLst/>
                <a:cxnLst>
                  <a:cxn ang="0">
                    <a:pos x="T0" y="T1"/>
                  </a:cxn>
                  <a:cxn ang="0">
                    <a:pos x="T2" y="T3"/>
                  </a:cxn>
                  <a:cxn ang="0">
                    <a:pos x="T4" y="T5"/>
                  </a:cxn>
                  <a:cxn ang="0">
                    <a:pos x="T6" y="T7"/>
                  </a:cxn>
                  <a:cxn ang="0">
                    <a:pos x="T8" y="T9"/>
                  </a:cxn>
                </a:cxnLst>
                <a:rect l="0" t="0" r="r" b="b"/>
                <a:pathLst>
                  <a:path w="492" h="259">
                    <a:moveTo>
                      <a:pt x="417" y="0"/>
                    </a:moveTo>
                    <a:lnTo>
                      <a:pt x="492" y="64"/>
                    </a:lnTo>
                    <a:lnTo>
                      <a:pt x="72" y="259"/>
                    </a:lnTo>
                    <a:lnTo>
                      <a:pt x="0" y="194"/>
                    </a:lnTo>
                    <a:lnTo>
                      <a:pt x="417" y="0"/>
                    </a:lnTo>
                    <a:close/>
                  </a:path>
                </a:pathLst>
              </a:custGeom>
              <a:solidFill>
                <a:srgbClr val="E8DBB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5" name="Freeform 21"/>
              <p:cNvSpPr>
                <a:spLocks/>
              </p:cNvSpPr>
              <p:nvPr/>
            </p:nvSpPr>
            <p:spPr bwMode="auto">
              <a:xfrm>
                <a:off x="3975" y="2174"/>
                <a:ext cx="247" cy="131"/>
              </a:xfrm>
              <a:custGeom>
                <a:avLst/>
                <a:gdLst>
                  <a:gd name="T0" fmla="*/ 420 w 496"/>
                  <a:gd name="T1" fmla="*/ 0 h 260"/>
                  <a:gd name="T2" fmla="*/ 496 w 496"/>
                  <a:gd name="T3" fmla="*/ 64 h 260"/>
                  <a:gd name="T4" fmla="*/ 74 w 496"/>
                  <a:gd name="T5" fmla="*/ 260 h 260"/>
                  <a:gd name="T6" fmla="*/ 0 w 496"/>
                  <a:gd name="T7" fmla="*/ 196 h 260"/>
                  <a:gd name="T8" fmla="*/ 420 w 496"/>
                  <a:gd name="T9" fmla="*/ 0 h 260"/>
                </a:gdLst>
                <a:ahLst/>
                <a:cxnLst>
                  <a:cxn ang="0">
                    <a:pos x="T0" y="T1"/>
                  </a:cxn>
                  <a:cxn ang="0">
                    <a:pos x="T2" y="T3"/>
                  </a:cxn>
                  <a:cxn ang="0">
                    <a:pos x="T4" y="T5"/>
                  </a:cxn>
                  <a:cxn ang="0">
                    <a:pos x="T6" y="T7"/>
                  </a:cxn>
                  <a:cxn ang="0">
                    <a:pos x="T8" y="T9"/>
                  </a:cxn>
                </a:cxnLst>
                <a:rect l="0" t="0" r="r" b="b"/>
                <a:pathLst>
                  <a:path w="496" h="260">
                    <a:moveTo>
                      <a:pt x="420" y="0"/>
                    </a:moveTo>
                    <a:lnTo>
                      <a:pt x="496" y="64"/>
                    </a:lnTo>
                    <a:lnTo>
                      <a:pt x="74" y="260"/>
                    </a:lnTo>
                    <a:lnTo>
                      <a:pt x="0" y="196"/>
                    </a:lnTo>
                    <a:lnTo>
                      <a:pt x="420" y="0"/>
                    </a:lnTo>
                    <a:close/>
                  </a:path>
                </a:pathLst>
              </a:custGeom>
              <a:solidFill>
                <a:srgbClr val="E8DBB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 name="Freeform 22"/>
              <p:cNvSpPr>
                <a:spLocks/>
              </p:cNvSpPr>
              <p:nvPr/>
            </p:nvSpPr>
            <p:spPr bwMode="auto">
              <a:xfrm>
                <a:off x="4033" y="2226"/>
                <a:ext cx="250" cy="131"/>
              </a:xfrm>
              <a:custGeom>
                <a:avLst/>
                <a:gdLst>
                  <a:gd name="T0" fmla="*/ 423 w 500"/>
                  <a:gd name="T1" fmla="*/ 0 h 263"/>
                  <a:gd name="T2" fmla="*/ 500 w 500"/>
                  <a:gd name="T3" fmla="*/ 65 h 263"/>
                  <a:gd name="T4" fmla="*/ 73 w 500"/>
                  <a:gd name="T5" fmla="*/ 263 h 263"/>
                  <a:gd name="T6" fmla="*/ 0 w 500"/>
                  <a:gd name="T7" fmla="*/ 196 h 263"/>
                  <a:gd name="T8" fmla="*/ 423 w 500"/>
                  <a:gd name="T9" fmla="*/ 0 h 263"/>
                </a:gdLst>
                <a:ahLst/>
                <a:cxnLst>
                  <a:cxn ang="0">
                    <a:pos x="T0" y="T1"/>
                  </a:cxn>
                  <a:cxn ang="0">
                    <a:pos x="T2" y="T3"/>
                  </a:cxn>
                  <a:cxn ang="0">
                    <a:pos x="T4" y="T5"/>
                  </a:cxn>
                  <a:cxn ang="0">
                    <a:pos x="T6" y="T7"/>
                  </a:cxn>
                  <a:cxn ang="0">
                    <a:pos x="T8" y="T9"/>
                  </a:cxn>
                </a:cxnLst>
                <a:rect l="0" t="0" r="r" b="b"/>
                <a:pathLst>
                  <a:path w="500" h="263">
                    <a:moveTo>
                      <a:pt x="423" y="0"/>
                    </a:moveTo>
                    <a:lnTo>
                      <a:pt x="500" y="65"/>
                    </a:lnTo>
                    <a:lnTo>
                      <a:pt x="73" y="263"/>
                    </a:lnTo>
                    <a:lnTo>
                      <a:pt x="0" y="196"/>
                    </a:lnTo>
                    <a:lnTo>
                      <a:pt x="423" y="0"/>
                    </a:lnTo>
                    <a:close/>
                  </a:path>
                </a:pathLst>
              </a:custGeom>
              <a:solidFill>
                <a:srgbClr val="E8DBB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 name="Freeform 23"/>
              <p:cNvSpPr>
                <a:spLocks/>
              </p:cNvSpPr>
              <p:nvPr/>
            </p:nvSpPr>
            <p:spPr bwMode="auto">
              <a:xfrm>
                <a:off x="4093" y="2277"/>
                <a:ext cx="252" cy="133"/>
              </a:xfrm>
              <a:custGeom>
                <a:avLst/>
                <a:gdLst>
                  <a:gd name="T0" fmla="*/ 427 w 505"/>
                  <a:gd name="T1" fmla="*/ 0 h 266"/>
                  <a:gd name="T2" fmla="*/ 505 w 505"/>
                  <a:gd name="T3" fmla="*/ 67 h 266"/>
                  <a:gd name="T4" fmla="*/ 76 w 505"/>
                  <a:gd name="T5" fmla="*/ 266 h 266"/>
                  <a:gd name="T6" fmla="*/ 0 w 505"/>
                  <a:gd name="T7" fmla="*/ 198 h 266"/>
                  <a:gd name="T8" fmla="*/ 427 w 505"/>
                  <a:gd name="T9" fmla="*/ 0 h 266"/>
                </a:gdLst>
                <a:ahLst/>
                <a:cxnLst>
                  <a:cxn ang="0">
                    <a:pos x="T0" y="T1"/>
                  </a:cxn>
                  <a:cxn ang="0">
                    <a:pos x="T2" y="T3"/>
                  </a:cxn>
                  <a:cxn ang="0">
                    <a:pos x="T4" y="T5"/>
                  </a:cxn>
                  <a:cxn ang="0">
                    <a:pos x="T6" y="T7"/>
                  </a:cxn>
                  <a:cxn ang="0">
                    <a:pos x="T8" y="T9"/>
                  </a:cxn>
                </a:cxnLst>
                <a:rect l="0" t="0" r="r" b="b"/>
                <a:pathLst>
                  <a:path w="505" h="266">
                    <a:moveTo>
                      <a:pt x="427" y="0"/>
                    </a:moveTo>
                    <a:lnTo>
                      <a:pt x="505" y="67"/>
                    </a:lnTo>
                    <a:lnTo>
                      <a:pt x="76" y="266"/>
                    </a:lnTo>
                    <a:lnTo>
                      <a:pt x="0" y="198"/>
                    </a:lnTo>
                    <a:lnTo>
                      <a:pt x="427" y="0"/>
                    </a:lnTo>
                    <a:close/>
                  </a:path>
                </a:pathLst>
              </a:custGeom>
              <a:solidFill>
                <a:srgbClr val="E8DBB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8" name="Freeform 24"/>
              <p:cNvSpPr>
                <a:spLocks/>
              </p:cNvSpPr>
              <p:nvPr/>
            </p:nvSpPr>
            <p:spPr bwMode="auto">
              <a:xfrm>
                <a:off x="4153" y="2329"/>
                <a:ext cx="255" cy="135"/>
              </a:xfrm>
              <a:custGeom>
                <a:avLst/>
                <a:gdLst>
                  <a:gd name="T0" fmla="*/ 430 w 510"/>
                  <a:gd name="T1" fmla="*/ 0 h 268"/>
                  <a:gd name="T2" fmla="*/ 510 w 510"/>
                  <a:gd name="T3" fmla="*/ 68 h 268"/>
                  <a:gd name="T4" fmla="*/ 79 w 510"/>
                  <a:gd name="T5" fmla="*/ 268 h 268"/>
                  <a:gd name="T6" fmla="*/ 0 w 510"/>
                  <a:gd name="T7" fmla="*/ 200 h 268"/>
                  <a:gd name="T8" fmla="*/ 430 w 510"/>
                  <a:gd name="T9" fmla="*/ 0 h 268"/>
                </a:gdLst>
                <a:ahLst/>
                <a:cxnLst>
                  <a:cxn ang="0">
                    <a:pos x="T0" y="T1"/>
                  </a:cxn>
                  <a:cxn ang="0">
                    <a:pos x="T2" y="T3"/>
                  </a:cxn>
                  <a:cxn ang="0">
                    <a:pos x="T4" y="T5"/>
                  </a:cxn>
                  <a:cxn ang="0">
                    <a:pos x="T6" y="T7"/>
                  </a:cxn>
                  <a:cxn ang="0">
                    <a:pos x="T8" y="T9"/>
                  </a:cxn>
                </a:cxnLst>
                <a:rect l="0" t="0" r="r" b="b"/>
                <a:pathLst>
                  <a:path w="510" h="268">
                    <a:moveTo>
                      <a:pt x="430" y="0"/>
                    </a:moveTo>
                    <a:lnTo>
                      <a:pt x="510" y="68"/>
                    </a:lnTo>
                    <a:lnTo>
                      <a:pt x="79" y="268"/>
                    </a:lnTo>
                    <a:lnTo>
                      <a:pt x="0" y="200"/>
                    </a:lnTo>
                    <a:lnTo>
                      <a:pt x="430" y="0"/>
                    </a:lnTo>
                    <a:close/>
                  </a:path>
                </a:pathLst>
              </a:custGeom>
              <a:solidFill>
                <a:srgbClr val="E8DBB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9" name="Freeform 25"/>
              <p:cNvSpPr>
                <a:spLocks/>
              </p:cNvSpPr>
              <p:nvPr/>
            </p:nvSpPr>
            <p:spPr bwMode="auto">
              <a:xfrm>
                <a:off x="3480" y="1748"/>
                <a:ext cx="232" cy="121"/>
              </a:xfrm>
              <a:custGeom>
                <a:avLst/>
                <a:gdLst>
                  <a:gd name="T0" fmla="*/ 465 w 465"/>
                  <a:gd name="T1" fmla="*/ 57 h 242"/>
                  <a:gd name="T2" fmla="*/ 66 w 465"/>
                  <a:gd name="T3" fmla="*/ 242 h 242"/>
                  <a:gd name="T4" fmla="*/ 0 w 465"/>
                  <a:gd name="T5" fmla="*/ 184 h 242"/>
                  <a:gd name="T6" fmla="*/ 398 w 465"/>
                  <a:gd name="T7" fmla="*/ 0 h 242"/>
                  <a:gd name="T8" fmla="*/ 465 w 465"/>
                  <a:gd name="T9" fmla="*/ 57 h 242"/>
                </a:gdLst>
                <a:ahLst/>
                <a:cxnLst>
                  <a:cxn ang="0">
                    <a:pos x="T0" y="T1"/>
                  </a:cxn>
                  <a:cxn ang="0">
                    <a:pos x="T2" y="T3"/>
                  </a:cxn>
                  <a:cxn ang="0">
                    <a:pos x="T4" y="T5"/>
                  </a:cxn>
                  <a:cxn ang="0">
                    <a:pos x="T6" y="T7"/>
                  </a:cxn>
                  <a:cxn ang="0">
                    <a:pos x="T8" y="T9"/>
                  </a:cxn>
                </a:cxnLst>
                <a:rect l="0" t="0" r="r" b="b"/>
                <a:pathLst>
                  <a:path w="465" h="242">
                    <a:moveTo>
                      <a:pt x="465" y="57"/>
                    </a:moveTo>
                    <a:lnTo>
                      <a:pt x="66" y="242"/>
                    </a:lnTo>
                    <a:lnTo>
                      <a:pt x="0" y="184"/>
                    </a:lnTo>
                    <a:lnTo>
                      <a:pt x="398" y="0"/>
                    </a:lnTo>
                    <a:lnTo>
                      <a:pt x="465" y="57"/>
                    </a:lnTo>
                    <a:close/>
                  </a:path>
                </a:pathLst>
              </a:custGeom>
              <a:solidFill>
                <a:srgbClr val="E8DBB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 name="Freeform 26"/>
              <p:cNvSpPr>
                <a:spLocks/>
              </p:cNvSpPr>
              <p:nvPr/>
            </p:nvSpPr>
            <p:spPr bwMode="auto">
              <a:xfrm>
                <a:off x="4215" y="2383"/>
                <a:ext cx="257" cy="135"/>
              </a:xfrm>
              <a:custGeom>
                <a:avLst/>
                <a:gdLst>
                  <a:gd name="T0" fmla="*/ 0 w 514"/>
                  <a:gd name="T1" fmla="*/ 200 h 269"/>
                  <a:gd name="T2" fmla="*/ 433 w 514"/>
                  <a:gd name="T3" fmla="*/ 0 h 269"/>
                  <a:gd name="T4" fmla="*/ 514 w 514"/>
                  <a:gd name="T5" fmla="*/ 68 h 269"/>
                  <a:gd name="T6" fmla="*/ 79 w 514"/>
                  <a:gd name="T7" fmla="*/ 269 h 269"/>
                  <a:gd name="T8" fmla="*/ 0 w 514"/>
                  <a:gd name="T9" fmla="*/ 200 h 269"/>
                </a:gdLst>
                <a:ahLst/>
                <a:cxnLst>
                  <a:cxn ang="0">
                    <a:pos x="T0" y="T1"/>
                  </a:cxn>
                  <a:cxn ang="0">
                    <a:pos x="T2" y="T3"/>
                  </a:cxn>
                  <a:cxn ang="0">
                    <a:pos x="T4" y="T5"/>
                  </a:cxn>
                  <a:cxn ang="0">
                    <a:pos x="T6" y="T7"/>
                  </a:cxn>
                  <a:cxn ang="0">
                    <a:pos x="T8" y="T9"/>
                  </a:cxn>
                </a:cxnLst>
                <a:rect l="0" t="0" r="r" b="b"/>
                <a:pathLst>
                  <a:path w="514" h="269">
                    <a:moveTo>
                      <a:pt x="0" y="200"/>
                    </a:moveTo>
                    <a:lnTo>
                      <a:pt x="433" y="0"/>
                    </a:lnTo>
                    <a:lnTo>
                      <a:pt x="514" y="68"/>
                    </a:lnTo>
                    <a:lnTo>
                      <a:pt x="79" y="269"/>
                    </a:lnTo>
                    <a:lnTo>
                      <a:pt x="0" y="200"/>
                    </a:lnTo>
                    <a:close/>
                  </a:path>
                </a:pathLst>
              </a:custGeom>
              <a:solidFill>
                <a:srgbClr val="E8DBB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 name="Freeform 27"/>
              <p:cNvSpPr>
                <a:spLocks/>
              </p:cNvSpPr>
              <p:nvPr/>
            </p:nvSpPr>
            <p:spPr bwMode="auto">
              <a:xfrm>
                <a:off x="3587" y="2047"/>
                <a:ext cx="15" cy="20"/>
              </a:xfrm>
              <a:custGeom>
                <a:avLst/>
                <a:gdLst>
                  <a:gd name="T0" fmla="*/ 0 w 30"/>
                  <a:gd name="T1" fmla="*/ 0 h 39"/>
                  <a:gd name="T2" fmla="*/ 1 w 30"/>
                  <a:gd name="T3" fmla="*/ 21 h 39"/>
                  <a:gd name="T4" fmla="*/ 30 w 30"/>
                  <a:gd name="T5" fmla="*/ 39 h 39"/>
                  <a:gd name="T6" fmla="*/ 30 w 30"/>
                  <a:gd name="T7" fmla="*/ 17 h 39"/>
                  <a:gd name="T8" fmla="*/ 0 w 30"/>
                  <a:gd name="T9" fmla="*/ 0 h 39"/>
                </a:gdLst>
                <a:ahLst/>
                <a:cxnLst>
                  <a:cxn ang="0">
                    <a:pos x="T0" y="T1"/>
                  </a:cxn>
                  <a:cxn ang="0">
                    <a:pos x="T2" y="T3"/>
                  </a:cxn>
                  <a:cxn ang="0">
                    <a:pos x="T4" y="T5"/>
                  </a:cxn>
                  <a:cxn ang="0">
                    <a:pos x="T6" y="T7"/>
                  </a:cxn>
                  <a:cxn ang="0">
                    <a:pos x="T8" y="T9"/>
                  </a:cxn>
                </a:cxnLst>
                <a:rect l="0" t="0" r="r" b="b"/>
                <a:pathLst>
                  <a:path w="30" h="39">
                    <a:moveTo>
                      <a:pt x="0" y="0"/>
                    </a:moveTo>
                    <a:lnTo>
                      <a:pt x="1" y="21"/>
                    </a:lnTo>
                    <a:lnTo>
                      <a:pt x="30" y="39"/>
                    </a:lnTo>
                    <a:lnTo>
                      <a:pt x="30" y="17"/>
                    </a:lnTo>
                    <a:lnTo>
                      <a:pt x="0" y="0"/>
                    </a:lnTo>
                    <a:close/>
                  </a:path>
                </a:pathLst>
              </a:custGeom>
              <a:solidFill>
                <a:srgbClr val="E8DBB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2" name="Freeform 28"/>
              <p:cNvSpPr>
                <a:spLocks/>
              </p:cNvSpPr>
              <p:nvPr/>
            </p:nvSpPr>
            <p:spPr bwMode="auto">
              <a:xfrm>
                <a:off x="3638" y="2096"/>
                <a:ext cx="16" cy="20"/>
              </a:xfrm>
              <a:custGeom>
                <a:avLst/>
                <a:gdLst>
                  <a:gd name="T0" fmla="*/ 0 w 31"/>
                  <a:gd name="T1" fmla="*/ 0 h 40"/>
                  <a:gd name="T2" fmla="*/ 1 w 31"/>
                  <a:gd name="T3" fmla="*/ 22 h 40"/>
                  <a:gd name="T4" fmla="*/ 31 w 31"/>
                  <a:gd name="T5" fmla="*/ 40 h 40"/>
                  <a:gd name="T6" fmla="*/ 31 w 31"/>
                  <a:gd name="T7" fmla="*/ 18 h 40"/>
                  <a:gd name="T8" fmla="*/ 0 w 31"/>
                  <a:gd name="T9" fmla="*/ 0 h 40"/>
                </a:gdLst>
                <a:ahLst/>
                <a:cxnLst>
                  <a:cxn ang="0">
                    <a:pos x="T0" y="T1"/>
                  </a:cxn>
                  <a:cxn ang="0">
                    <a:pos x="T2" y="T3"/>
                  </a:cxn>
                  <a:cxn ang="0">
                    <a:pos x="T4" y="T5"/>
                  </a:cxn>
                  <a:cxn ang="0">
                    <a:pos x="T6" y="T7"/>
                  </a:cxn>
                  <a:cxn ang="0">
                    <a:pos x="T8" y="T9"/>
                  </a:cxn>
                </a:cxnLst>
                <a:rect l="0" t="0" r="r" b="b"/>
                <a:pathLst>
                  <a:path w="31" h="40">
                    <a:moveTo>
                      <a:pt x="0" y="0"/>
                    </a:moveTo>
                    <a:lnTo>
                      <a:pt x="1" y="22"/>
                    </a:lnTo>
                    <a:lnTo>
                      <a:pt x="31" y="40"/>
                    </a:lnTo>
                    <a:lnTo>
                      <a:pt x="31" y="18"/>
                    </a:lnTo>
                    <a:lnTo>
                      <a:pt x="0" y="0"/>
                    </a:lnTo>
                    <a:close/>
                  </a:path>
                </a:pathLst>
              </a:custGeom>
              <a:solidFill>
                <a:srgbClr val="E8DBB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3" name="Freeform 29"/>
              <p:cNvSpPr>
                <a:spLocks/>
              </p:cNvSpPr>
              <p:nvPr/>
            </p:nvSpPr>
            <p:spPr bwMode="auto">
              <a:xfrm>
                <a:off x="3508" y="1943"/>
                <a:ext cx="15" cy="19"/>
              </a:xfrm>
              <a:custGeom>
                <a:avLst/>
                <a:gdLst>
                  <a:gd name="T0" fmla="*/ 0 w 30"/>
                  <a:gd name="T1" fmla="*/ 0 h 39"/>
                  <a:gd name="T2" fmla="*/ 1 w 30"/>
                  <a:gd name="T3" fmla="*/ 20 h 39"/>
                  <a:gd name="T4" fmla="*/ 30 w 30"/>
                  <a:gd name="T5" fmla="*/ 39 h 39"/>
                  <a:gd name="T6" fmla="*/ 29 w 30"/>
                  <a:gd name="T7" fmla="*/ 18 h 39"/>
                  <a:gd name="T8" fmla="*/ 0 w 30"/>
                  <a:gd name="T9" fmla="*/ 0 h 39"/>
                </a:gdLst>
                <a:ahLst/>
                <a:cxnLst>
                  <a:cxn ang="0">
                    <a:pos x="T0" y="T1"/>
                  </a:cxn>
                  <a:cxn ang="0">
                    <a:pos x="T2" y="T3"/>
                  </a:cxn>
                  <a:cxn ang="0">
                    <a:pos x="T4" y="T5"/>
                  </a:cxn>
                  <a:cxn ang="0">
                    <a:pos x="T6" y="T7"/>
                  </a:cxn>
                  <a:cxn ang="0">
                    <a:pos x="T8" y="T9"/>
                  </a:cxn>
                </a:cxnLst>
                <a:rect l="0" t="0" r="r" b="b"/>
                <a:pathLst>
                  <a:path w="30" h="39">
                    <a:moveTo>
                      <a:pt x="0" y="0"/>
                    </a:moveTo>
                    <a:lnTo>
                      <a:pt x="1" y="20"/>
                    </a:lnTo>
                    <a:lnTo>
                      <a:pt x="30" y="39"/>
                    </a:lnTo>
                    <a:lnTo>
                      <a:pt x="29" y="18"/>
                    </a:lnTo>
                    <a:lnTo>
                      <a:pt x="0" y="0"/>
                    </a:lnTo>
                    <a:close/>
                  </a:path>
                </a:pathLst>
              </a:custGeom>
              <a:solidFill>
                <a:srgbClr val="07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4" name="Freeform 30"/>
              <p:cNvSpPr>
                <a:spLocks/>
              </p:cNvSpPr>
              <p:nvPr/>
            </p:nvSpPr>
            <p:spPr bwMode="auto">
              <a:xfrm>
                <a:off x="3558" y="1990"/>
                <a:ext cx="15" cy="20"/>
              </a:xfrm>
              <a:custGeom>
                <a:avLst/>
                <a:gdLst>
                  <a:gd name="T0" fmla="*/ 0 w 30"/>
                  <a:gd name="T1" fmla="*/ 0 h 39"/>
                  <a:gd name="T2" fmla="*/ 1 w 30"/>
                  <a:gd name="T3" fmla="*/ 21 h 39"/>
                  <a:gd name="T4" fmla="*/ 30 w 30"/>
                  <a:gd name="T5" fmla="*/ 39 h 39"/>
                  <a:gd name="T6" fmla="*/ 30 w 30"/>
                  <a:gd name="T7" fmla="*/ 18 h 39"/>
                  <a:gd name="T8" fmla="*/ 0 w 30"/>
                  <a:gd name="T9" fmla="*/ 0 h 39"/>
                </a:gdLst>
                <a:ahLst/>
                <a:cxnLst>
                  <a:cxn ang="0">
                    <a:pos x="T0" y="T1"/>
                  </a:cxn>
                  <a:cxn ang="0">
                    <a:pos x="T2" y="T3"/>
                  </a:cxn>
                  <a:cxn ang="0">
                    <a:pos x="T4" y="T5"/>
                  </a:cxn>
                  <a:cxn ang="0">
                    <a:pos x="T6" y="T7"/>
                  </a:cxn>
                  <a:cxn ang="0">
                    <a:pos x="T8" y="T9"/>
                  </a:cxn>
                </a:cxnLst>
                <a:rect l="0" t="0" r="r" b="b"/>
                <a:pathLst>
                  <a:path w="30" h="39">
                    <a:moveTo>
                      <a:pt x="0" y="0"/>
                    </a:moveTo>
                    <a:lnTo>
                      <a:pt x="1" y="21"/>
                    </a:lnTo>
                    <a:lnTo>
                      <a:pt x="30" y="39"/>
                    </a:lnTo>
                    <a:lnTo>
                      <a:pt x="30" y="18"/>
                    </a:lnTo>
                    <a:lnTo>
                      <a:pt x="0" y="0"/>
                    </a:lnTo>
                    <a:close/>
                  </a:path>
                </a:pathLst>
              </a:custGeom>
              <a:solidFill>
                <a:srgbClr val="07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5" name="Freeform 31"/>
              <p:cNvSpPr>
                <a:spLocks/>
              </p:cNvSpPr>
              <p:nvPr/>
            </p:nvSpPr>
            <p:spPr bwMode="auto">
              <a:xfrm>
                <a:off x="3609" y="2039"/>
                <a:ext cx="15" cy="20"/>
              </a:xfrm>
              <a:custGeom>
                <a:avLst/>
                <a:gdLst>
                  <a:gd name="T0" fmla="*/ 0 w 30"/>
                  <a:gd name="T1" fmla="*/ 0 h 39"/>
                  <a:gd name="T2" fmla="*/ 2 w 30"/>
                  <a:gd name="T3" fmla="*/ 21 h 39"/>
                  <a:gd name="T4" fmla="*/ 30 w 30"/>
                  <a:gd name="T5" fmla="*/ 39 h 39"/>
                  <a:gd name="T6" fmla="*/ 30 w 30"/>
                  <a:gd name="T7" fmla="*/ 17 h 39"/>
                  <a:gd name="T8" fmla="*/ 0 w 30"/>
                  <a:gd name="T9" fmla="*/ 0 h 39"/>
                </a:gdLst>
                <a:ahLst/>
                <a:cxnLst>
                  <a:cxn ang="0">
                    <a:pos x="T0" y="T1"/>
                  </a:cxn>
                  <a:cxn ang="0">
                    <a:pos x="T2" y="T3"/>
                  </a:cxn>
                  <a:cxn ang="0">
                    <a:pos x="T4" y="T5"/>
                  </a:cxn>
                  <a:cxn ang="0">
                    <a:pos x="T6" y="T7"/>
                  </a:cxn>
                  <a:cxn ang="0">
                    <a:pos x="T8" y="T9"/>
                  </a:cxn>
                </a:cxnLst>
                <a:rect l="0" t="0" r="r" b="b"/>
                <a:pathLst>
                  <a:path w="30" h="39">
                    <a:moveTo>
                      <a:pt x="0" y="0"/>
                    </a:moveTo>
                    <a:lnTo>
                      <a:pt x="2" y="21"/>
                    </a:lnTo>
                    <a:lnTo>
                      <a:pt x="30" y="39"/>
                    </a:lnTo>
                    <a:lnTo>
                      <a:pt x="30" y="17"/>
                    </a:lnTo>
                    <a:lnTo>
                      <a:pt x="0" y="0"/>
                    </a:lnTo>
                    <a:close/>
                  </a:path>
                </a:pathLst>
              </a:custGeom>
              <a:solidFill>
                <a:srgbClr val="07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 name="Freeform 32"/>
              <p:cNvSpPr>
                <a:spLocks/>
              </p:cNvSpPr>
              <p:nvPr/>
            </p:nvSpPr>
            <p:spPr bwMode="auto">
              <a:xfrm>
                <a:off x="3660" y="2088"/>
                <a:ext cx="16" cy="20"/>
              </a:xfrm>
              <a:custGeom>
                <a:avLst/>
                <a:gdLst>
                  <a:gd name="T0" fmla="*/ 0 w 31"/>
                  <a:gd name="T1" fmla="*/ 0 h 40"/>
                  <a:gd name="T2" fmla="*/ 1 w 31"/>
                  <a:gd name="T3" fmla="*/ 21 h 40"/>
                  <a:gd name="T4" fmla="*/ 31 w 31"/>
                  <a:gd name="T5" fmla="*/ 40 h 40"/>
                  <a:gd name="T6" fmla="*/ 31 w 31"/>
                  <a:gd name="T7" fmla="*/ 18 h 40"/>
                  <a:gd name="T8" fmla="*/ 0 w 31"/>
                  <a:gd name="T9" fmla="*/ 0 h 40"/>
                </a:gdLst>
                <a:ahLst/>
                <a:cxnLst>
                  <a:cxn ang="0">
                    <a:pos x="T0" y="T1"/>
                  </a:cxn>
                  <a:cxn ang="0">
                    <a:pos x="T2" y="T3"/>
                  </a:cxn>
                  <a:cxn ang="0">
                    <a:pos x="T4" y="T5"/>
                  </a:cxn>
                  <a:cxn ang="0">
                    <a:pos x="T6" y="T7"/>
                  </a:cxn>
                  <a:cxn ang="0">
                    <a:pos x="T8" y="T9"/>
                  </a:cxn>
                </a:cxnLst>
                <a:rect l="0" t="0" r="r" b="b"/>
                <a:pathLst>
                  <a:path w="31" h="40">
                    <a:moveTo>
                      <a:pt x="0" y="0"/>
                    </a:moveTo>
                    <a:lnTo>
                      <a:pt x="1" y="21"/>
                    </a:lnTo>
                    <a:lnTo>
                      <a:pt x="31" y="40"/>
                    </a:lnTo>
                    <a:lnTo>
                      <a:pt x="31" y="18"/>
                    </a:lnTo>
                    <a:lnTo>
                      <a:pt x="0" y="0"/>
                    </a:lnTo>
                    <a:close/>
                  </a:path>
                </a:pathLst>
              </a:custGeom>
              <a:solidFill>
                <a:srgbClr val="07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7" name="Freeform 33"/>
              <p:cNvSpPr>
                <a:spLocks/>
              </p:cNvSpPr>
              <p:nvPr/>
            </p:nvSpPr>
            <p:spPr bwMode="auto">
              <a:xfrm>
                <a:off x="3712" y="2138"/>
                <a:ext cx="16" cy="20"/>
              </a:xfrm>
              <a:custGeom>
                <a:avLst/>
                <a:gdLst>
                  <a:gd name="T0" fmla="*/ 0 w 31"/>
                  <a:gd name="T1" fmla="*/ 0 h 40"/>
                  <a:gd name="T2" fmla="*/ 0 w 31"/>
                  <a:gd name="T3" fmla="*/ 21 h 40"/>
                  <a:gd name="T4" fmla="*/ 31 w 31"/>
                  <a:gd name="T5" fmla="*/ 40 h 40"/>
                  <a:gd name="T6" fmla="*/ 31 w 31"/>
                  <a:gd name="T7" fmla="*/ 19 h 40"/>
                  <a:gd name="T8" fmla="*/ 0 w 31"/>
                  <a:gd name="T9" fmla="*/ 0 h 40"/>
                </a:gdLst>
                <a:ahLst/>
                <a:cxnLst>
                  <a:cxn ang="0">
                    <a:pos x="T0" y="T1"/>
                  </a:cxn>
                  <a:cxn ang="0">
                    <a:pos x="T2" y="T3"/>
                  </a:cxn>
                  <a:cxn ang="0">
                    <a:pos x="T4" y="T5"/>
                  </a:cxn>
                  <a:cxn ang="0">
                    <a:pos x="T6" y="T7"/>
                  </a:cxn>
                  <a:cxn ang="0">
                    <a:pos x="T8" y="T9"/>
                  </a:cxn>
                </a:cxnLst>
                <a:rect l="0" t="0" r="r" b="b"/>
                <a:pathLst>
                  <a:path w="31" h="40">
                    <a:moveTo>
                      <a:pt x="0" y="0"/>
                    </a:moveTo>
                    <a:lnTo>
                      <a:pt x="0" y="21"/>
                    </a:lnTo>
                    <a:lnTo>
                      <a:pt x="31" y="40"/>
                    </a:lnTo>
                    <a:lnTo>
                      <a:pt x="31" y="19"/>
                    </a:lnTo>
                    <a:lnTo>
                      <a:pt x="0" y="0"/>
                    </a:lnTo>
                    <a:close/>
                  </a:path>
                </a:pathLst>
              </a:custGeom>
              <a:solidFill>
                <a:srgbClr val="07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8" name="Freeform 34"/>
              <p:cNvSpPr>
                <a:spLocks/>
              </p:cNvSpPr>
              <p:nvPr/>
            </p:nvSpPr>
            <p:spPr bwMode="auto">
              <a:xfrm>
                <a:off x="3765" y="2189"/>
                <a:ext cx="16" cy="20"/>
              </a:xfrm>
              <a:custGeom>
                <a:avLst/>
                <a:gdLst>
                  <a:gd name="T0" fmla="*/ 0 w 31"/>
                  <a:gd name="T1" fmla="*/ 0 h 40"/>
                  <a:gd name="T2" fmla="*/ 0 w 31"/>
                  <a:gd name="T3" fmla="*/ 21 h 40"/>
                  <a:gd name="T4" fmla="*/ 31 w 31"/>
                  <a:gd name="T5" fmla="*/ 40 h 40"/>
                  <a:gd name="T6" fmla="*/ 31 w 31"/>
                  <a:gd name="T7" fmla="*/ 18 h 40"/>
                  <a:gd name="T8" fmla="*/ 0 w 31"/>
                  <a:gd name="T9" fmla="*/ 0 h 40"/>
                </a:gdLst>
                <a:ahLst/>
                <a:cxnLst>
                  <a:cxn ang="0">
                    <a:pos x="T0" y="T1"/>
                  </a:cxn>
                  <a:cxn ang="0">
                    <a:pos x="T2" y="T3"/>
                  </a:cxn>
                  <a:cxn ang="0">
                    <a:pos x="T4" y="T5"/>
                  </a:cxn>
                  <a:cxn ang="0">
                    <a:pos x="T6" y="T7"/>
                  </a:cxn>
                  <a:cxn ang="0">
                    <a:pos x="T8" y="T9"/>
                  </a:cxn>
                </a:cxnLst>
                <a:rect l="0" t="0" r="r" b="b"/>
                <a:pathLst>
                  <a:path w="31" h="40">
                    <a:moveTo>
                      <a:pt x="0" y="0"/>
                    </a:moveTo>
                    <a:lnTo>
                      <a:pt x="0" y="21"/>
                    </a:lnTo>
                    <a:lnTo>
                      <a:pt x="31" y="40"/>
                    </a:lnTo>
                    <a:lnTo>
                      <a:pt x="31" y="18"/>
                    </a:lnTo>
                    <a:lnTo>
                      <a:pt x="0" y="0"/>
                    </a:lnTo>
                    <a:close/>
                  </a:path>
                </a:pathLst>
              </a:custGeom>
              <a:solidFill>
                <a:srgbClr val="07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9" name="Freeform 35"/>
              <p:cNvSpPr>
                <a:spLocks/>
              </p:cNvSpPr>
              <p:nvPr/>
            </p:nvSpPr>
            <p:spPr bwMode="auto">
              <a:xfrm>
                <a:off x="3819" y="2240"/>
                <a:ext cx="16" cy="21"/>
              </a:xfrm>
              <a:custGeom>
                <a:avLst/>
                <a:gdLst>
                  <a:gd name="T0" fmla="*/ 0 w 32"/>
                  <a:gd name="T1" fmla="*/ 0 h 42"/>
                  <a:gd name="T2" fmla="*/ 1 w 32"/>
                  <a:gd name="T3" fmla="*/ 22 h 42"/>
                  <a:gd name="T4" fmla="*/ 32 w 32"/>
                  <a:gd name="T5" fmla="*/ 42 h 42"/>
                  <a:gd name="T6" fmla="*/ 32 w 32"/>
                  <a:gd name="T7" fmla="*/ 19 h 42"/>
                  <a:gd name="T8" fmla="*/ 0 w 32"/>
                  <a:gd name="T9" fmla="*/ 0 h 42"/>
                </a:gdLst>
                <a:ahLst/>
                <a:cxnLst>
                  <a:cxn ang="0">
                    <a:pos x="T0" y="T1"/>
                  </a:cxn>
                  <a:cxn ang="0">
                    <a:pos x="T2" y="T3"/>
                  </a:cxn>
                  <a:cxn ang="0">
                    <a:pos x="T4" y="T5"/>
                  </a:cxn>
                  <a:cxn ang="0">
                    <a:pos x="T6" y="T7"/>
                  </a:cxn>
                  <a:cxn ang="0">
                    <a:pos x="T8" y="T9"/>
                  </a:cxn>
                </a:cxnLst>
                <a:rect l="0" t="0" r="r" b="b"/>
                <a:pathLst>
                  <a:path w="32" h="42">
                    <a:moveTo>
                      <a:pt x="0" y="0"/>
                    </a:moveTo>
                    <a:lnTo>
                      <a:pt x="1" y="22"/>
                    </a:lnTo>
                    <a:lnTo>
                      <a:pt x="32" y="42"/>
                    </a:lnTo>
                    <a:lnTo>
                      <a:pt x="32" y="19"/>
                    </a:lnTo>
                    <a:lnTo>
                      <a:pt x="0" y="0"/>
                    </a:lnTo>
                    <a:close/>
                  </a:path>
                </a:pathLst>
              </a:custGeom>
              <a:solidFill>
                <a:srgbClr val="07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0" name="Freeform 36"/>
              <p:cNvSpPr>
                <a:spLocks/>
              </p:cNvSpPr>
              <p:nvPr/>
            </p:nvSpPr>
            <p:spPr bwMode="auto">
              <a:xfrm>
                <a:off x="3874" y="2292"/>
                <a:ext cx="16" cy="21"/>
              </a:xfrm>
              <a:custGeom>
                <a:avLst/>
                <a:gdLst>
                  <a:gd name="T0" fmla="*/ 0 w 33"/>
                  <a:gd name="T1" fmla="*/ 0 h 42"/>
                  <a:gd name="T2" fmla="*/ 0 w 33"/>
                  <a:gd name="T3" fmla="*/ 23 h 42"/>
                  <a:gd name="T4" fmla="*/ 33 w 33"/>
                  <a:gd name="T5" fmla="*/ 42 h 42"/>
                  <a:gd name="T6" fmla="*/ 33 w 33"/>
                  <a:gd name="T7" fmla="*/ 19 h 42"/>
                  <a:gd name="T8" fmla="*/ 0 w 33"/>
                  <a:gd name="T9" fmla="*/ 0 h 42"/>
                </a:gdLst>
                <a:ahLst/>
                <a:cxnLst>
                  <a:cxn ang="0">
                    <a:pos x="T0" y="T1"/>
                  </a:cxn>
                  <a:cxn ang="0">
                    <a:pos x="T2" y="T3"/>
                  </a:cxn>
                  <a:cxn ang="0">
                    <a:pos x="T4" y="T5"/>
                  </a:cxn>
                  <a:cxn ang="0">
                    <a:pos x="T6" y="T7"/>
                  </a:cxn>
                  <a:cxn ang="0">
                    <a:pos x="T8" y="T9"/>
                  </a:cxn>
                </a:cxnLst>
                <a:rect l="0" t="0" r="r" b="b"/>
                <a:pathLst>
                  <a:path w="33" h="42">
                    <a:moveTo>
                      <a:pt x="0" y="0"/>
                    </a:moveTo>
                    <a:lnTo>
                      <a:pt x="0" y="23"/>
                    </a:lnTo>
                    <a:lnTo>
                      <a:pt x="33" y="42"/>
                    </a:lnTo>
                    <a:lnTo>
                      <a:pt x="33" y="19"/>
                    </a:lnTo>
                    <a:lnTo>
                      <a:pt x="0" y="0"/>
                    </a:lnTo>
                    <a:close/>
                  </a:path>
                </a:pathLst>
              </a:custGeom>
              <a:solidFill>
                <a:srgbClr val="07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 name="Freeform 37"/>
              <p:cNvSpPr>
                <a:spLocks/>
              </p:cNvSpPr>
              <p:nvPr/>
            </p:nvSpPr>
            <p:spPr bwMode="auto">
              <a:xfrm>
                <a:off x="3929" y="2345"/>
                <a:ext cx="16" cy="21"/>
              </a:xfrm>
              <a:custGeom>
                <a:avLst/>
                <a:gdLst>
                  <a:gd name="T0" fmla="*/ 0 w 32"/>
                  <a:gd name="T1" fmla="*/ 0 h 42"/>
                  <a:gd name="T2" fmla="*/ 0 w 32"/>
                  <a:gd name="T3" fmla="*/ 23 h 42"/>
                  <a:gd name="T4" fmla="*/ 32 w 32"/>
                  <a:gd name="T5" fmla="*/ 42 h 42"/>
                  <a:gd name="T6" fmla="*/ 32 w 32"/>
                  <a:gd name="T7" fmla="*/ 19 h 42"/>
                  <a:gd name="T8" fmla="*/ 0 w 32"/>
                  <a:gd name="T9" fmla="*/ 0 h 42"/>
                </a:gdLst>
                <a:ahLst/>
                <a:cxnLst>
                  <a:cxn ang="0">
                    <a:pos x="T0" y="T1"/>
                  </a:cxn>
                  <a:cxn ang="0">
                    <a:pos x="T2" y="T3"/>
                  </a:cxn>
                  <a:cxn ang="0">
                    <a:pos x="T4" y="T5"/>
                  </a:cxn>
                  <a:cxn ang="0">
                    <a:pos x="T6" y="T7"/>
                  </a:cxn>
                  <a:cxn ang="0">
                    <a:pos x="T8" y="T9"/>
                  </a:cxn>
                </a:cxnLst>
                <a:rect l="0" t="0" r="r" b="b"/>
                <a:pathLst>
                  <a:path w="32" h="42">
                    <a:moveTo>
                      <a:pt x="0" y="0"/>
                    </a:moveTo>
                    <a:lnTo>
                      <a:pt x="0" y="23"/>
                    </a:lnTo>
                    <a:lnTo>
                      <a:pt x="32" y="42"/>
                    </a:lnTo>
                    <a:lnTo>
                      <a:pt x="32" y="19"/>
                    </a:lnTo>
                    <a:lnTo>
                      <a:pt x="0" y="0"/>
                    </a:lnTo>
                    <a:close/>
                  </a:path>
                </a:pathLst>
              </a:custGeom>
              <a:solidFill>
                <a:srgbClr val="07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2" name="Freeform 38"/>
              <p:cNvSpPr>
                <a:spLocks/>
              </p:cNvSpPr>
              <p:nvPr/>
            </p:nvSpPr>
            <p:spPr bwMode="auto">
              <a:xfrm>
                <a:off x="3985" y="2398"/>
                <a:ext cx="17" cy="22"/>
              </a:xfrm>
              <a:custGeom>
                <a:avLst/>
                <a:gdLst>
                  <a:gd name="T0" fmla="*/ 0 w 33"/>
                  <a:gd name="T1" fmla="*/ 0 h 44"/>
                  <a:gd name="T2" fmla="*/ 1 w 33"/>
                  <a:gd name="T3" fmla="*/ 23 h 44"/>
                  <a:gd name="T4" fmla="*/ 33 w 33"/>
                  <a:gd name="T5" fmla="*/ 44 h 44"/>
                  <a:gd name="T6" fmla="*/ 33 w 33"/>
                  <a:gd name="T7" fmla="*/ 21 h 44"/>
                  <a:gd name="T8" fmla="*/ 0 w 33"/>
                  <a:gd name="T9" fmla="*/ 0 h 44"/>
                </a:gdLst>
                <a:ahLst/>
                <a:cxnLst>
                  <a:cxn ang="0">
                    <a:pos x="T0" y="T1"/>
                  </a:cxn>
                  <a:cxn ang="0">
                    <a:pos x="T2" y="T3"/>
                  </a:cxn>
                  <a:cxn ang="0">
                    <a:pos x="T4" y="T5"/>
                  </a:cxn>
                  <a:cxn ang="0">
                    <a:pos x="T6" y="T7"/>
                  </a:cxn>
                  <a:cxn ang="0">
                    <a:pos x="T8" y="T9"/>
                  </a:cxn>
                </a:cxnLst>
                <a:rect l="0" t="0" r="r" b="b"/>
                <a:pathLst>
                  <a:path w="33" h="44">
                    <a:moveTo>
                      <a:pt x="0" y="0"/>
                    </a:moveTo>
                    <a:lnTo>
                      <a:pt x="1" y="23"/>
                    </a:lnTo>
                    <a:lnTo>
                      <a:pt x="33" y="44"/>
                    </a:lnTo>
                    <a:lnTo>
                      <a:pt x="33" y="21"/>
                    </a:lnTo>
                    <a:lnTo>
                      <a:pt x="0" y="0"/>
                    </a:lnTo>
                    <a:close/>
                  </a:path>
                </a:pathLst>
              </a:custGeom>
              <a:solidFill>
                <a:srgbClr val="07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3" name="Freeform 39"/>
              <p:cNvSpPr>
                <a:spLocks/>
              </p:cNvSpPr>
              <p:nvPr/>
            </p:nvSpPr>
            <p:spPr bwMode="auto">
              <a:xfrm>
                <a:off x="4042" y="2453"/>
                <a:ext cx="17" cy="22"/>
              </a:xfrm>
              <a:custGeom>
                <a:avLst/>
                <a:gdLst>
                  <a:gd name="T0" fmla="*/ 0 w 33"/>
                  <a:gd name="T1" fmla="*/ 0 h 44"/>
                  <a:gd name="T2" fmla="*/ 1 w 33"/>
                  <a:gd name="T3" fmla="*/ 23 h 44"/>
                  <a:gd name="T4" fmla="*/ 33 w 33"/>
                  <a:gd name="T5" fmla="*/ 44 h 44"/>
                  <a:gd name="T6" fmla="*/ 32 w 33"/>
                  <a:gd name="T7" fmla="*/ 20 h 44"/>
                  <a:gd name="T8" fmla="*/ 0 w 33"/>
                  <a:gd name="T9" fmla="*/ 0 h 44"/>
                </a:gdLst>
                <a:ahLst/>
                <a:cxnLst>
                  <a:cxn ang="0">
                    <a:pos x="T0" y="T1"/>
                  </a:cxn>
                  <a:cxn ang="0">
                    <a:pos x="T2" y="T3"/>
                  </a:cxn>
                  <a:cxn ang="0">
                    <a:pos x="T4" y="T5"/>
                  </a:cxn>
                  <a:cxn ang="0">
                    <a:pos x="T6" y="T7"/>
                  </a:cxn>
                  <a:cxn ang="0">
                    <a:pos x="T8" y="T9"/>
                  </a:cxn>
                </a:cxnLst>
                <a:rect l="0" t="0" r="r" b="b"/>
                <a:pathLst>
                  <a:path w="33" h="44">
                    <a:moveTo>
                      <a:pt x="0" y="0"/>
                    </a:moveTo>
                    <a:lnTo>
                      <a:pt x="1" y="23"/>
                    </a:lnTo>
                    <a:lnTo>
                      <a:pt x="33" y="44"/>
                    </a:lnTo>
                    <a:lnTo>
                      <a:pt x="32" y="20"/>
                    </a:lnTo>
                    <a:lnTo>
                      <a:pt x="0" y="0"/>
                    </a:lnTo>
                    <a:close/>
                  </a:path>
                </a:pathLst>
              </a:custGeom>
              <a:solidFill>
                <a:srgbClr val="07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4" name="Freeform 40"/>
              <p:cNvSpPr>
                <a:spLocks/>
              </p:cNvSpPr>
              <p:nvPr/>
            </p:nvSpPr>
            <p:spPr bwMode="auto">
              <a:xfrm>
                <a:off x="4099" y="2509"/>
                <a:ext cx="17" cy="22"/>
              </a:xfrm>
              <a:custGeom>
                <a:avLst/>
                <a:gdLst>
                  <a:gd name="T0" fmla="*/ 0 w 35"/>
                  <a:gd name="T1" fmla="*/ 0 h 45"/>
                  <a:gd name="T2" fmla="*/ 1 w 35"/>
                  <a:gd name="T3" fmla="*/ 24 h 45"/>
                  <a:gd name="T4" fmla="*/ 35 w 35"/>
                  <a:gd name="T5" fmla="*/ 45 h 45"/>
                  <a:gd name="T6" fmla="*/ 35 w 35"/>
                  <a:gd name="T7" fmla="*/ 21 h 45"/>
                  <a:gd name="T8" fmla="*/ 0 w 35"/>
                  <a:gd name="T9" fmla="*/ 0 h 45"/>
                </a:gdLst>
                <a:ahLst/>
                <a:cxnLst>
                  <a:cxn ang="0">
                    <a:pos x="T0" y="T1"/>
                  </a:cxn>
                  <a:cxn ang="0">
                    <a:pos x="T2" y="T3"/>
                  </a:cxn>
                  <a:cxn ang="0">
                    <a:pos x="T4" y="T5"/>
                  </a:cxn>
                  <a:cxn ang="0">
                    <a:pos x="T6" y="T7"/>
                  </a:cxn>
                  <a:cxn ang="0">
                    <a:pos x="T8" y="T9"/>
                  </a:cxn>
                </a:cxnLst>
                <a:rect l="0" t="0" r="r" b="b"/>
                <a:pathLst>
                  <a:path w="35" h="45">
                    <a:moveTo>
                      <a:pt x="0" y="0"/>
                    </a:moveTo>
                    <a:lnTo>
                      <a:pt x="1" y="24"/>
                    </a:lnTo>
                    <a:lnTo>
                      <a:pt x="35" y="45"/>
                    </a:lnTo>
                    <a:lnTo>
                      <a:pt x="35" y="21"/>
                    </a:lnTo>
                    <a:lnTo>
                      <a:pt x="0" y="0"/>
                    </a:lnTo>
                    <a:close/>
                  </a:path>
                </a:pathLst>
              </a:custGeom>
              <a:solidFill>
                <a:srgbClr val="07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5" name="Freeform 41"/>
              <p:cNvSpPr>
                <a:spLocks/>
              </p:cNvSpPr>
              <p:nvPr/>
            </p:nvSpPr>
            <p:spPr bwMode="auto">
              <a:xfrm>
                <a:off x="3466" y="1900"/>
                <a:ext cx="7" cy="15"/>
              </a:xfrm>
              <a:custGeom>
                <a:avLst/>
                <a:gdLst>
                  <a:gd name="T0" fmla="*/ 15 w 15"/>
                  <a:gd name="T1" fmla="*/ 9 h 29"/>
                  <a:gd name="T2" fmla="*/ 0 w 15"/>
                  <a:gd name="T3" fmla="*/ 0 h 29"/>
                  <a:gd name="T4" fmla="*/ 0 w 15"/>
                  <a:gd name="T5" fmla="*/ 20 h 29"/>
                  <a:gd name="T6" fmla="*/ 15 w 15"/>
                  <a:gd name="T7" fmla="*/ 29 h 29"/>
                  <a:gd name="T8" fmla="*/ 15 w 15"/>
                  <a:gd name="T9" fmla="*/ 9 h 29"/>
                </a:gdLst>
                <a:ahLst/>
                <a:cxnLst>
                  <a:cxn ang="0">
                    <a:pos x="T0" y="T1"/>
                  </a:cxn>
                  <a:cxn ang="0">
                    <a:pos x="T2" y="T3"/>
                  </a:cxn>
                  <a:cxn ang="0">
                    <a:pos x="T4" y="T5"/>
                  </a:cxn>
                  <a:cxn ang="0">
                    <a:pos x="T6" y="T7"/>
                  </a:cxn>
                  <a:cxn ang="0">
                    <a:pos x="T8" y="T9"/>
                  </a:cxn>
                </a:cxnLst>
                <a:rect l="0" t="0" r="r" b="b"/>
                <a:pathLst>
                  <a:path w="15" h="29">
                    <a:moveTo>
                      <a:pt x="15" y="9"/>
                    </a:moveTo>
                    <a:lnTo>
                      <a:pt x="0" y="0"/>
                    </a:lnTo>
                    <a:lnTo>
                      <a:pt x="0" y="20"/>
                    </a:lnTo>
                    <a:lnTo>
                      <a:pt x="15" y="29"/>
                    </a:lnTo>
                    <a:lnTo>
                      <a:pt x="15" y="9"/>
                    </a:lnTo>
                    <a:close/>
                  </a:path>
                </a:pathLst>
              </a:custGeom>
              <a:solidFill>
                <a:srgbClr val="07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6" name="Freeform 42"/>
              <p:cNvSpPr>
                <a:spLocks/>
              </p:cNvSpPr>
              <p:nvPr/>
            </p:nvSpPr>
            <p:spPr bwMode="auto">
              <a:xfrm>
                <a:off x="3466" y="1540"/>
                <a:ext cx="72" cy="42"/>
              </a:xfrm>
              <a:custGeom>
                <a:avLst/>
                <a:gdLst>
                  <a:gd name="T0" fmla="*/ 144 w 144"/>
                  <a:gd name="T1" fmla="*/ 0 h 83"/>
                  <a:gd name="T2" fmla="*/ 0 w 144"/>
                  <a:gd name="T3" fmla="*/ 66 h 83"/>
                  <a:gd name="T4" fmla="*/ 0 w 144"/>
                  <a:gd name="T5" fmla="*/ 83 h 83"/>
                  <a:gd name="T6" fmla="*/ 139 w 144"/>
                  <a:gd name="T7" fmla="*/ 19 h 83"/>
                  <a:gd name="T8" fmla="*/ 144 w 144"/>
                  <a:gd name="T9" fmla="*/ 0 h 83"/>
                </a:gdLst>
                <a:ahLst/>
                <a:cxnLst>
                  <a:cxn ang="0">
                    <a:pos x="T0" y="T1"/>
                  </a:cxn>
                  <a:cxn ang="0">
                    <a:pos x="T2" y="T3"/>
                  </a:cxn>
                  <a:cxn ang="0">
                    <a:pos x="T4" y="T5"/>
                  </a:cxn>
                  <a:cxn ang="0">
                    <a:pos x="T6" y="T7"/>
                  </a:cxn>
                  <a:cxn ang="0">
                    <a:pos x="T8" y="T9"/>
                  </a:cxn>
                </a:cxnLst>
                <a:rect l="0" t="0" r="r" b="b"/>
                <a:pathLst>
                  <a:path w="144" h="83">
                    <a:moveTo>
                      <a:pt x="144" y="0"/>
                    </a:moveTo>
                    <a:lnTo>
                      <a:pt x="0" y="66"/>
                    </a:lnTo>
                    <a:lnTo>
                      <a:pt x="0" y="83"/>
                    </a:lnTo>
                    <a:lnTo>
                      <a:pt x="139" y="19"/>
                    </a:lnTo>
                    <a:lnTo>
                      <a:pt x="144" y="0"/>
                    </a:lnTo>
                    <a:close/>
                  </a:path>
                </a:pathLst>
              </a:custGeom>
              <a:solidFill>
                <a:srgbClr val="BFBA9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7" name="Freeform 43"/>
              <p:cNvSpPr>
                <a:spLocks/>
              </p:cNvSpPr>
              <p:nvPr/>
            </p:nvSpPr>
            <p:spPr bwMode="auto">
              <a:xfrm>
                <a:off x="3466" y="1582"/>
                <a:ext cx="122" cy="65"/>
              </a:xfrm>
              <a:custGeom>
                <a:avLst/>
                <a:gdLst>
                  <a:gd name="T0" fmla="*/ 244 w 244"/>
                  <a:gd name="T1" fmla="*/ 0 h 131"/>
                  <a:gd name="T2" fmla="*/ 0 w 244"/>
                  <a:gd name="T3" fmla="*/ 113 h 131"/>
                  <a:gd name="T4" fmla="*/ 0 w 244"/>
                  <a:gd name="T5" fmla="*/ 131 h 131"/>
                  <a:gd name="T6" fmla="*/ 239 w 244"/>
                  <a:gd name="T7" fmla="*/ 20 h 131"/>
                  <a:gd name="T8" fmla="*/ 244 w 244"/>
                  <a:gd name="T9" fmla="*/ 0 h 131"/>
                </a:gdLst>
                <a:ahLst/>
                <a:cxnLst>
                  <a:cxn ang="0">
                    <a:pos x="T0" y="T1"/>
                  </a:cxn>
                  <a:cxn ang="0">
                    <a:pos x="T2" y="T3"/>
                  </a:cxn>
                  <a:cxn ang="0">
                    <a:pos x="T4" y="T5"/>
                  </a:cxn>
                  <a:cxn ang="0">
                    <a:pos x="T6" y="T7"/>
                  </a:cxn>
                  <a:cxn ang="0">
                    <a:pos x="T8" y="T9"/>
                  </a:cxn>
                </a:cxnLst>
                <a:rect l="0" t="0" r="r" b="b"/>
                <a:pathLst>
                  <a:path w="244" h="131">
                    <a:moveTo>
                      <a:pt x="244" y="0"/>
                    </a:moveTo>
                    <a:lnTo>
                      <a:pt x="0" y="113"/>
                    </a:lnTo>
                    <a:lnTo>
                      <a:pt x="0" y="131"/>
                    </a:lnTo>
                    <a:lnTo>
                      <a:pt x="239" y="20"/>
                    </a:lnTo>
                    <a:lnTo>
                      <a:pt x="244" y="0"/>
                    </a:lnTo>
                    <a:close/>
                  </a:path>
                </a:pathLst>
              </a:custGeom>
              <a:solidFill>
                <a:srgbClr val="BFBA9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8" name="Freeform 44"/>
              <p:cNvSpPr>
                <a:spLocks/>
              </p:cNvSpPr>
              <p:nvPr/>
            </p:nvSpPr>
            <p:spPr bwMode="auto">
              <a:xfrm>
                <a:off x="3466" y="1624"/>
                <a:ext cx="173" cy="89"/>
              </a:xfrm>
              <a:custGeom>
                <a:avLst/>
                <a:gdLst>
                  <a:gd name="T0" fmla="*/ 346 w 346"/>
                  <a:gd name="T1" fmla="*/ 0 h 179"/>
                  <a:gd name="T2" fmla="*/ 0 w 346"/>
                  <a:gd name="T3" fmla="*/ 161 h 179"/>
                  <a:gd name="T4" fmla="*/ 0 w 346"/>
                  <a:gd name="T5" fmla="*/ 179 h 179"/>
                  <a:gd name="T6" fmla="*/ 342 w 346"/>
                  <a:gd name="T7" fmla="*/ 20 h 179"/>
                  <a:gd name="T8" fmla="*/ 346 w 346"/>
                  <a:gd name="T9" fmla="*/ 0 h 179"/>
                </a:gdLst>
                <a:ahLst/>
                <a:cxnLst>
                  <a:cxn ang="0">
                    <a:pos x="T0" y="T1"/>
                  </a:cxn>
                  <a:cxn ang="0">
                    <a:pos x="T2" y="T3"/>
                  </a:cxn>
                  <a:cxn ang="0">
                    <a:pos x="T4" y="T5"/>
                  </a:cxn>
                  <a:cxn ang="0">
                    <a:pos x="T6" y="T7"/>
                  </a:cxn>
                  <a:cxn ang="0">
                    <a:pos x="T8" y="T9"/>
                  </a:cxn>
                </a:cxnLst>
                <a:rect l="0" t="0" r="r" b="b"/>
                <a:pathLst>
                  <a:path w="346" h="179">
                    <a:moveTo>
                      <a:pt x="346" y="0"/>
                    </a:moveTo>
                    <a:lnTo>
                      <a:pt x="0" y="161"/>
                    </a:lnTo>
                    <a:lnTo>
                      <a:pt x="0" y="179"/>
                    </a:lnTo>
                    <a:lnTo>
                      <a:pt x="342" y="20"/>
                    </a:lnTo>
                    <a:lnTo>
                      <a:pt x="346" y="0"/>
                    </a:lnTo>
                    <a:close/>
                  </a:path>
                </a:pathLst>
              </a:custGeom>
              <a:solidFill>
                <a:srgbClr val="BFBA9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9" name="Freeform 45"/>
              <p:cNvSpPr>
                <a:spLocks/>
              </p:cNvSpPr>
              <p:nvPr/>
            </p:nvSpPr>
            <p:spPr bwMode="auto">
              <a:xfrm>
                <a:off x="3466" y="1667"/>
                <a:ext cx="225" cy="114"/>
              </a:xfrm>
              <a:custGeom>
                <a:avLst/>
                <a:gdLst>
                  <a:gd name="T0" fmla="*/ 450 w 450"/>
                  <a:gd name="T1" fmla="*/ 0 h 227"/>
                  <a:gd name="T2" fmla="*/ 0 w 450"/>
                  <a:gd name="T3" fmla="*/ 207 h 227"/>
                  <a:gd name="T4" fmla="*/ 0 w 450"/>
                  <a:gd name="T5" fmla="*/ 227 h 227"/>
                  <a:gd name="T6" fmla="*/ 446 w 450"/>
                  <a:gd name="T7" fmla="*/ 19 h 227"/>
                  <a:gd name="T8" fmla="*/ 450 w 450"/>
                  <a:gd name="T9" fmla="*/ 0 h 227"/>
                </a:gdLst>
                <a:ahLst/>
                <a:cxnLst>
                  <a:cxn ang="0">
                    <a:pos x="T0" y="T1"/>
                  </a:cxn>
                  <a:cxn ang="0">
                    <a:pos x="T2" y="T3"/>
                  </a:cxn>
                  <a:cxn ang="0">
                    <a:pos x="T4" y="T5"/>
                  </a:cxn>
                  <a:cxn ang="0">
                    <a:pos x="T6" y="T7"/>
                  </a:cxn>
                  <a:cxn ang="0">
                    <a:pos x="T8" y="T9"/>
                  </a:cxn>
                </a:cxnLst>
                <a:rect l="0" t="0" r="r" b="b"/>
                <a:pathLst>
                  <a:path w="450" h="227">
                    <a:moveTo>
                      <a:pt x="450" y="0"/>
                    </a:moveTo>
                    <a:lnTo>
                      <a:pt x="0" y="207"/>
                    </a:lnTo>
                    <a:lnTo>
                      <a:pt x="0" y="227"/>
                    </a:lnTo>
                    <a:lnTo>
                      <a:pt x="446" y="19"/>
                    </a:lnTo>
                    <a:lnTo>
                      <a:pt x="450" y="0"/>
                    </a:lnTo>
                    <a:close/>
                  </a:path>
                </a:pathLst>
              </a:custGeom>
              <a:solidFill>
                <a:srgbClr val="BFBA9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0" name="Freeform 46"/>
              <p:cNvSpPr>
                <a:spLocks/>
              </p:cNvSpPr>
              <p:nvPr/>
            </p:nvSpPr>
            <p:spPr bwMode="auto">
              <a:xfrm>
                <a:off x="3466" y="1711"/>
                <a:ext cx="278" cy="138"/>
              </a:xfrm>
              <a:custGeom>
                <a:avLst/>
                <a:gdLst>
                  <a:gd name="T0" fmla="*/ 556 w 556"/>
                  <a:gd name="T1" fmla="*/ 0 h 276"/>
                  <a:gd name="T2" fmla="*/ 0 w 556"/>
                  <a:gd name="T3" fmla="*/ 256 h 276"/>
                  <a:gd name="T4" fmla="*/ 0 w 556"/>
                  <a:gd name="T5" fmla="*/ 276 h 276"/>
                  <a:gd name="T6" fmla="*/ 550 w 556"/>
                  <a:gd name="T7" fmla="*/ 20 h 276"/>
                  <a:gd name="T8" fmla="*/ 556 w 556"/>
                  <a:gd name="T9" fmla="*/ 0 h 276"/>
                </a:gdLst>
                <a:ahLst/>
                <a:cxnLst>
                  <a:cxn ang="0">
                    <a:pos x="T0" y="T1"/>
                  </a:cxn>
                  <a:cxn ang="0">
                    <a:pos x="T2" y="T3"/>
                  </a:cxn>
                  <a:cxn ang="0">
                    <a:pos x="T4" y="T5"/>
                  </a:cxn>
                  <a:cxn ang="0">
                    <a:pos x="T6" y="T7"/>
                  </a:cxn>
                  <a:cxn ang="0">
                    <a:pos x="T8" y="T9"/>
                  </a:cxn>
                </a:cxnLst>
                <a:rect l="0" t="0" r="r" b="b"/>
                <a:pathLst>
                  <a:path w="556" h="276">
                    <a:moveTo>
                      <a:pt x="556" y="0"/>
                    </a:moveTo>
                    <a:lnTo>
                      <a:pt x="0" y="256"/>
                    </a:lnTo>
                    <a:lnTo>
                      <a:pt x="0" y="276"/>
                    </a:lnTo>
                    <a:lnTo>
                      <a:pt x="550" y="20"/>
                    </a:lnTo>
                    <a:lnTo>
                      <a:pt x="556" y="0"/>
                    </a:lnTo>
                    <a:close/>
                  </a:path>
                </a:pathLst>
              </a:custGeom>
              <a:solidFill>
                <a:srgbClr val="BFBA9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 name="Freeform 47"/>
              <p:cNvSpPr>
                <a:spLocks/>
              </p:cNvSpPr>
              <p:nvPr/>
            </p:nvSpPr>
            <p:spPr bwMode="auto">
              <a:xfrm>
                <a:off x="3473" y="1756"/>
                <a:ext cx="324" cy="159"/>
              </a:xfrm>
              <a:custGeom>
                <a:avLst/>
                <a:gdLst>
                  <a:gd name="T0" fmla="*/ 647 w 647"/>
                  <a:gd name="T1" fmla="*/ 0 h 318"/>
                  <a:gd name="T2" fmla="*/ 0 w 647"/>
                  <a:gd name="T3" fmla="*/ 298 h 318"/>
                  <a:gd name="T4" fmla="*/ 0 w 647"/>
                  <a:gd name="T5" fmla="*/ 318 h 318"/>
                  <a:gd name="T6" fmla="*/ 643 w 647"/>
                  <a:gd name="T7" fmla="*/ 20 h 318"/>
                  <a:gd name="T8" fmla="*/ 647 w 647"/>
                  <a:gd name="T9" fmla="*/ 0 h 318"/>
                </a:gdLst>
                <a:ahLst/>
                <a:cxnLst>
                  <a:cxn ang="0">
                    <a:pos x="T0" y="T1"/>
                  </a:cxn>
                  <a:cxn ang="0">
                    <a:pos x="T2" y="T3"/>
                  </a:cxn>
                  <a:cxn ang="0">
                    <a:pos x="T4" y="T5"/>
                  </a:cxn>
                  <a:cxn ang="0">
                    <a:pos x="T6" y="T7"/>
                  </a:cxn>
                  <a:cxn ang="0">
                    <a:pos x="T8" y="T9"/>
                  </a:cxn>
                </a:cxnLst>
                <a:rect l="0" t="0" r="r" b="b"/>
                <a:pathLst>
                  <a:path w="647" h="318">
                    <a:moveTo>
                      <a:pt x="647" y="0"/>
                    </a:moveTo>
                    <a:lnTo>
                      <a:pt x="0" y="298"/>
                    </a:lnTo>
                    <a:lnTo>
                      <a:pt x="0" y="318"/>
                    </a:lnTo>
                    <a:lnTo>
                      <a:pt x="643" y="20"/>
                    </a:lnTo>
                    <a:lnTo>
                      <a:pt x="647" y="0"/>
                    </a:lnTo>
                    <a:close/>
                  </a:path>
                </a:pathLst>
              </a:custGeom>
              <a:solidFill>
                <a:srgbClr val="BFBA9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 name="Freeform 48"/>
              <p:cNvSpPr>
                <a:spLocks/>
              </p:cNvSpPr>
              <p:nvPr/>
            </p:nvSpPr>
            <p:spPr bwMode="auto">
              <a:xfrm>
                <a:off x="3522" y="1800"/>
                <a:ext cx="329" cy="162"/>
              </a:xfrm>
              <a:custGeom>
                <a:avLst/>
                <a:gdLst>
                  <a:gd name="T0" fmla="*/ 658 w 658"/>
                  <a:gd name="T1" fmla="*/ 0 h 324"/>
                  <a:gd name="T2" fmla="*/ 0 w 658"/>
                  <a:gd name="T3" fmla="*/ 303 h 324"/>
                  <a:gd name="T4" fmla="*/ 1 w 658"/>
                  <a:gd name="T5" fmla="*/ 324 h 324"/>
                  <a:gd name="T6" fmla="*/ 653 w 658"/>
                  <a:gd name="T7" fmla="*/ 21 h 324"/>
                  <a:gd name="T8" fmla="*/ 658 w 658"/>
                  <a:gd name="T9" fmla="*/ 0 h 324"/>
                </a:gdLst>
                <a:ahLst/>
                <a:cxnLst>
                  <a:cxn ang="0">
                    <a:pos x="T0" y="T1"/>
                  </a:cxn>
                  <a:cxn ang="0">
                    <a:pos x="T2" y="T3"/>
                  </a:cxn>
                  <a:cxn ang="0">
                    <a:pos x="T4" y="T5"/>
                  </a:cxn>
                  <a:cxn ang="0">
                    <a:pos x="T6" y="T7"/>
                  </a:cxn>
                  <a:cxn ang="0">
                    <a:pos x="T8" y="T9"/>
                  </a:cxn>
                </a:cxnLst>
                <a:rect l="0" t="0" r="r" b="b"/>
                <a:pathLst>
                  <a:path w="658" h="324">
                    <a:moveTo>
                      <a:pt x="658" y="0"/>
                    </a:moveTo>
                    <a:lnTo>
                      <a:pt x="0" y="303"/>
                    </a:lnTo>
                    <a:lnTo>
                      <a:pt x="1" y="324"/>
                    </a:lnTo>
                    <a:lnTo>
                      <a:pt x="653" y="21"/>
                    </a:lnTo>
                    <a:lnTo>
                      <a:pt x="658" y="0"/>
                    </a:lnTo>
                    <a:close/>
                  </a:path>
                </a:pathLst>
              </a:custGeom>
              <a:solidFill>
                <a:srgbClr val="BFBA9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3" name="Freeform 49"/>
              <p:cNvSpPr>
                <a:spLocks/>
              </p:cNvSpPr>
              <p:nvPr/>
            </p:nvSpPr>
            <p:spPr bwMode="auto">
              <a:xfrm>
                <a:off x="3573" y="1846"/>
                <a:ext cx="334" cy="164"/>
              </a:xfrm>
              <a:custGeom>
                <a:avLst/>
                <a:gdLst>
                  <a:gd name="T0" fmla="*/ 667 w 667"/>
                  <a:gd name="T1" fmla="*/ 0 h 327"/>
                  <a:gd name="T2" fmla="*/ 0 w 667"/>
                  <a:gd name="T3" fmla="*/ 306 h 327"/>
                  <a:gd name="T4" fmla="*/ 0 w 667"/>
                  <a:gd name="T5" fmla="*/ 327 h 327"/>
                  <a:gd name="T6" fmla="*/ 661 w 667"/>
                  <a:gd name="T7" fmla="*/ 21 h 327"/>
                  <a:gd name="T8" fmla="*/ 667 w 667"/>
                  <a:gd name="T9" fmla="*/ 0 h 327"/>
                </a:gdLst>
                <a:ahLst/>
                <a:cxnLst>
                  <a:cxn ang="0">
                    <a:pos x="T0" y="T1"/>
                  </a:cxn>
                  <a:cxn ang="0">
                    <a:pos x="T2" y="T3"/>
                  </a:cxn>
                  <a:cxn ang="0">
                    <a:pos x="T4" y="T5"/>
                  </a:cxn>
                  <a:cxn ang="0">
                    <a:pos x="T6" y="T7"/>
                  </a:cxn>
                  <a:cxn ang="0">
                    <a:pos x="T8" y="T9"/>
                  </a:cxn>
                </a:cxnLst>
                <a:rect l="0" t="0" r="r" b="b"/>
                <a:pathLst>
                  <a:path w="667" h="327">
                    <a:moveTo>
                      <a:pt x="667" y="0"/>
                    </a:moveTo>
                    <a:lnTo>
                      <a:pt x="0" y="306"/>
                    </a:lnTo>
                    <a:lnTo>
                      <a:pt x="0" y="327"/>
                    </a:lnTo>
                    <a:lnTo>
                      <a:pt x="661" y="21"/>
                    </a:lnTo>
                    <a:lnTo>
                      <a:pt x="667" y="0"/>
                    </a:lnTo>
                    <a:close/>
                  </a:path>
                </a:pathLst>
              </a:custGeom>
              <a:solidFill>
                <a:srgbClr val="BFBA9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4" name="Freeform 50"/>
              <p:cNvSpPr>
                <a:spLocks/>
              </p:cNvSpPr>
              <p:nvPr/>
            </p:nvSpPr>
            <p:spPr bwMode="auto">
              <a:xfrm>
                <a:off x="3624" y="1893"/>
                <a:ext cx="338" cy="166"/>
              </a:xfrm>
              <a:custGeom>
                <a:avLst/>
                <a:gdLst>
                  <a:gd name="T0" fmla="*/ 678 w 678"/>
                  <a:gd name="T1" fmla="*/ 0 h 332"/>
                  <a:gd name="T2" fmla="*/ 0 w 678"/>
                  <a:gd name="T3" fmla="*/ 310 h 332"/>
                  <a:gd name="T4" fmla="*/ 0 w 678"/>
                  <a:gd name="T5" fmla="*/ 332 h 332"/>
                  <a:gd name="T6" fmla="*/ 672 w 678"/>
                  <a:gd name="T7" fmla="*/ 21 h 332"/>
                  <a:gd name="T8" fmla="*/ 678 w 678"/>
                  <a:gd name="T9" fmla="*/ 0 h 332"/>
                </a:gdLst>
                <a:ahLst/>
                <a:cxnLst>
                  <a:cxn ang="0">
                    <a:pos x="T0" y="T1"/>
                  </a:cxn>
                  <a:cxn ang="0">
                    <a:pos x="T2" y="T3"/>
                  </a:cxn>
                  <a:cxn ang="0">
                    <a:pos x="T4" y="T5"/>
                  </a:cxn>
                  <a:cxn ang="0">
                    <a:pos x="T6" y="T7"/>
                  </a:cxn>
                  <a:cxn ang="0">
                    <a:pos x="T8" y="T9"/>
                  </a:cxn>
                </a:cxnLst>
                <a:rect l="0" t="0" r="r" b="b"/>
                <a:pathLst>
                  <a:path w="678" h="332">
                    <a:moveTo>
                      <a:pt x="678" y="0"/>
                    </a:moveTo>
                    <a:lnTo>
                      <a:pt x="0" y="310"/>
                    </a:lnTo>
                    <a:lnTo>
                      <a:pt x="0" y="332"/>
                    </a:lnTo>
                    <a:lnTo>
                      <a:pt x="672" y="21"/>
                    </a:lnTo>
                    <a:lnTo>
                      <a:pt x="678" y="0"/>
                    </a:lnTo>
                    <a:close/>
                  </a:path>
                </a:pathLst>
              </a:custGeom>
              <a:solidFill>
                <a:srgbClr val="BFBA9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5" name="Freeform 51"/>
              <p:cNvSpPr>
                <a:spLocks/>
              </p:cNvSpPr>
              <p:nvPr/>
            </p:nvSpPr>
            <p:spPr bwMode="auto">
              <a:xfrm>
                <a:off x="3676" y="1939"/>
                <a:ext cx="343" cy="169"/>
              </a:xfrm>
              <a:custGeom>
                <a:avLst/>
                <a:gdLst>
                  <a:gd name="T0" fmla="*/ 687 w 687"/>
                  <a:gd name="T1" fmla="*/ 0 h 337"/>
                  <a:gd name="T2" fmla="*/ 0 w 687"/>
                  <a:gd name="T3" fmla="*/ 315 h 337"/>
                  <a:gd name="T4" fmla="*/ 0 w 687"/>
                  <a:gd name="T5" fmla="*/ 337 h 337"/>
                  <a:gd name="T6" fmla="*/ 681 w 687"/>
                  <a:gd name="T7" fmla="*/ 22 h 337"/>
                  <a:gd name="T8" fmla="*/ 687 w 687"/>
                  <a:gd name="T9" fmla="*/ 0 h 337"/>
                </a:gdLst>
                <a:ahLst/>
                <a:cxnLst>
                  <a:cxn ang="0">
                    <a:pos x="T0" y="T1"/>
                  </a:cxn>
                  <a:cxn ang="0">
                    <a:pos x="T2" y="T3"/>
                  </a:cxn>
                  <a:cxn ang="0">
                    <a:pos x="T4" y="T5"/>
                  </a:cxn>
                  <a:cxn ang="0">
                    <a:pos x="T6" y="T7"/>
                  </a:cxn>
                  <a:cxn ang="0">
                    <a:pos x="T8" y="T9"/>
                  </a:cxn>
                </a:cxnLst>
                <a:rect l="0" t="0" r="r" b="b"/>
                <a:pathLst>
                  <a:path w="687" h="337">
                    <a:moveTo>
                      <a:pt x="687" y="0"/>
                    </a:moveTo>
                    <a:lnTo>
                      <a:pt x="0" y="315"/>
                    </a:lnTo>
                    <a:lnTo>
                      <a:pt x="0" y="337"/>
                    </a:lnTo>
                    <a:lnTo>
                      <a:pt x="681" y="22"/>
                    </a:lnTo>
                    <a:lnTo>
                      <a:pt x="687" y="0"/>
                    </a:lnTo>
                    <a:close/>
                  </a:path>
                </a:pathLst>
              </a:custGeom>
              <a:solidFill>
                <a:srgbClr val="BFBA9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6" name="Freeform 52"/>
              <p:cNvSpPr>
                <a:spLocks/>
              </p:cNvSpPr>
              <p:nvPr/>
            </p:nvSpPr>
            <p:spPr bwMode="auto">
              <a:xfrm>
                <a:off x="3728" y="1987"/>
                <a:ext cx="348" cy="171"/>
              </a:xfrm>
              <a:custGeom>
                <a:avLst/>
                <a:gdLst>
                  <a:gd name="T0" fmla="*/ 696 w 696"/>
                  <a:gd name="T1" fmla="*/ 0 h 343"/>
                  <a:gd name="T2" fmla="*/ 0 w 696"/>
                  <a:gd name="T3" fmla="*/ 322 h 343"/>
                  <a:gd name="T4" fmla="*/ 0 w 696"/>
                  <a:gd name="T5" fmla="*/ 343 h 343"/>
                  <a:gd name="T6" fmla="*/ 690 w 696"/>
                  <a:gd name="T7" fmla="*/ 22 h 343"/>
                  <a:gd name="T8" fmla="*/ 696 w 696"/>
                  <a:gd name="T9" fmla="*/ 0 h 343"/>
                </a:gdLst>
                <a:ahLst/>
                <a:cxnLst>
                  <a:cxn ang="0">
                    <a:pos x="T0" y="T1"/>
                  </a:cxn>
                  <a:cxn ang="0">
                    <a:pos x="T2" y="T3"/>
                  </a:cxn>
                  <a:cxn ang="0">
                    <a:pos x="T4" y="T5"/>
                  </a:cxn>
                  <a:cxn ang="0">
                    <a:pos x="T6" y="T7"/>
                  </a:cxn>
                  <a:cxn ang="0">
                    <a:pos x="T8" y="T9"/>
                  </a:cxn>
                </a:cxnLst>
                <a:rect l="0" t="0" r="r" b="b"/>
                <a:pathLst>
                  <a:path w="696" h="343">
                    <a:moveTo>
                      <a:pt x="696" y="0"/>
                    </a:moveTo>
                    <a:lnTo>
                      <a:pt x="0" y="322"/>
                    </a:lnTo>
                    <a:lnTo>
                      <a:pt x="0" y="343"/>
                    </a:lnTo>
                    <a:lnTo>
                      <a:pt x="690" y="22"/>
                    </a:lnTo>
                    <a:lnTo>
                      <a:pt x="696" y="0"/>
                    </a:lnTo>
                    <a:close/>
                  </a:path>
                </a:pathLst>
              </a:custGeom>
              <a:solidFill>
                <a:srgbClr val="BFBA9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7" name="Freeform 53"/>
              <p:cNvSpPr>
                <a:spLocks/>
              </p:cNvSpPr>
              <p:nvPr/>
            </p:nvSpPr>
            <p:spPr bwMode="auto">
              <a:xfrm>
                <a:off x="3781" y="2035"/>
                <a:ext cx="353" cy="174"/>
              </a:xfrm>
              <a:custGeom>
                <a:avLst/>
                <a:gdLst>
                  <a:gd name="T0" fmla="*/ 706 w 706"/>
                  <a:gd name="T1" fmla="*/ 0 h 348"/>
                  <a:gd name="T2" fmla="*/ 0 w 706"/>
                  <a:gd name="T3" fmla="*/ 326 h 348"/>
                  <a:gd name="T4" fmla="*/ 0 w 706"/>
                  <a:gd name="T5" fmla="*/ 348 h 348"/>
                  <a:gd name="T6" fmla="*/ 701 w 706"/>
                  <a:gd name="T7" fmla="*/ 23 h 348"/>
                  <a:gd name="T8" fmla="*/ 706 w 706"/>
                  <a:gd name="T9" fmla="*/ 0 h 348"/>
                </a:gdLst>
                <a:ahLst/>
                <a:cxnLst>
                  <a:cxn ang="0">
                    <a:pos x="T0" y="T1"/>
                  </a:cxn>
                  <a:cxn ang="0">
                    <a:pos x="T2" y="T3"/>
                  </a:cxn>
                  <a:cxn ang="0">
                    <a:pos x="T4" y="T5"/>
                  </a:cxn>
                  <a:cxn ang="0">
                    <a:pos x="T6" y="T7"/>
                  </a:cxn>
                  <a:cxn ang="0">
                    <a:pos x="T8" y="T9"/>
                  </a:cxn>
                </a:cxnLst>
                <a:rect l="0" t="0" r="r" b="b"/>
                <a:pathLst>
                  <a:path w="706" h="348">
                    <a:moveTo>
                      <a:pt x="706" y="0"/>
                    </a:moveTo>
                    <a:lnTo>
                      <a:pt x="0" y="326"/>
                    </a:lnTo>
                    <a:lnTo>
                      <a:pt x="0" y="348"/>
                    </a:lnTo>
                    <a:lnTo>
                      <a:pt x="701" y="23"/>
                    </a:lnTo>
                    <a:lnTo>
                      <a:pt x="706" y="0"/>
                    </a:lnTo>
                    <a:close/>
                  </a:path>
                </a:pathLst>
              </a:custGeom>
              <a:solidFill>
                <a:srgbClr val="BFBA9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8" name="Freeform 54"/>
              <p:cNvSpPr>
                <a:spLocks/>
              </p:cNvSpPr>
              <p:nvPr/>
            </p:nvSpPr>
            <p:spPr bwMode="auto">
              <a:xfrm>
                <a:off x="3835" y="2084"/>
                <a:ext cx="359" cy="177"/>
              </a:xfrm>
              <a:custGeom>
                <a:avLst/>
                <a:gdLst>
                  <a:gd name="T0" fmla="*/ 717 w 717"/>
                  <a:gd name="T1" fmla="*/ 0 h 354"/>
                  <a:gd name="T2" fmla="*/ 0 w 717"/>
                  <a:gd name="T3" fmla="*/ 331 h 354"/>
                  <a:gd name="T4" fmla="*/ 0 w 717"/>
                  <a:gd name="T5" fmla="*/ 354 h 354"/>
                  <a:gd name="T6" fmla="*/ 711 w 717"/>
                  <a:gd name="T7" fmla="*/ 23 h 354"/>
                  <a:gd name="T8" fmla="*/ 717 w 717"/>
                  <a:gd name="T9" fmla="*/ 0 h 354"/>
                </a:gdLst>
                <a:ahLst/>
                <a:cxnLst>
                  <a:cxn ang="0">
                    <a:pos x="T0" y="T1"/>
                  </a:cxn>
                  <a:cxn ang="0">
                    <a:pos x="T2" y="T3"/>
                  </a:cxn>
                  <a:cxn ang="0">
                    <a:pos x="T4" y="T5"/>
                  </a:cxn>
                  <a:cxn ang="0">
                    <a:pos x="T6" y="T7"/>
                  </a:cxn>
                  <a:cxn ang="0">
                    <a:pos x="T8" y="T9"/>
                  </a:cxn>
                </a:cxnLst>
                <a:rect l="0" t="0" r="r" b="b"/>
                <a:pathLst>
                  <a:path w="717" h="354">
                    <a:moveTo>
                      <a:pt x="717" y="0"/>
                    </a:moveTo>
                    <a:lnTo>
                      <a:pt x="0" y="331"/>
                    </a:lnTo>
                    <a:lnTo>
                      <a:pt x="0" y="354"/>
                    </a:lnTo>
                    <a:lnTo>
                      <a:pt x="711" y="23"/>
                    </a:lnTo>
                    <a:lnTo>
                      <a:pt x="717" y="0"/>
                    </a:lnTo>
                    <a:close/>
                  </a:path>
                </a:pathLst>
              </a:custGeom>
              <a:solidFill>
                <a:srgbClr val="BFBA9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9" name="Freeform 55"/>
              <p:cNvSpPr>
                <a:spLocks/>
              </p:cNvSpPr>
              <p:nvPr/>
            </p:nvSpPr>
            <p:spPr bwMode="auto">
              <a:xfrm>
                <a:off x="3890" y="2134"/>
                <a:ext cx="363" cy="179"/>
              </a:xfrm>
              <a:custGeom>
                <a:avLst/>
                <a:gdLst>
                  <a:gd name="T0" fmla="*/ 727 w 727"/>
                  <a:gd name="T1" fmla="*/ 0 h 358"/>
                  <a:gd name="T2" fmla="*/ 0 w 727"/>
                  <a:gd name="T3" fmla="*/ 335 h 358"/>
                  <a:gd name="T4" fmla="*/ 0 w 727"/>
                  <a:gd name="T5" fmla="*/ 358 h 358"/>
                  <a:gd name="T6" fmla="*/ 721 w 727"/>
                  <a:gd name="T7" fmla="*/ 23 h 358"/>
                  <a:gd name="T8" fmla="*/ 727 w 727"/>
                  <a:gd name="T9" fmla="*/ 0 h 358"/>
                </a:gdLst>
                <a:ahLst/>
                <a:cxnLst>
                  <a:cxn ang="0">
                    <a:pos x="T0" y="T1"/>
                  </a:cxn>
                  <a:cxn ang="0">
                    <a:pos x="T2" y="T3"/>
                  </a:cxn>
                  <a:cxn ang="0">
                    <a:pos x="T4" y="T5"/>
                  </a:cxn>
                  <a:cxn ang="0">
                    <a:pos x="T6" y="T7"/>
                  </a:cxn>
                  <a:cxn ang="0">
                    <a:pos x="T8" y="T9"/>
                  </a:cxn>
                </a:cxnLst>
                <a:rect l="0" t="0" r="r" b="b"/>
                <a:pathLst>
                  <a:path w="727" h="358">
                    <a:moveTo>
                      <a:pt x="727" y="0"/>
                    </a:moveTo>
                    <a:lnTo>
                      <a:pt x="0" y="335"/>
                    </a:lnTo>
                    <a:lnTo>
                      <a:pt x="0" y="358"/>
                    </a:lnTo>
                    <a:lnTo>
                      <a:pt x="721" y="23"/>
                    </a:lnTo>
                    <a:lnTo>
                      <a:pt x="727" y="0"/>
                    </a:lnTo>
                    <a:close/>
                  </a:path>
                </a:pathLst>
              </a:custGeom>
              <a:solidFill>
                <a:srgbClr val="BFBA9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0" name="Freeform 56"/>
              <p:cNvSpPr>
                <a:spLocks/>
              </p:cNvSpPr>
              <p:nvPr/>
            </p:nvSpPr>
            <p:spPr bwMode="auto">
              <a:xfrm>
                <a:off x="3945" y="2185"/>
                <a:ext cx="370" cy="181"/>
              </a:xfrm>
              <a:custGeom>
                <a:avLst/>
                <a:gdLst>
                  <a:gd name="T0" fmla="*/ 739 w 739"/>
                  <a:gd name="T1" fmla="*/ 0 h 363"/>
                  <a:gd name="T2" fmla="*/ 0 w 739"/>
                  <a:gd name="T3" fmla="*/ 340 h 363"/>
                  <a:gd name="T4" fmla="*/ 0 w 739"/>
                  <a:gd name="T5" fmla="*/ 363 h 363"/>
                  <a:gd name="T6" fmla="*/ 732 w 739"/>
                  <a:gd name="T7" fmla="*/ 24 h 363"/>
                  <a:gd name="T8" fmla="*/ 739 w 739"/>
                  <a:gd name="T9" fmla="*/ 0 h 363"/>
                </a:gdLst>
                <a:ahLst/>
                <a:cxnLst>
                  <a:cxn ang="0">
                    <a:pos x="T0" y="T1"/>
                  </a:cxn>
                  <a:cxn ang="0">
                    <a:pos x="T2" y="T3"/>
                  </a:cxn>
                  <a:cxn ang="0">
                    <a:pos x="T4" y="T5"/>
                  </a:cxn>
                  <a:cxn ang="0">
                    <a:pos x="T6" y="T7"/>
                  </a:cxn>
                  <a:cxn ang="0">
                    <a:pos x="T8" y="T9"/>
                  </a:cxn>
                </a:cxnLst>
                <a:rect l="0" t="0" r="r" b="b"/>
                <a:pathLst>
                  <a:path w="739" h="363">
                    <a:moveTo>
                      <a:pt x="739" y="0"/>
                    </a:moveTo>
                    <a:lnTo>
                      <a:pt x="0" y="340"/>
                    </a:lnTo>
                    <a:lnTo>
                      <a:pt x="0" y="363"/>
                    </a:lnTo>
                    <a:lnTo>
                      <a:pt x="732" y="24"/>
                    </a:lnTo>
                    <a:lnTo>
                      <a:pt x="739" y="0"/>
                    </a:lnTo>
                    <a:close/>
                  </a:path>
                </a:pathLst>
              </a:custGeom>
              <a:solidFill>
                <a:srgbClr val="BFBA9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1" name="Freeform 57"/>
              <p:cNvSpPr>
                <a:spLocks/>
              </p:cNvSpPr>
              <p:nvPr/>
            </p:nvSpPr>
            <p:spPr bwMode="auto">
              <a:xfrm>
                <a:off x="4002" y="2236"/>
                <a:ext cx="374" cy="184"/>
              </a:xfrm>
              <a:custGeom>
                <a:avLst/>
                <a:gdLst>
                  <a:gd name="T0" fmla="*/ 749 w 749"/>
                  <a:gd name="T1" fmla="*/ 0 h 369"/>
                  <a:gd name="T2" fmla="*/ 0 w 749"/>
                  <a:gd name="T3" fmla="*/ 346 h 369"/>
                  <a:gd name="T4" fmla="*/ 0 w 749"/>
                  <a:gd name="T5" fmla="*/ 369 h 369"/>
                  <a:gd name="T6" fmla="*/ 744 w 749"/>
                  <a:gd name="T7" fmla="*/ 24 h 369"/>
                  <a:gd name="T8" fmla="*/ 749 w 749"/>
                  <a:gd name="T9" fmla="*/ 0 h 369"/>
                </a:gdLst>
                <a:ahLst/>
                <a:cxnLst>
                  <a:cxn ang="0">
                    <a:pos x="T0" y="T1"/>
                  </a:cxn>
                  <a:cxn ang="0">
                    <a:pos x="T2" y="T3"/>
                  </a:cxn>
                  <a:cxn ang="0">
                    <a:pos x="T4" y="T5"/>
                  </a:cxn>
                  <a:cxn ang="0">
                    <a:pos x="T6" y="T7"/>
                  </a:cxn>
                  <a:cxn ang="0">
                    <a:pos x="T8" y="T9"/>
                  </a:cxn>
                </a:cxnLst>
                <a:rect l="0" t="0" r="r" b="b"/>
                <a:pathLst>
                  <a:path w="749" h="369">
                    <a:moveTo>
                      <a:pt x="749" y="0"/>
                    </a:moveTo>
                    <a:lnTo>
                      <a:pt x="0" y="346"/>
                    </a:lnTo>
                    <a:lnTo>
                      <a:pt x="0" y="369"/>
                    </a:lnTo>
                    <a:lnTo>
                      <a:pt x="744" y="24"/>
                    </a:lnTo>
                    <a:lnTo>
                      <a:pt x="749" y="0"/>
                    </a:lnTo>
                    <a:close/>
                  </a:path>
                </a:pathLst>
              </a:custGeom>
              <a:solidFill>
                <a:srgbClr val="BFBA9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2" name="Freeform 58"/>
              <p:cNvSpPr>
                <a:spLocks/>
              </p:cNvSpPr>
              <p:nvPr/>
            </p:nvSpPr>
            <p:spPr bwMode="auto">
              <a:xfrm>
                <a:off x="4058" y="2288"/>
                <a:ext cx="381" cy="187"/>
              </a:xfrm>
              <a:custGeom>
                <a:avLst/>
                <a:gdLst>
                  <a:gd name="T0" fmla="*/ 762 w 762"/>
                  <a:gd name="T1" fmla="*/ 0 h 374"/>
                  <a:gd name="T2" fmla="*/ 0 w 762"/>
                  <a:gd name="T3" fmla="*/ 350 h 374"/>
                  <a:gd name="T4" fmla="*/ 1 w 762"/>
                  <a:gd name="T5" fmla="*/ 374 h 374"/>
                  <a:gd name="T6" fmla="*/ 756 w 762"/>
                  <a:gd name="T7" fmla="*/ 24 h 374"/>
                  <a:gd name="T8" fmla="*/ 762 w 762"/>
                  <a:gd name="T9" fmla="*/ 0 h 374"/>
                </a:gdLst>
                <a:ahLst/>
                <a:cxnLst>
                  <a:cxn ang="0">
                    <a:pos x="T0" y="T1"/>
                  </a:cxn>
                  <a:cxn ang="0">
                    <a:pos x="T2" y="T3"/>
                  </a:cxn>
                  <a:cxn ang="0">
                    <a:pos x="T4" y="T5"/>
                  </a:cxn>
                  <a:cxn ang="0">
                    <a:pos x="T6" y="T7"/>
                  </a:cxn>
                  <a:cxn ang="0">
                    <a:pos x="T8" y="T9"/>
                  </a:cxn>
                </a:cxnLst>
                <a:rect l="0" t="0" r="r" b="b"/>
                <a:pathLst>
                  <a:path w="762" h="374">
                    <a:moveTo>
                      <a:pt x="762" y="0"/>
                    </a:moveTo>
                    <a:lnTo>
                      <a:pt x="0" y="350"/>
                    </a:lnTo>
                    <a:lnTo>
                      <a:pt x="1" y="374"/>
                    </a:lnTo>
                    <a:lnTo>
                      <a:pt x="756" y="24"/>
                    </a:lnTo>
                    <a:lnTo>
                      <a:pt x="762" y="0"/>
                    </a:lnTo>
                    <a:close/>
                  </a:path>
                </a:pathLst>
              </a:custGeom>
              <a:solidFill>
                <a:srgbClr val="BFBA9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 name="Freeform 59"/>
              <p:cNvSpPr>
                <a:spLocks/>
              </p:cNvSpPr>
              <p:nvPr/>
            </p:nvSpPr>
            <p:spPr bwMode="auto">
              <a:xfrm>
                <a:off x="4116" y="2341"/>
                <a:ext cx="386" cy="190"/>
              </a:xfrm>
              <a:custGeom>
                <a:avLst/>
                <a:gdLst>
                  <a:gd name="T0" fmla="*/ 766 w 772"/>
                  <a:gd name="T1" fmla="*/ 24 h 380"/>
                  <a:gd name="T2" fmla="*/ 772 w 772"/>
                  <a:gd name="T3" fmla="*/ 0 h 380"/>
                  <a:gd name="T4" fmla="*/ 0 w 772"/>
                  <a:gd name="T5" fmla="*/ 356 h 380"/>
                  <a:gd name="T6" fmla="*/ 0 w 772"/>
                  <a:gd name="T7" fmla="*/ 380 h 380"/>
                  <a:gd name="T8" fmla="*/ 766 w 772"/>
                  <a:gd name="T9" fmla="*/ 24 h 380"/>
                </a:gdLst>
                <a:ahLst/>
                <a:cxnLst>
                  <a:cxn ang="0">
                    <a:pos x="T0" y="T1"/>
                  </a:cxn>
                  <a:cxn ang="0">
                    <a:pos x="T2" y="T3"/>
                  </a:cxn>
                  <a:cxn ang="0">
                    <a:pos x="T4" y="T5"/>
                  </a:cxn>
                  <a:cxn ang="0">
                    <a:pos x="T6" y="T7"/>
                  </a:cxn>
                  <a:cxn ang="0">
                    <a:pos x="T8" y="T9"/>
                  </a:cxn>
                </a:cxnLst>
                <a:rect l="0" t="0" r="r" b="b"/>
                <a:pathLst>
                  <a:path w="772" h="380">
                    <a:moveTo>
                      <a:pt x="766" y="24"/>
                    </a:moveTo>
                    <a:lnTo>
                      <a:pt x="772" y="0"/>
                    </a:lnTo>
                    <a:lnTo>
                      <a:pt x="0" y="356"/>
                    </a:lnTo>
                    <a:lnTo>
                      <a:pt x="0" y="380"/>
                    </a:lnTo>
                    <a:lnTo>
                      <a:pt x="766" y="24"/>
                    </a:lnTo>
                    <a:close/>
                  </a:path>
                </a:pathLst>
              </a:custGeom>
              <a:solidFill>
                <a:srgbClr val="BFBA9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4" name="Freeform 60"/>
              <p:cNvSpPr>
                <a:spLocks/>
              </p:cNvSpPr>
              <p:nvPr/>
            </p:nvSpPr>
            <p:spPr bwMode="auto">
              <a:xfrm>
                <a:off x="4212" y="2394"/>
                <a:ext cx="355" cy="164"/>
              </a:xfrm>
              <a:custGeom>
                <a:avLst/>
                <a:gdLst>
                  <a:gd name="T0" fmla="*/ 711 w 711"/>
                  <a:gd name="T1" fmla="*/ 0 h 327"/>
                  <a:gd name="T2" fmla="*/ 0 w 711"/>
                  <a:gd name="T3" fmla="*/ 327 h 327"/>
                  <a:gd name="T4" fmla="*/ 53 w 711"/>
                  <a:gd name="T5" fmla="*/ 327 h 327"/>
                  <a:gd name="T6" fmla="*/ 704 w 711"/>
                  <a:gd name="T7" fmla="*/ 25 h 327"/>
                  <a:gd name="T8" fmla="*/ 711 w 711"/>
                  <a:gd name="T9" fmla="*/ 0 h 327"/>
                </a:gdLst>
                <a:ahLst/>
                <a:cxnLst>
                  <a:cxn ang="0">
                    <a:pos x="T0" y="T1"/>
                  </a:cxn>
                  <a:cxn ang="0">
                    <a:pos x="T2" y="T3"/>
                  </a:cxn>
                  <a:cxn ang="0">
                    <a:pos x="T4" y="T5"/>
                  </a:cxn>
                  <a:cxn ang="0">
                    <a:pos x="T6" y="T7"/>
                  </a:cxn>
                  <a:cxn ang="0">
                    <a:pos x="T8" y="T9"/>
                  </a:cxn>
                </a:cxnLst>
                <a:rect l="0" t="0" r="r" b="b"/>
                <a:pathLst>
                  <a:path w="711" h="327">
                    <a:moveTo>
                      <a:pt x="711" y="0"/>
                    </a:moveTo>
                    <a:lnTo>
                      <a:pt x="0" y="327"/>
                    </a:lnTo>
                    <a:lnTo>
                      <a:pt x="53" y="327"/>
                    </a:lnTo>
                    <a:lnTo>
                      <a:pt x="704" y="25"/>
                    </a:lnTo>
                    <a:lnTo>
                      <a:pt x="711" y="0"/>
                    </a:lnTo>
                    <a:close/>
                  </a:path>
                </a:pathLst>
              </a:custGeom>
              <a:solidFill>
                <a:srgbClr val="BFBA9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5" name="Freeform 61"/>
              <p:cNvSpPr>
                <a:spLocks/>
              </p:cNvSpPr>
              <p:nvPr/>
            </p:nvSpPr>
            <p:spPr bwMode="auto">
              <a:xfrm>
                <a:off x="4396" y="2454"/>
                <a:ext cx="227" cy="104"/>
              </a:xfrm>
              <a:custGeom>
                <a:avLst/>
                <a:gdLst>
                  <a:gd name="T0" fmla="*/ 51 w 454"/>
                  <a:gd name="T1" fmla="*/ 208 h 208"/>
                  <a:gd name="T2" fmla="*/ 454 w 454"/>
                  <a:gd name="T3" fmla="*/ 21 h 208"/>
                  <a:gd name="T4" fmla="*/ 454 w 454"/>
                  <a:gd name="T5" fmla="*/ 0 h 208"/>
                  <a:gd name="T6" fmla="*/ 0 w 454"/>
                  <a:gd name="T7" fmla="*/ 208 h 208"/>
                  <a:gd name="T8" fmla="*/ 51 w 454"/>
                  <a:gd name="T9" fmla="*/ 208 h 208"/>
                </a:gdLst>
                <a:ahLst/>
                <a:cxnLst>
                  <a:cxn ang="0">
                    <a:pos x="T0" y="T1"/>
                  </a:cxn>
                  <a:cxn ang="0">
                    <a:pos x="T2" y="T3"/>
                  </a:cxn>
                  <a:cxn ang="0">
                    <a:pos x="T4" y="T5"/>
                  </a:cxn>
                  <a:cxn ang="0">
                    <a:pos x="T6" y="T7"/>
                  </a:cxn>
                  <a:cxn ang="0">
                    <a:pos x="T8" y="T9"/>
                  </a:cxn>
                </a:cxnLst>
                <a:rect l="0" t="0" r="r" b="b"/>
                <a:pathLst>
                  <a:path w="454" h="208">
                    <a:moveTo>
                      <a:pt x="51" y="208"/>
                    </a:moveTo>
                    <a:lnTo>
                      <a:pt x="454" y="21"/>
                    </a:lnTo>
                    <a:lnTo>
                      <a:pt x="454" y="0"/>
                    </a:lnTo>
                    <a:lnTo>
                      <a:pt x="0" y="208"/>
                    </a:lnTo>
                    <a:lnTo>
                      <a:pt x="51" y="208"/>
                    </a:lnTo>
                    <a:close/>
                  </a:path>
                </a:pathLst>
              </a:custGeom>
              <a:solidFill>
                <a:srgbClr val="BFBA9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6" name="Freeform 62"/>
              <p:cNvSpPr>
                <a:spLocks/>
              </p:cNvSpPr>
              <p:nvPr/>
            </p:nvSpPr>
            <p:spPr bwMode="auto">
              <a:xfrm>
                <a:off x="4582" y="2540"/>
                <a:ext cx="41" cy="18"/>
              </a:xfrm>
              <a:custGeom>
                <a:avLst/>
                <a:gdLst>
                  <a:gd name="T0" fmla="*/ 50 w 81"/>
                  <a:gd name="T1" fmla="*/ 37 h 37"/>
                  <a:gd name="T2" fmla="*/ 81 w 81"/>
                  <a:gd name="T3" fmla="*/ 23 h 37"/>
                  <a:gd name="T4" fmla="*/ 81 w 81"/>
                  <a:gd name="T5" fmla="*/ 0 h 37"/>
                  <a:gd name="T6" fmla="*/ 0 w 81"/>
                  <a:gd name="T7" fmla="*/ 37 h 37"/>
                  <a:gd name="T8" fmla="*/ 50 w 81"/>
                  <a:gd name="T9" fmla="*/ 37 h 37"/>
                </a:gdLst>
                <a:ahLst/>
                <a:cxnLst>
                  <a:cxn ang="0">
                    <a:pos x="T0" y="T1"/>
                  </a:cxn>
                  <a:cxn ang="0">
                    <a:pos x="T2" y="T3"/>
                  </a:cxn>
                  <a:cxn ang="0">
                    <a:pos x="T4" y="T5"/>
                  </a:cxn>
                  <a:cxn ang="0">
                    <a:pos x="T6" y="T7"/>
                  </a:cxn>
                  <a:cxn ang="0">
                    <a:pos x="T8" y="T9"/>
                  </a:cxn>
                </a:cxnLst>
                <a:rect l="0" t="0" r="r" b="b"/>
                <a:pathLst>
                  <a:path w="81" h="37">
                    <a:moveTo>
                      <a:pt x="50" y="37"/>
                    </a:moveTo>
                    <a:lnTo>
                      <a:pt x="81" y="23"/>
                    </a:lnTo>
                    <a:lnTo>
                      <a:pt x="81" y="0"/>
                    </a:lnTo>
                    <a:lnTo>
                      <a:pt x="0" y="37"/>
                    </a:lnTo>
                    <a:lnTo>
                      <a:pt x="50" y="37"/>
                    </a:lnTo>
                    <a:close/>
                  </a:path>
                </a:pathLst>
              </a:custGeom>
              <a:solidFill>
                <a:srgbClr val="BFBA9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7" name="Freeform 63"/>
              <p:cNvSpPr>
                <a:spLocks/>
              </p:cNvSpPr>
              <p:nvPr/>
            </p:nvSpPr>
            <p:spPr bwMode="auto">
              <a:xfrm>
                <a:off x="3466" y="1532"/>
                <a:ext cx="72" cy="41"/>
              </a:xfrm>
              <a:custGeom>
                <a:avLst/>
                <a:gdLst>
                  <a:gd name="T0" fmla="*/ 111 w 144"/>
                  <a:gd name="T1" fmla="*/ 0 h 82"/>
                  <a:gd name="T2" fmla="*/ 0 w 144"/>
                  <a:gd name="T3" fmla="*/ 52 h 82"/>
                  <a:gd name="T4" fmla="*/ 0 w 144"/>
                  <a:gd name="T5" fmla="*/ 82 h 82"/>
                  <a:gd name="T6" fmla="*/ 144 w 144"/>
                  <a:gd name="T7" fmla="*/ 16 h 82"/>
                  <a:gd name="T8" fmla="*/ 111 w 144"/>
                  <a:gd name="T9" fmla="*/ 0 h 82"/>
                </a:gdLst>
                <a:ahLst/>
                <a:cxnLst>
                  <a:cxn ang="0">
                    <a:pos x="T0" y="T1"/>
                  </a:cxn>
                  <a:cxn ang="0">
                    <a:pos x="T2" y="T3"/>
                  </a:cxn>
                  <a:cxn ang="0">
                    <a:pos x="T4" y="T5"/>
                  </a:cxn>
                  <a:cxn ang="0">
                    <a:pos x="T6" y="T7"/>
                  </a:cxn>
                  <a:cxn ang="0">
                    <a:pos x="T8" y="T9"/>
                  </a:cxn>
                </a:cxnLst>
                <a:rect l="0" t="0" r="r" b="b"/>
                <a:pathLst>
                  <a:path w="144" h="82">
                    <a:moveTo>
                      <a:pt x="111" y="0"/>
                    </a:moveTo>
                    <a:lnTo>
                      <a:pt x="0" y="52"/>
                    </a:lnTo>
                    <a:lnTo>
                      <a:pt x="0" y="82"/>
                    </a:lnTo>
                    <a:lnTo>
                      <a:pt x="144" y="16"/>
                    </a:lnTo>
                    <a:lnTo>
                      <a:pt x="111" y="0"/>
                    </a:lnTo>
                    <a:close/>
                  </a:path>
                </a:pathLst>
              </a:custGeom>
              <a:solidFill>
                <a:srgbClr val="8C5E3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8" name="Freeform 64"/>
              <p:cNvSpPr>
                <a:spLocks/>
              </p:cNvSpPr>
              <p:nvPr/>
            </p:nvSpPr>
            <p:spPr bwMode="auto">
              <a:xfrm>
                <a:off x="3466" y="1573"/>
                <a:ext cx="122" cy="65"/>
              </a:xfrm>
              <a:custGeom>
                <a:avLst/>
                <a:gdLst>
                  <a:gd name="T0" fmla="*/ 212 w 244"/>
                  <a:gd name="T1" fmla="*/ 0 h 129"/>
                  <a:gd name="T2" fmla="*/ 0 w 244"/>
                  <a:gd name="T3" fmla="*/ 99 h 129"/>
                  <a:gd name="T4" fmla="*/ 0 w 244"/>
                  <a:gd name="T5" fmla="*/ 129 h 129"/>
                  <a:gd name="T6" fmla="*/ 244 w 244"/>
                  <a:gd name="T7" fmla="*/ 16 h 129"/>
                  <a:gd name="T8" fmla="*/ 212 w 244"/>
                  <a:gd name="T9" fmla="*/ 0 h 129"/>
                </a:gdLst>
                <a:ahLst/>
                <a:cxnLst>
                  <a:cxn ang="0">
                    <a:pos x="T0" y="T1"/>
                  </a:cxn>
                  <a:cxn ang="0">
                    <a:pos x="T2" y="T3"/>
                  </a:cxn>
                  <a:cxn ang="0">
                    <a:pos x="T4" y="T5"/>
                  </a:cxn>
                  <a:cxn ang="0">
                    <a:pos x="T6" y="T7"/>
                  </a:cxn>
                  <a:cxn ang="0">
                    <a:pos x="T8" y="T9"/>
                  </a:cxn>
                </a:cxnLst>
                <a:rect l="0" t="0" r="r" b="b"/>
                <a:pathLst>
                  <a:path w="244" h="129">
                    <a:moveTo>
                      <a:pt x="212" y="0"/>
                    </a:moveTo>
                    <a:lnTo>
                      <a:pt x="0" y="99"/>
                    </a:lnTo>
                    <a:lnTo>
                      <a:pt x="0" y="129"/>
                    </a:lnTo>
                    <a:lnTo>
                      <a:pt x="244" y="16"/>
                    </a:lnTo>
                    <a:lnTo>
                      <a:pt x="212" y="0"/>
                    </a:lnTo>
                    <a:close/>
                  </a:path>
                </a:pathLst>
              </a:custGeom>
              <a:solidFill>
                <a:srgbClr val="8C5E3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 name="Freeform 65"/>
              <p:cNvSpPr>
                <a:spLocks/>
              </p:cNvSpPr>
              <p:nvPr/>
            </p:nvSpPr>
            <p:spPr bwMode="auto">
              <a:xfrm>
                <a:off x="3466" y="1616"/>
                <a:ext cx="173" cy="88"/>
              </a:xfrm>
              <a:custGeom>
                <a:avLst/>
                <a:gdLst>
                  <a:gd name="T0" fmla="*/ 314 w 346"/>
                  <a:gd name="T1" fmla="*/ 0 h 177"/>
                  <a:gd name="T2" fmla="*/ 0 w 346"/>
                  <a:gd name="T3" fmla="*/ 145 h 177"/>
                  <a:gd name="T4" fmla="*/ 0 w 346"/>
                  <a:gd name="T5" fmla="*/ 177 h 177"/>
                  <a:gd name="T6" fmla="*/ 346 w 346"/>
                  <a:gd name="T7" fmla="*/ 16 h 177"/>
                  <a:gd name="T8" fmla="*/ 314 w 346"/>
                  <a:gd name="T9" fmla="*/ 0 h 177"/>
                </a:gdLst>
                <a:ahLst/>
                <a:cxnLst>
                  <a:cxn ang="0">
                    <a:pos x="T0" y="T1"/>
                  </a:cxn>
                  <a:cxn ang="0">
                    <a:pos x="T2" y="T3"/>
                  </a:cxn>
                  <a:cxn ang="0">
                    <a:pos x="T4" y="T5"/>
                  </a:cxn>
                  <a:cxn ang="0">
                    <a:pos x="T6" y="T7"/>
                  </a:cxn>
                  <a:cxn ang="0">
                    <a:pos x="T8" y="T9"/>
                  </a:cxn>
                </a:cxnLst>
                <a:rect l="0" t="0" r="r" b="b"/>
                <a:pathLst>
                  <a:path w="346" h="177">
                    <a:moveTo>
                      <a:pt x="314" y="0"/>
                    </a:moveTo>
                    <a:lnTo>
                      <a:pt x="0" y="145"/>
                    </a:lnTo>
                    <a:lnTo>
                      <a:pt x="0" y="177"/>
                    </a:lnTo>
                    <a:lnTo>
                      <a:pt x="346" y="16"/>
                    </a:lnTo>
                    <a:lnTo>
                      <a:pt x="314" y="0"/>
                    </a:lnTo>
                    <a:close/>
                  </a:path>
                </a:pathLst>
              </a:custGeom>
              <a:solidFill>
                <a:srgbClr val="8C5E3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 name="Freeform 66"/>
              <p:cNvSpPr>
                <a:spLocks/>
              </p:cNvSpPr>
              <p:nvPr/>
            </p:nvSpPr>
            <p:spPr bwMode="auto">
              <a:xfrm>
                <a:off x="3466" y="1659"/>
                <a:ext cx="225" cy="112"/>
              </a:xfrm>
              <a:custGeom>
                <a:avLst/>
                <a:gdLst>
                  <a:gd name="T0" fmla="*/ 417 w 450"/>
                  <a:gd name="T1" fmla="*/ 0 h 225"/>
                  <a:gd name="T2" fmla="*/ 0 w 450"/>
                  <a:gd name="T3" fmla="*/ 194 h 225"/>
                  <a:gd name="T4" fmla="*/ 0 w 450"/>
                  <a:gd name="T5" fmla="*/ 225 h 225"/>
                  <a:gd name="T6" fmla="*/ 450 w 450"/>
                  <a:gd name="T7" fmla="*/ 18 h 225"/>
                  <a:gd name="T8" fmla="*/ 417 w 450"/>
                  <a:gd name="T9" fmla="*/ 0 h 225"/>
                </a:gdLst>
                <a:ahLst/>
                <a:cxnLst>
                  <a:cxn ang="0">
                    <a:pos x="T0" y="T1"/>
                  </a:cxn>
                  <a:cxn ang="0">
                    <a:pos x="T2" y="T3"/>
                  </a:cxn>
                  <a:cxn ang="0">
                    <a:pos x="T4" y="T5"/>
                  </a:cxn>
                  <a:cxn ang="0">
                    <a:pos x="T6" y="T7"/>
                  </a:cxn>
                  <a:cxn ang="0">
                    <a:pos x="T8" y="T9"/>
                  </a:cxn>
                </a:cxnLst>
                <a:rect l="0" t="0" r="r" b="b"/>
                <a:pathLst>
                  <a:path w="450" h="225">
                    <a:moveTo>
                      <a:pt x="417" y="0"/>
                    </a:moveTo>
                    <a:lnTo>
                      <a:pt x="0" y="194"/>
                    </a:lnTo>
                    <a:lnTo>
                      <a:pt x="0" y="225"/>
                    </a:lnTo>
                    <a:lnTo>
                      <a:pt x="450" y="18"/>
                    </a:lnTo>
                    <a:lnTo>
                      <a:pt x="417" y="0"/>
                    </a:lnTo>
                    <a:close/>
                  </a:path>
                </a:pathLst>
              </a:custGeom>
              <a:solidFill>
                <a:srgbClr val="8C5E3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1" name="Freeform 67"/>
              <p:cNvSpPr>
                <a:spLocks/>
              </p:cNvSpPr>
              <p:nvPr/>
            </p:nvSpPr>
            <p:spPr bwMode="auto">
              <a:xfrm>
                <a:off x="3466" y="1703"/>
                <a:ext cx="278" cy="136"/>
              </a:xfrm>
              <a:custGeom>
                <a:avLst/>
                <a:gdLst>
                  <a:gd name="T0" fmla="*/ 522 w 556"/>
                  <a:gd name="T1" fmla="*/ 0 h 273"/>
                  <a:gd name="T2" fmla="*/ 0 w 556"/>
                  <a:gd name="T3" fmla="*/ 242 h 273"/>
                  <a:gd name="T4" fmla="*/ 0 w 556"/>
                  <a:gd name="T5" fmla="*/ 273 h 273"/>
                  <a:gd name="T6" fmla="*/ 556 w 556"/>
                  <a:gd name="T7" fmla="*/ 17 h 273"/>
                  <a:gd name="T8" fmla="*/ 522 w 556"/>
                  <a:gd name="T9" fmla="*/ 0 h 273"/>
                </a:gdLst>
                <a:ahLst/>
                <a:cxnLst>
                  <a:cxn ang="0">
                    <a:pos x="T0" y="T1"/>
                  </a:cxn>
                  <a:cxn ang="0">
                    <a:pos x="T2" y="T3"/>
                  </a:cxn>
                  <a:cxn ang="0">
                    <a:pos x="T4" y="T5"/>
                  </a:cxn>
                  <a:cxn ang="0">
                    <a:pos x="T6" y="T7"/>
                  </a:cxn>
                  <a:cxn ang="0">
                    <a:pos x="T8" y="T9"/>
                  </a:cxn>
                </a:cxnLst>
                <a:rect l="0" t="0" r="r" b="b"/>
                <a:pathLst>
                  <a:path w="556" h="273">
                    <a:moveTo>
                      <a:pt x="522" y="0"/>
                    </a:moveTo>
                    <a:lnTo>
                      <a:pt x="0" y="242"/>
                    </a:lnTo>
                    <a:lnTo>
                      <a:pt x="0" y="273"/>
                    </a:lnTo>
                    <a:lnTo>
                      <a:pt x="556" y="17"/>
                    </a:lnTo>
                    <a:lnTo>
                      <a:pt x="522" y="0"/>
                    </a:lnTo>
                    <a:close/>
                  </a:path>
                </a:pathLst>
              </a:custGeom>
              <a:solidFill>
                <a:srgbClr val="8C5E3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2" name="Freeform 68"/>
              <p:cNvSpPr>
                <a:spLocks/>
              </p:cNvSpPr>
              <p:nvPr/>
            </p:nvSpPr>
            <p:spPr bwMode="auto">
              <a:xfrm>
                <a:off x="3466" y="1747"/>
                <a:ext cx="331" cy="158"/>
              </a:xfrm>
              <a:custGeom>
                <a:avLst/>
                <a:gdLst>
                  <a:gd name="T0" fmla="*/ 662 w 662"/>
                  <a:gd name="T1" fmla="*/ 17 h 315"/>
                  <a:gd name="T2" fmla="*/ 628 w 662"/>
                  <a:gd name="T3" fmla="*/ 0 h 315"/>
                  <a:gd name="T4" fmla="*/ 0 w 662"/>
                  <a:gd name="T5" fmla="*/ 291 h 315"/>
                  <a:gd name="T6" fmla="*/ 0 w 662"/>
                  <a:gd name="T7" fmla="*/ 306 h 315"/>
                  <a:gd name="T8" fmla="*/ 15 w 662"/>
                  <a:gd name="T9" fmla="*/ 315 h 315"/>
                  <a:gd name="T10" fmla="*/ 662 w 662"/>
                  <a:gd name="T11" fmla="*/ 17 h 315"/>
                </a:gdLst>
                <a:ahLst/>
                <a:cxnLst>
                  <a:cxn ang="0">
                    <a:pos x="T0" y="T1"/>
                  </a:cxn>
                  <a:cxn ang="0">
                    <a:pos x="T2" y="T3"/>
                  </a:cxn>
                  <a:cxn ang="0">
                    <a:pos x="T4" y="T5"/>
                  </a:cxn>
                  <a:cxn ang="0">
                    <a:pos x="T6" y="T7"/>
                  </a:cxn>
                  <a:cxn ang="0">
                    <a:pos x="T8" y="T9"/>
                  </a:cxn>
                  <a:cxn ang="0">
                    <a:pos x="T10" y="T11"/>
                  </a:cxn>
                </a:cxnLst>
                <a:rect l="0" t="0" r="r" b="b"/>
                <a:pathLst>
                  <a:path w="662" h="315">
                    <a:moveTo>
                      <a:pt x="662" y="17"/>
                    </a:moveTo>
                    <a:lnTo>
                      <a:pt x="628" y="0"/>
                    </a:lnTo>
                    <a:lnTo>
                      <a:pt x="0" y="291"/>
                    </a:lnTo>
                    <a:lnTo>
                      <a:pt x="0" y="306"/>
                    </a:lnTo>
                    <a:lnTo>
                      <a:pt x="15" y="315"/>
                    </a:lnTo>
                    <a:lnTo>
                      <a:pt x="662" y="17"/>
                    </a:lnTo>
                    <a:close/>
                  </a:path>
                </a:pathLst>
              </a:custGeom>
              <a:solidFill>
                <a:srgbClr val="8C5E3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3" name="Freeform 69"/>
              <p:cNvSpPr>
                <a:spLocks/>
              </p:cNvSpPr>
              <p:nvPr/>
            </p:nvSpPr>
            <p:spPr bwMode="auto">
              <a:xfrm>
                <a:off x="3508" y="1792"/>
                <a:ext cx="343" cy="160"/>
              </a:xfrm>
              <a:custGeom>
                <a:avLst/>
                <a:gdLst>
                  <a:gd name="T0" fmla="*/ 652 w 687"/>
                  <a:gd name="T1" fmla="*/ 0 h 320"/>
                  <a:gd name="T2" fmla="*/ 0 w 687"/>
                  <a:gd name="T3" fmla="*/ 302 h 320"/>
                  <a:gd name="T4" fmla="*/ 29 w 687"/>
                  <a:gd name="T5" fmla="*/ 320 h 320"/>
                  <a:gd name="T6" fmla="*/ 687 w 687"/>
                  <a:gd name="T7" fmla="*/ 17 h 320"/>
                  <a:gd name="T8" fmla="*/ 652 w 687"/>
                  <a:gd name="T9" fmla="*/ 0 h 320"/>
                </a:gdLst>
                <a:ahLst/>
                <a:cxnLst>
                  <a:cxn ang="0">
                    <a:pos x="T0" y="T1"/>
                  </a:cxn>
                  <a:cxn ang="0">
                    <a:pos x="T2" y="T3"/>
                  </a:cxn>
                  <a:cxn ang="0">
                    <a:pos x="T4" y="T5"/>
                  </a:cxn>
                  <a:cxn ang="0">
                    <a:pos x="T6" y="T7"/>
                  </a:cxn>
                  <a:cxn ang="0">
                    <a:pos x="T8" y="T9"/>
                  </a:cxn>
                </a:cxnLst>
                <a:rect l="0" t="0" r="r" b="b"/>
                <a:pathLst>
                  <a:path w="687" h="320">
                    <a:moveTo>
                      <a:pt x="652" y="0"/>
                    </a:moveTo>
                    <a:lnTo>
                      <a:pt x="0" y="302"/>
                    </a:lnTo>
                    <a:lnTo>
                      <a:pt x="29" y="320"/>
                    </a:lnTo>
                    <a:lnTo>
                      <a:pt x="687" y="17"/>
                    </a:lnTo>
                    <a:lnTo>
                      <a:pt x="652" y="0"/>
                    </a:lnTo>
                    <a:close/>
                  </a:path>
                </a:pathLst>
              </a:custGeom>
              <a:solidFill>
                <a:srgbClr val="8C5E3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4" name="Freeform 70"/>
              <p:cNvSpPr>
                <a:spLocks/>
              </p:cNvSpPr>
              <p:nvPr/>
            </p:nvSpPr>
            <p:spPr bwMode="auto">
              <a:xfrm>
                <a:off x="3558" y="1837"/>
                <a:ext cx="349" cy="162"/>
              </a:xfrm>
              <a:custGeom>
                <a:avLst/>
                <a:gdLst>
                  <a:gd name="T0" fmla="*/ 661 w 697"/>
                  <a:gd name="T1" fmla="*/ 0 h 323"/>
                  <a:gd name="T2" fmla="*/ 0 w 697"/>
                  <a:gd name="T3" fmla="*/ 305 h 323"/>
                  <a:gd name="T4" fmla="*/ 30 w 697"/>
                  <a:gd name="T5" fmla="*/ 323 h 323"/>
                  <a:gd name="T6" fmla="*/ 697 w 697"/>
                  <a:gd name="T7" fmla="*/ 17 h 323"/>
                  <a:gd name="T8" fmla="*/ 661 w 697"/>
                  <a:gd name="T9" fmla="*/ 0 h 323"/>
                </a:gdLst>
                <a:ahLst/>
                <a:cxnLst>
                  <a:cxn ang="0">
                    <a:pos x="T0" y="T1"/>
                  </a:cxn>
                  <a:cxn ang="0">
                    <a:pos x="T2" y="T3"/>
                  </a:cxn>
                  <a:cxn ang="0">
                    <a:pos x="T4" y="T5"/>
                  </a:cxn>
                  <a:cxn ang="0">
                    <a:pos x="T6" y="T7"/>
                  </a:cxn>
                  <a:cxn ang="0">
                    <a:pos x="T8" y="T9"/>
                  </a:cxn>
                </a:cxnLst>
                <a:rect l="0" t="0" r="r" b="b"/>
                <a:pathLst>
                  <a:path w="697" h="323">
                    <a:moveTo>
                      <a:pt x="661" y="0"/>
                    </a:moveTo>
                    <a:lnTo>
                      <a:pt x="0" y="305"/>
                    </a:lnTo>
                    <a:lnTo>
                      <a:pt x="30" y="323"/>
                    </a:lnTo>
                    <a:lnTo>
                      <a:pt x="697" y="17"/>
                    </a:lnTo>
                    <a:lnTo>
                      <a:pt x="661" y="0"/>
                    </a:lnTo>
                    <a:close/>
                  </a:path>
                </a:pathLst>
              </a:custGeom>
              <a:solidFill>
                <a:srgbClr val="8C5E3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5" name="Freeform 71"/>
              <p:cNvSpPr>
                <a:spLocks/>
              </p:cNvSpPr>
              <p:nvPr/>
            </p:nvSpPr>
            <p:spPr bwMode="auto">
              <a:xfrm>
                <a:off x="3609" y="1883"/>
                <a:ext cx="353" cy="165"/>
              </a:xfrm>
              <a:custGeom>
                <a:avLst/>
                <a:gdLst>
                  <a:gd name="T0" fmla="*/ 672 w 708"/>
                  <a:gd name="T1" fmla="*/ 0 h 328"/>
                  <a:gd name="T2" fmla="*/ 0 w 708"/>
                  <a:gd name="T3" fmla="*/ 311 h 328"/>
                  <a:gd name="T4" fmla="*/ 30 w 708"/>
                  <a:gd name="T5" fmla="*/ 328 h 328"/>
                  <a:gd name="T6" fmla="*/ 708 w 708"/>
                  <a:gd name="T7" fmla="*/ 18 h 328"/>
                  <a:gd name="T8" fmla="*/ 672 w 708"/>
                  <a:gd name="T9" fmla="*/ 0 h 328"/>
                </a:gdLst>
                <a:ahLst/>
                <a:cxnLst>
                  <a:cxn ang="0">
                    <a:pos x="T0" y="T1"/>
                  </a:cxn>
                  <a:cxn ang="0">
                    <a:pos x="T2" y="T3"/>
                  </a:cxn>
                  <a:cxn ang="0">
                    <a:pos x="T4" y="T5"/>
                  </a:cxn>
                  <a:cxn ang="0">
                    <a:pos x="T6" y="T7"/>
                  </a:cxn>
                  <a:cxn ang="0">
                    <a:pos x="T8" y="T9"/>
                  </a:cxn>
                </a:cxnLst>
                <a:rect l="0" t="0" r="r" b="b"/>
                <a:pathLst>
                  <a:path w="708" h="328">
                    <a:moveTo>
                      <a:pt x="672" y="0"/>
                    </a:moveTo>
                    <a:lnTo>
                      <a:pt x="0" y="311"/>
                    </a:lnTo>
                    <a:lnTo>
                      <a:pt x="30" y="328"/>
                    </a:lnTo>
                    <a:lnTo>
                      <a:pt x="708" y="18"/>
                    </a:lnTo>
                    <a:lnTo>
                      <a:pt x="672" y="0"/>
                    </a:lnTo>
                    <a:close/>
                  </a:path>
                </a:pathLst>
              </a:custGeom>
              <a:solidFill>
                <a:srgbClr val="8C5E3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6" name="Freeform 72"/>
              <p:cNvSpPr>
                <a:spLocks/>
              </p:cNvSpPr>
              <p:nvPr/>
            </p:nvSpPr>
            <p:spPr bwMode="auto">
              <a:xfrm>
                <a:off x="3660" y="1930"/>
                <a:ext cx="359" cy="167"/>
              </a:xfrm>
              <a:custGeom>
                <a:avLst/>
                <a:gdLst>
                  <a:gd name="T0" fmla="*/ 681 w 718"/>
                  <a:gd name="T1" fmla="*/ 0 h 334"/>
                  <a:gd name="T2" fmla="*/ 0 w 718"/>
                  <a:gd name="T3" fmla="*/ 316 h 334"/>
                  <a:gd name="T4" fmla="*/ 31 w 718"/>
                  <a:gd name="T5" fmla="*/ 334 h 334"/>
                  <a:gd name="T6" fmla="*/ 718 w 718"/>
                  <a:gd name="T7" fmla="*/ 19 h 334"/>
                  <a:gd name="T8" fmla="*/ 681 w 718"/>
                  <a:gd name="T9" fmla="*/ 0 h 334"/>
                </a:gdLst>
                <a:ahLst/>
                <a:cxnLst>
                  <a:cxn ang="0">
                    <a:pos x="T0" y="T1"/>
                  </a:cxn>
                  <a:cxn ang="0">
                    <a:pos x="T2" y="T3"/>
                  </a:cxn>
                  <a:cxn ang="0">
                    <a:pos x="T4" y="T5"/>
                  </a:cxn>
                  <a:cxn ang="0">
                    <a:pos x="T6" y="T7"/>
                  </a:cxn>
                  <a:cxn ang="0">
                    <a:pos x="T8" y="T9"/>
                  </a:cxn>
                </a:cxnLst>
                <a:rect l="0" t="0" r="r" b="b"/>
                <a:pathLst>
                  <a:path w="718" h="334">
                    <a:moveTo>
                      <a:pt x="681" y="0"/>
                    </a:moveTo>
                    <a:lnTo>
                      <a:pt x="0" y="316"/>
                    </a:lnTo>
                    <a:lnTo>
                      <a:pt x="31" y="334"/>
                    </a:lnTo>
                    <a:lnTo>
                      <a:pt x="718" y="19"/>
                    </a:lnTo>
                    <a:lnTo>
                      <a:pt x="681" y="0"/>
                    </a:lnTo>
                    <a:close/>
                  </a:path>
                </a:pathLst>
              </a:custGeom>
              <a:solidFill>
                <a:srgbClr val="8C5E3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7" name="Freeform 73"/>
              <p:cNvSpPr>
                <a:spLocks/>
              </p:cNvSpPr>
              <p:nvPr/>
            </p:nvSpPr>
            <p:spPr bwMode="auto">
              <a:xfrm>
                <a:off x="3712" y="1978"/>
                <a:ext cx="364" cy="169"/>
              </a:xfrm>
              <a:custGeom>
                <a:avLst/>
                <a:gdLst>
                  <a:gd name="T0" fmla="*/ 690 w 727"/>
                  <a:gd name="T1" fmla="*/ 0 h 339"/>
                  <a:gd name="T2" fmla="*/ 0 w 727"/>
                  <a:gd name="T3" fmla="*/ 320 h 339"/>
                  <a:gd name="T4" fmla="*/ 31 w 727"/>
                  <a:gd name="T5" fmla="*/ 339 h 339"/>
                  <a:gd name="T6" fmla="*/ 727 w 727"/>
                  <a:gd name="T7" fmla="*/ 17 h 339"/>
                  <a:gd name="T8" fmla="*/ 690 w 727"/>
                  <a:gd name="T9" fmla="*/ 0 h 339"/>
                </a:gdLst>
                <a:ahLst/>
                <a:cxnLst>
                  <a:cxn ang="0">
                    <a:pos x="T0" y="T1"/>
                  </a:cxn>
                  <a:cxn ang="0">
                    <a:pos x="T2" y="T3"/>
                  </a:cxn>
                  <a:cxn ang="0">
                    <a:pos x="T4" y="T5"/>
                  </a:cxn>
                  <a:cxn ang="0">
                    <a:pos x="T6" y="T7"/>
                  </a:cxn>
                  <a:cxn ang="0">
                    <a:pos x="T8" y="T9"/>
                  </a:cxn>
                </a:cxnLst>
                <a:rect l="0" t="0" r="r" b="b"/>
                <a:pathLst>
                  <a:path w="727" h="339">
                    <a:moveTo>
                      <a:pt x="690" y="0"/>
                    </a:moveTo>
                    <a:lnTo>
                      <a:pt x="0" y="320"/>
                    </a:lnTo>
                    <a:lnTo>
                      <a:pt x="31" y="339"/>
                    </a:lnTo>
                    <a:lnTo>
                      <a:pt x="727" y="17"/>
                    </a:lnTo>
                    <a:lnTo>
                      <a:pt x="690" y="0"/>
                    </a:lnTo>
                    <a:close/>
                  </a:path>
                </a:pathLst>
              </a:custGeom>
              <a:solidFill>
                <a:srgbClr val="8C5E3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8" name="Freeform 74"/>
              <p:cNvSpPr>
                <a:spLocks/>
              </p:cNvSpPr>
              <p:nvPr/>
            </p:nvSpPr>
            <p:spPr bwMode="auto">
              <a:xfrm>
                <a:off x="3765" y="2026"/>
                <a:ext cx="369" cy="172"/>
              </a:xfrm>
              <a:custGeom>
                <a:avLst/>
                <a:gdLst>
                  <a:gd name="T0" fmla="*/ 701 w 737"/>
                  <a:gd name="T1" fmla="*/ 0 h 345"/>
                  <a:gd name="T2" fmla="*/ 0 w 737"/>
                  <a:gd name="T3" fmla="*/ 327 h 345"/>
                  <a:gd name="T4" fmla="*/ 31 w 737"/>
                  <a:gd name="T5" fmla="*/ 345 h 345"/>
                  <a:gd name="T6" fmla="*/ 737 w 737"/>
                  <a:gd name="T7" fmla="*/ 19 h 345"/>
                  <a:gd name="T8" fmla="*/ 701 w 737"/>
                  <a:gd name="T9" fmla="*/ 0 h 345"/>
                </a:gdLst>
                <a:ahLst/>
                <a:cxnLst>
                  <a:cxn ang="0">
                    <a:pos x="T0" y="T1"/>
                  </a:cxn>
                  <a:cxn ang="0">
                    <a:pos x="T2" y="T3"/>
                  </a:cxn>
                  <a:cxn ang="0">
                    <a:pos x="T4" y="T5"/>
                  </a:cxn>
                  <a:cxn ang="0">
                    <a:pos x="T6" y="T7"/>
                  </a:cxn>
                  <a:cxn ang="0">
                    <a:pos x="T8" y="T9"/>
                  </a:cxn>
                </a:cxnLst>
                <a:rect l="0" t="0" r="r" b="b"/>
                <a:pathLst>
                  <a:path w="737" h="345">
                    <a:moveTo>
                      <a:pt x="701" y="0"/>
                    </a:moveTo>
                    <a:lnTo>
                      <a:pt x="0" y="327"/>
                    </a:lnTo>
                    <a:lnTo>
                      <a:pt x="31" y="345"/>
                    </a:lnTo>
                    <a:lnTo>
                      <a:pt x="737" y="19"/>
                    </a:lnTo>
                    <a:lnTo>
                      <a:pt x="701" y="0"/>
                    </a:lnTo>
                    <a:close/>
                  </a:path>
                </a:pathLst>
              </a:custGeom>
              <a:solidFill>
                <a:srgbClr val="8C5E3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9" name="Freeform 75"/>
              <p:cNvSpPr>
                <a:spLocks/>
              </p:cNvSpPr>
              <p:nvPr/>
            </p:nvSpPr>
            <p:spPr bwMode="auto">
              <a:xfrm>
                <a:off x="3819" y="2075"/>
                <a:ext cx="375" cy="174"/>
              </a:xfrm>
              <a:custGeom>
                <a:avLst/>
                <a:gdLst>
                  <a:gd name="T0" fmla="*/ 711 w 749"/>
                  <a:gd name="T1" fmla="*/ 0 h 350"/>
                  <a:gd name="T2" fmla="*/ 0 w 749"/>
                  <a:gd name="T3" fmla="*/ 331 h 350"/>
                  <a:gd name="T4" fmla="*/ 32 w 749"/>
                  <a:gd name="T5" fmla="*/ 350 h 350"/>
                  <a:gd name="T6" fmla="*/ 749 w 749"/>
                  <a:gd name="T7" fmla="*/ 19 h 350"/>
                  <a:gd name="T8" fmla="*/ 711 w 749"/>
                  <a:gd name="T9" fmla="*/ 0 h 350"/>
                </a:gdLst>
                <a:ahLst/>
                <a:cxnLst>
                  <a:cxn ang="0">
                    <a:pos x="T0" y="T1"/>
                  </a:cxn>
                  <a:cxn ang="0">
                    <a:pos x="T2" y="T3"/>
                  </a:cxn>
                  <a:cxn ang="0">
                    <a:pos x="T4" y="T5"/>
                  </a:cxn>
                  <a:cxn ang="0">
                    <a:pos x="T6" y="T7"/>
                  </a:cxn>
                  <a:cxn ang="0">
                    <a:pos x="T8" y="T9"/>
                  </a:cxn>
                </a:cxnLst>
                <a:rect l="0" t="0" r="r" b="b"/>
                <a:pathLst>
                  <a:path w="749" h="350">
                    <a:moveTo>
                      <a:pt x="711" y="0"/>
                    </a:moveTo>
                    <a:lnTo>
                      <a:pt x="0" y="331"/>
                    </a:lnTo>
                    <a:lnTo>
                      <a:pt x="32" y="350"/>
                    </a:lnTo>
                    <a:lnTo>
                      <a:pt x="749" y="19"/>
                    </a:lnTo>
                    <a:lnTo>
                      <a:pt x="711" y="0"/>
                    </a:lnTo>
                    <a:close/>
                  </a:path>
                </a:pathLst>
              </a:custGeom>
              <a:solidFill>
                <a:srgbClr val="8C5E3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0" name="Freeform 76"/>
              <p:cNvSpPr>
                <a:spLocks/>
              </p:cNvSpPr>
              <p:nvPr/>
            </p:nvSpPr>
            <p:spPr bwMode="auto">
              <a:xfrm>
                <a:off x="3874" y="2124"/>
                <a:ext cx="379" cy="178"/>
              </a:xfrm>
              <a:custGeom>
                <a:avLst/>
                <a:gdLst>
                  <a:gd name="T0" fmla="*/ 721 w 760"/>
                  <a:gd name="T1" fmla="*/ 0 h 355"/>
                  <a:gd name="T2" fmla="*/ 0 w 760"/>
                  <a:gd name="T3" fmla="*/ 336 h 355"/>
                  <a:gd name="T4" fmla="*/ 33 w 760"/>
                  <a:gd name="T5" fmla="*/ 355 h 355"/>
                  <a:gd name="T6" fmla="*/ 760 w 760"/>
                  <a:gd name="T7" fmla="*/ 20 h 355"/>
                  <a:gd name="T8" fmla="*/ 721 w 760"/>
                  <a:gd name="T9" fmla="*/ 0 h 355"/>
                </a:gdLst>
                <a:ahLst/>
                <a:cxnLst>
                  <a:cxn ang="0">
                    <a:pos x="T0" y="T1"/>
                  </a:cxn>
                  <a:cxn ang="0">
                    <a:pos x="T2" y="T3"/>
                  </a:cxn>
                  <a:cxn ang="0">
                    <a:pos x="T4" y="T5"/>
                  </a:cxn>
                  <a:cxn ang="0">
                    <a:pos x="T6" y="T7"/>
                  </a:cxn>
                  <a:cxn ang="0">
                    <a:pos x="T8" y="T9"/>
                  </a:cxn>
                </a:cxnLst>
                <a:rect l="0" t="0" r="r" b="b"/>
                <a:pathLst>
                  <a:path w="760" h="355">
                    <a:moveTo>
                      <a:pt x="721" y="0"/>
                    </a:moveTo>
                    <a:lnTo>
                      <a:pt x="0" y="336"/>
                    </a:lnTo>
                    <a:lnTo>
                      <a:pt x="33" y="355"/>
                    </a:lnTo>
                    <a:lnTo>
                      <a:pt x="760" y="20"/>
                    </a:lnTo>
                    <a:lnTo>
                      <a:pt x="721" y="0"/>
                    </a:lnTo>
                    <a:close/>
                  </a:path>
                </a:pathLst>
              </a:custGeom>
              <a:solidFill>
                <a:srgbClr val="8C5E3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1" name="Freeform 77"/>
              <p:cNvSpPr>
                <a:spLocks/>
              </p:cNvSpPr>
              <p:nvPr/>
            </p:nvSpPr>
            <p:spPr bwMode="auto">
              <a:xfrm>
                <a:off x="3929" y="2175"/>
                <a:ext cx="386" cy="180"/>
              </a:xfrm>
              <a:custGeom>
                <a:avLst/>
                <a:gdLst>
                  <a:gd name="T0" fmla="*/ 732 w 771"/>
                  <a:gd name="T1" fmla="*/ 0 h 359"/>
                  <a:gd name="T2" fmla="*/ 0 w 771"/>
                  <a:gd name="T3" fmla="*/ 340 h 359"/>
                  <a:gd name="T4" fmla="*/ 32 w 771"/>
                  <a:gd name="T5" fmla="*/ 359 h 359"/>
                  <a:gd name="T6" fmla="*/ 771 w 771"/>
                  <a:gd name="T7" fmla="*/ 19 h 359"/>
                  <a:gd name="T8" fmla="*/ 732 w 771"/>
                  <a:gd name="T9" fmla="*/ 0 h 359"/>
                </a:gdLst>
                <a:ahLst/>
                <a:cxnLst>
                  <a:cxn ang="0">
                    <a:pos x="T0" y="T1"/>
                  </a:cxn>
                  <a:cxn ang="0">
                    <a:pos x="T2" y="T3"/>
                  </a:cxn>
                  <a:cxn ang="0">
                    <a:pos x="T4" y="T5"/>
                  </a:cxn>
                  <a:cxn ang="0">
                    <a:pos x="T6" y="T7"/>
                  </a:cxn>
                  <a:cxn ang="0">
                    <a:pos x="T8" y="T9"/>
                  </a:cxn>
                </a:cxnLst>
                <a:rect l="0" t="0" r="r" b="b"/>
                <a:pathLst>
                  <a:path w="771" h="359">
                    <a:moveTo>
                      <a:pt x="732" y="0"/>
                    </a:moveTo>
                    <a:lnTo>
                      <a:pt x="0" y="340"/>
                    </a:lnTo>
                    <a:lnTo>
                      <a:pt x="32" y="359"/>
                    </a:lnTo>
                    <a:lnTo>
                      <a:pt x="771" y="19"/>
                    </a:lnTo>
                    <a:lnTo>
                      <a:pt x="732" y="0"/>
                    </a:lnTo>
                    <a:close/>
                  </a:path>
                </a:pathLst>
              </a:custGeom>
              <a:solidFill>
                <a:srgbClr val="8C5E3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2" name="Freeform 78"/>
              <p:cNvSpPr>
                <a:spLocks/>
              </p:cNvSpPr>
              <p:nvPr/>
            </p:nvSpPr>
            <p:spPr bwMode="auto">
              <a:xfrm>
                <a:off x="3985" y="2226"/>
                <a:ext cx="391" cy="183"/>
              </a:xfrm>
              <a:custGeom>
                <a:avLst/>
                <a:gdLst>
                  <a:gd name="T0" fmla="*/ 743 w 782"/>
                  <a:gd name="T1" fmla="*/ 0 h 366"/>
                  <a:gd name="T2" fmla="*/ 0 w 782"/>
                  <a:gd name="T3" fmla="*/ 345 h 366"/>
                  <a:gd name="T4" fmla="*/ 33 w 782"/>
                  <a:gd name="T5" fmla="*/ 366 h 366"/>
                  <a:gd name="T6" fmla="*/ 782 w 782"/>
                  <a:gd name="T7" fmla="*/ 20 h 366"/>
                  <a:gd name="T8" fmla="*/ 743 w 782"/>
                  <a:gd name="T9" fmla="*/ 0 h 366"/>
                </a:gdLst>
                <a:ahLst/>
                <a:cxnLst>
                  <a:cxn ang="0">
                    <a:pos x="T0" y="T1"/>
                  </a:cxn>
                  <a:cxn ang="0">
                    <a:pos x="T2" y="T3"/>
                  </a:cxn>
                  <a:cxn ang="0">
                    <a:pos x="T4" y="T5"/>
                  </a:cxn>
                  <a:cxn ang="0">
                    <a:pos x="T6" y="T7"/>
                  </a:cxn>
                  <a:cxn ang="0">
                    <a:pos x="T8" y="T9"/>
                  </a:cxn>
                </a:cxnLst>
                <a:rect l="0" t="0" r="r" b="b"/>
                <a:pathLst>
                  <a:path w="782" h="366">
                    <a:moveTo>
                      <a:pt x="743" y="0"/>
                    </a:moveTo>
                    <a:lnTo>
                      <a:pt x="0" y="345"/>
                    </a:lnTo>
                    <a:lnTo>
                      <a:pt x="33" y="366"/>
                    </a:lnTo>
                    <a:lnTo>
                      <a:pt x="782" y="20"/>
                    </a:lnTo>
                    <a:lnTo>
                      <a:pt x="743" y="0"/>
                    </a:lnTo>
                    <a:close/>
                  </a:path>
                </a:pathLst>
              </a:custGeom>
              <a:solidFill>
                <a:srgbClr val="8C5E3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3" name="Freeform 79"/>
              <p:cNvSpPr>
                <a:spLocks/>
              </p:cNvSpPr>
              <p:nvPr/>
            </p:nvSpPr>
            <p:spPr bwMode="auto">
              <a:xfrm>
                <a:off x="4042" y="2278"/>
                <a:ext cx="397" cy="185"/>
              </a:xfrm>
              <a:custGeom>
                <a:avLst/>
                <a:gdLst>
                  <a:gd name="T0" fmla="*/ 754 w 794"/>
                  <a:gd name="T1" fmla="*/ 0 h 370"/>
                  <a:gd name="T2" fmla="*/ 0 w 794"/>
                  <a:gd name="T3" fmla="*/ 350 h 370"/>
                  <a:gd name="T4" fmla="*/ 32 w 794"/>
                  <a:gd name="T5" fmla="*/ 370 h 370"/>
                  <a:gd name="T6" fmla="*/ 794 w 794"/>
                  <a:gd name="T7" fmla="*/ 20 h 370"/>
                  <a:gd name="T8" fmla="*/ 754 w 794"/>
                  <a:gd name="T9" fmla="*/ 0 h 370"/>
                </a:gdLst>
                <a:ahLst/>
                <a:cxnLst>
                  <a:cxn ang="0">
                    <a:pos x="T0" y="T1"/>
                  </a:cxn>
                  <a:cxn ang="0">
                    <a:pos x="T2" y="T3"/>
                  </a:cxn>
                  <a:cxn ang="0">
                    <a:pos x="T4" y="T5"/>
                  </a:cxn>
                  <a:cxn ang="0">
                    <a:pos x="T6" y="T7"/>
                  </a:cxn>
                  <a:cxn ang="0">
                    <a:pos x="T8" y="T9"/>
                  </a:cxn>
                </a:cxnLst>
                <a:rect l="0" t="0" r="r" b="b"/>
                <a:pathLst>
                  <a:path w="794" h="370">
                    <a:moveTo>
                      <a:pt x="754" y="0"/>
                    </a:moveTo>
                    <a:lnTo>
                      <a:pt x="0" y="350"/>
                    </a:lnTo>
                    <a:lnTo>
                      <a:pt x="32" y="370"/>
                    </a:lnTo>
                    <a:lnTo>
                      <a:pt x="794" y="20"/>
                    </a:lnTo>
                    <a:lnTo>
                      <a:pt x="754" y="0"/>
                    </a:lnTo>
                    <a:close/>
                  </a:path>
                </a:pathLst>
              </a:custGeom>
              <a:solidFill>
                <a:srgbClr val="8C5E3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4" name="Freeform 80"/>
              <p:cNvSpPr>
                <a:spLocks/>
              </p:cNvSpPr>
              <p:nvPr/>
            </p:nvSpPr>
            <p:spPr bwMode="auto">
              <a:xfrm>
                <a:off x="4099" y="2330"/>
                <a:ext cx="403" cy="189"/>
              </a:xfrm>
              <a:custGeom>
                <a:avLst/>
                <a:gdLst>
                  <a:gd name="T0" fmla="*/ 807 w 807"/>
                  <a:gd name="T1" fmla="*/ 21 h 377"/>
                  <a:gd name="T2" fmla="*/ 766 w 807"/>
                  <a:gd name="T3" fmla="*/ 0 h 377"/>
                  <a:gd name="T4" fmla="*/ 0 w 807"/>
                  <a:gd name="T5" fmla="*/ 356 h 377"/>
                  <a:gd name="T6" fmla="*/ 35 w 807"/>
                  <a:gd name="T7" fmla="*/ 377 h 377"/>
                  <a:gd name="T8" fmla="*/ 807 w 807"/>
                  <a:gd name="T9" fmla="*/ 21 h 377"/>
                </a:gdLst>
                <a:ahLst/>
                <a:cxnLst>
                  <a:cxn ang="0">
                    <a:pos x="T0" y="T1"/>
                  </a:cxn>
                  <a:cxn ang="0">
                    <a:pos x="T2" y="T3"/>
                  </a:cxn>
                  <a:cxn ang="0">
                    <a:pos x="T4" y="T5"/>
                  </a:cxn>
                  <a:cxn ang="0">
                    <a:pos x="T6" y="T7"/>
                  </a:cxn>
                  <a:cxn ang="0">
                    <a:pos x="T8" y="T9"/>
                  </a:cxn>
                </a:cxnLst>
                <a:rect l="0" t="0" r="r" b="b"/>
                <a:pathLst>
                  <a:path w="807" h="377">
                    <a:moveTo>
                      <a:pt x="807" y="21"/>
                    </a:moveTo>
                    <a:lnTo>
                      <a:pt x="766" y="0"/>
                    </a:lnTo>
                    <a:lnTo>
                      <a:pt x="0" y="356"/>
                    </a:lnTo>
                    <a:lnTo>
                      <a:pt x="35" y="377"/>
                    </a:lnTo>
                    <a:lnTo>
                      <a:pt x="807" y="21"/>
                    </a:lnTo>
                    <a:close/>
                  </a:path>
                </a:pathLst>
              </a:custGeom>
              <a:solidFill>
                <a:srgbClr val="8C5E3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5" name="Freeform 81"/>
              <p:cNvSpPr>
                <a:spLocks/>
              </p:cNvSpPr>
              <p:nvPr/>
            </p:nvSpPr>
            <p:spPr bwMode="auto">
              <a:xfrm>
                <a:off x="4172" y="2384"/>
                <a:ext cx="395" cy="174"/>
              </a:xfrm>
              <a:custGeom>
                <a:avLst/>
                <a:gdLst>
                  <a:gd name="T0" fmla="*/ 749 w 792"/>
                  <a:gd name="T1" fmla="*/ 0 h 348"/>
                  <a:gd name="T2" fmla="*/ 0 w 792"/>
                  <a:gd name="T3" fmla="*/ 348 h 348"/>
                  <a:gd name="T4" fmla="*/ 81 w 792"/>
                  <a:gd name="T5" fmla="*/ 348 h 348"/>
                  <a:gd name="T6" fmla="*/ 792 w 792"/>
                  <a:gd name="T7" fmla="*/ 21 h 348"/>
                  <a:gd name="T8" fmla="*/ 749 w 792"/>
                  <a:gd name="T9" fmla="*/ 0 h 348"/>
                </a:gdLst>
                <a:ahLst/>
                <a:cxnLst>
                  <a:cxn ang="0">
                    <a:pos x="T0" y="T1"/>
                  </a:cxn>
                  <a:cxn ang="0">
                    <a:pos x="T2" y="T3"/>
                  </a:cxn>
                  <a:cxn ang="0">
                    <a:pos x="T4" y="T5"/>
                  </a:cxn>
                  <a:cxn ang="0">
                    <a:pos x="T6" y="T7"/>
                  </a:cxn>
                  <a:cxn ang="0">
                    <a:pos x="T8" y="T9"/>
                  </a:cxn>
                </a:cxnLst>
                <a:rect l="0" t="0" r="r" b="b"/>
                <a:pathLst>
                  <a:path w="792" h="348">
                    <a:moveTo>
                      <a:pt x="749" y="0"/>
                    </a:moveTo>
                    <a:lnTo>
                      <a:pt x="0" y="348"/>
                    </a:lnTo>
                    <a:lnTo>
                      <a:pt x="81" y="348"/>
                    </a:lnTo>
                    <a:lnTo>
                      <a:pt x="792" y="21"/>
                    </a:lnTo>
                    <a:lnTo>
                      <a:pt x="749" y="0"/>
                    </a:lnTo>
                    <a:close/>
                  </a:path>
                </a:pathLst>
              </a:custGeom>
              <a:solidFill>
                <a:srgbClr val="8C5E3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6" name="Freeform 82"/>
              <p:cNvSpPr>
                <a:spLocks/>
              </p:cNvSpPr>
              <p:nvPr/>
            </p:nvSpPr>
            <p:spPr bwMode="auto">
              <a:xfrm>
                <a:off x="4354" y="2438"/>
                <a:ext cx="269" cy="120"/>
              </a:xfrm>
              <a:custGeom>
                <a:avLst/>
                <a:gdLst>
                  <a:gd name="T0" fmla="*/ 0 w 539"/>
                  <a:gd name="T1" fmla="*/ 240 h 240"/>
                  <a:gd name="T2" fmla="*/ 85 w 539"/>
                  <a:gd name="T3" fmla="*/ 240 h 240"/>
                  <a:gd name="T4" fmla="*/ 539 w 539"/>
                  <a:gd name="T5" fmla="*/ 32 h 240"/>
                  <a:gd name="T6" fmla="*/ 539 w 539"/>
                  <a:gd name="T7" fmla="*/ 12 h 240"/>
                  <a:gd name="T8" fmla="*/ 517 w 539"/>
                  <a:gd name="T9" fmla="*/ 0 h 240"/>
                  <a:gd name="T10" fmla="*/ 0 w 539"/>
                  <a:gd name="T11" fmla="*/ 240 h 240"/>
                </a:gdLst>
                <a:ahLst/>
                <a:cxnLst>
                  <a:cxn ang="0">
                    <a:pos x="T0" y="T1"/>
                  </a:cxn>
                  <a:cxn ang="0">
                    <a:pos x="T2" y="T3"/>
                  </a:cxn>
                  <a:cxn ang="0">
                    <a:pos x="T4" y="T5"/>
                  </a:cxn>
                  <a:cxn ang="0">
                    <a:pos x="T6" y="T7"/>
                  </a:cxn>
                  <a:cxn ang="0">
                    <a:pos x="T8" y="T9"/>
                  </a:cxn>
                  <a:cxn ang="0">
                    <a:pos x="T10" y="T11"/>
                  </a:cxn>
                </a:cxnLst>
                <a:rect l="0" t="0" r="r" b="b"/>
                <a:pathLst>
                  <a:path w="539" h="240">
                    <a:moveTo>
                      <a:pt x="0" y="240"/>
                    </a:moveTo>
                    <a:lnTo>
                      <a:pt x="85" y="240"/>
                    </a:lnTo>
                    <a:lnTo>
                      <a:pt x="539" y="32"/>
                    </a:lnTo>
                    <a:lnTo>
                      <a:pt x="539" y="12"/>
                    </a:lnTo>
                    <a:lnTo>
                      <a:pt x="517" y="0"/>
                    </a:lnTo>
                    <a:lnTo>
                      <a:pt x="0" y="240"/>
                    </a:lnTo>
                    <a:close/>
                  </a:path>
                </a:pathLst>
              </a:custGeom>
              <a:solidFill>
                <a:srgbClr val="8C5E3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7" name="Freeform 83"/>
              <p:cNvSpPr>
                <a:spLocks/>
              </p:cNvSpPr>
              <p:nvPr/>
            </p:nvSpPr>
            <p:spPr bwMode="auto">
              <a:xfrm>
                <a:off x="4539" y="2519"/>
                <a:ext cx="84" cy="39"/>
              </a:xfrm>
              <a:custGeom>
                <a:avLst/>
                <a:gdLst>
                  <a:gd name="T0" fmla="*/ 88 w 169"/>
                  <a:gd name="T1" fmla="*/ 78 h 78"/>
                  <a:gd name="T2" fmla="*/ 169 w 169"/>
                  <a:gd name="T3" fmla="*/ 41 h 78"/>
                  <a:gd name="T4" fmla="*/ 169 w 169"/>
                  <a:gd name="T5" fmla="*/ 0 h 78"/>
                  <a:gd name="T6" fmla="*/ 0 w 169"/>
                  <a:gd name="T7" fmla="*/ 78 h 78"/>
                  <a:gd name="T8" fmla="*/ 88 w 169"/>
                  <a:gd name="T9" fmla="*/ 78 h 78"/>
                </a:gdLst>
                <a:ahLst/>
                <a:cxnLst>
                  <a:cxn ang="0">
                    <a:pos x="T0" y="T1"/>
                  </a:cxn>
                  <a:cxn ang="0">
                    <a:pos x="T2" y="T3"/>
                  </a:cxn>
                  <a:cxn ang="0">
                    <a:pos x="T4" y="T5"/>
                  </a:cxn>
                  <a:cxn ang="0">
                    <a:pos x="T6" y="T7"/>
                  </a:cxn>
                  <a:cxn ang="0">
                    <a:pos x="T8" y="T9"/>
                  </a:cxn>
                </a:cxnLst>
                <a:rect l="0" t="0" r="r" b="b"/>
                <a:pathLst>
                  <a:path w="169" h="78">
                    <a:moveTo>
                      <a:pt x="88" y="78"/>
                    </a:moveTo>
                    <a:lnTo>
                      <a:pt x="169" y="41"/>
                    </a:lnTo>
                    <a:lnTo>
                      <a:pt x="169" y="0"/>
                    </a:lnTo>
                    <a:lnTo>
                      <a:pt x="0" y="78"/>
                    </a:lnTo>
                    <a:lnTo>
                      <a:pt x="88" y="78"/>
                    </a:lnTo>
                    <a:close/>
                  </a:path>
                </a:pathLst>
              </a:custGeom>
              <a:solidFill>
                <a:srgbClr val="8C5E3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8" name="Freeform 84"/>
              <p:cNvSpPr>
                <a:spLocks/>
              </p:cNvSpPr>
              <p:nvPr/>
            </p:nvSpPr>
            <p:spPr bwMode="auto">
              <a:xfrm>
                <a:off x="3468" y="1802"/>
                <a:ext cx="867" cy="759"/>
              </a:xfrm>
              <a:custGeom>
                <a:avLst/>
                <a:gdLst>
                  <a:gd name="T0" fmla="*/ 0 w 1733"/>
                  <a:gd name="T1" fmla="*/ 0 h 1518"/>
                  <a:gd name="T2" fmla="*/ 1733 w 1733"/>
                  <a:gd name="T3" fmla="*/ 1518 h 1518"/>
                  <a:gd name="T4" fmla="*/ 1701 w 1733"/>
                  <a:gd name="T5" fmla="*/ 1518 h 1518"/>
                  <a:gd name="T6" fmla="*/ 0 w 1733"/>
                  <a:gd name="T7" fmla="*/ 25 h 1518"/>
                  <a:gd name="T8" fmla="*/ 0 w 1733"/>
                  <a:gd name="T9" fmla="*/ 0 h 1518"/>
                </a:gdLst>
                <a:ahLst/>
                <a:cxnLst>
                  <a:cxn ang="0">
                    <a:pos x="T0" y="T1"/>
                  </a:cxn>
                  <a:cxn ang="0">
                    <a:pos x="T2" y="T3"/>
                  </a:cxn>
                  <a:cxn ang="0">
                    <a:pos x="T4" y="T5"/>
                  </a:cxn>
                  <a:cxn ang="0">
                    <a:pos x="T6" y="T7"/>
                  </a:cxn>
                  <a:cxn ang="0">
                    <a:pos x="T8" y="T9"/>
                  </a:cxn>
                </a:cxnLst>
                <a:rect l="0" t="0" r="r" b="b"/>
                <a:pathLst>
                  <a:path w="1733" h="1518">
                    <a:moveTo>
                      <a:pt x="0" y="0"/>
                    </a:moveTo>
                    <a:lnTo>
                      <a:pt x="1733" y="1518"/>
                    </a:lnTo>
                    <a:lnTo>
                      <a:pt x="1701" y="1518"/>
                    </a:lnTo>
                    <a:lnTo>
                      <a:pt x="0" y="25"/>
                    </a:lnTo>
                    <a:lnTo>
                      <a:pt x="0" y="0"/>
                    </a:lnTo>
                    <a:close/>
                  </a:path>
                </a:pathLst>
              </a:custGeom>
              <a:solidFill>
                <a:srgbClr val="75B5D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9" name="Freeform 85"/>
              <p:cNvSpPr>
                <a:spLocks/>
              </p:cNvSpPr>
              <p:nvPr/>
            </p:nvSpPr>
            <p:spPr bwMode="auto">
              <a:xfrm>
                <a:off x="3467" y="1814"/>
                <a:ext cx="852" cy="748"/>
              </a:xfrm>
              <a:custGeom>
                <a:avLst/>
                <a:gdLst>
                  <a:gd name="T0" fmla="*/ 0 w 1703"/>
                  <a:gd name="T1" fmla="*/ 32 h 1494"/>
                  <a:gd name="T2" fmla="*/ 1662 w 1703"/>
                  <a:gd name="T3" fmla="*/ 1494 h 1494"/>
                  <a:gd name="T4" fmla="*/ 1703 w 1703"/>
                  <a:gd name="T5" fmla="*/ 1493 h 1494"/>
                  <a:gd name="T6" fmla="*/ 2 w 1703"/>
                  <a:gd name="T7" fmla="*/ 0 h 1494"/>
                  <a:gd name="T8" fmla="*/ 0 w 1703"/>
                  <a:gd name="T9" fmla="*/ 32 h 1494"/>
                </a:gdLst>
                <a:ahLst/>
                <a:cxnLst>
                  <a:cxn ang="0">
                    <a:pos x="T0" y="T1"/>
                  </a:cxn>
                  <a:cxn ang="0">
                    <a:pos x="T2" y="T3"/>
                  </a:cxn>
                  <a:cxn ang="0">
                    <a:pos x="T4" y="T5"/>
                  </a:cxn>
                  <a:cxn ang="0">
                    <a:pos x="T6" y="T7"/>
                  </a:cxn>
                  <a:cxn ang="0">
                    <a:pos x="T8" y="T9"/>
                  </a:cxn>
                </a:cxnLst>
                <a:rect l="0" t="0" r="r" b="b"/>
                <a:pathLst>
                  <a:path w="1703" h="1494">
                    <a:moveTo>
                      <a:pt x="0" y="32"/>
                    </a:moveTo>
                    <a:lnTo>
                      <a:pt x="1662" y="1494"/>
                    </a:lnTo>
                    <a:lnTo>
                      <a:pt x="1703" y="1493"/>
                    </a:lnTo>
                    <a:lnTo>
                      <a:pt x="2" y="0"/>
                    </a:lnTo>
                    <a:lnTo>
                      <a:pt x="0" y="32"/>
                    </a:lnTo>
                    <a:close/>
                  </a:path>
                </a:pathLst>
              </a:custGeom>
              <a:solidFill>
                <a:srgbClr val="11517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0" name="Freeform 86"/>
              <p:cNvSpPr>
                <a:spLocks/>
              </p:cNvSpPr>
              <p:nvPr/>
            </p:nvSpPr>
            <p:spPr bwMode="auto">
              <a:xfrm>
                <a:off x="3468" y="1824"/>
                <a:ext cx="840" cy="738"/>
              </a:xfrm>
              <a:custGeom>
                <a:avLst/>
                <a:gdLst>
                  <a:gd name="T0" fmla="*/ 0 w 1680"/>
                  <a:gd name="T1" fmla="*/ 0 h 1475"/>
                  <a:gd name="T2" fmla="*/ 0 w 1680"/>
                  <a:gd name="T3" fmla="*/ 7 h 1475"/>
                  <a:gd name="T4" fmla="*/ 1669 w 1680"/>
                  <a:gd name="T5" fmla="*/ 1475 h 1475"/>
                  <a:gd name="T6" fmla="*/ 1680 w 1680"/>
                  <a:gd name="T7" fmla="*/ 1475 h 1475"/>
                  <a:gd name="T8" fmla="*/ 0 w 1680"/>
                  <a:gd name="T9" fmla="*/ 0 h 1475"/>
                </a:gdLst>
                <a:ahLst/>
                <a:cxnLst>
                  <a:cxn ang="0">
                    <a:pos x="T0" y="T1"/>
                  </a:cxn>
                  <a:cxn ang="0">
                    <a:pos x="T2" y="T3"/>
                  </a:cxn>
                  <a:cxn ang="0">
                    <a:pos x="T4" y="T5"/>
                  </a:cxn>
                  <a:cxn ang="0">
                    <a:pos x="T6" y="T7"/>
                  </a:cxn>
                  <a:cxn ang="0">
                    <a:pos x="T8" y="T9"/>
                  </a:cxn>
                </a:cxnLst>
                <a:rect l="0" t="0" r="r" b="b"/>
                <a:pathLst>
                  <a:path w="1680" h="1475">
                    <a:moveTo>
                      <a:pt x="0" y="0"/>
                    </a:moveTo>
                    <a:lnTo>
                      <a:pt x="0" y="7"/>
                    </a:lnTo>
                    <a:lnTo>
                      <a:pt x="1669" y="1475"/>
                    </a:lnTo>
                    <a:lnTo>
                      <a:pt x="1680" y="1475"/>
                    </a:lnTo>
                    <a:lnTo>
                      <a:pt x="0" y="0"/>
                    </a:lnTo>
                    <a:close/>
                  </a:path>
                </a:pathLst>
              </a:custGeom>
              <a:solidFill>
                <a:srgbClr val="E8DBB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1" name="Freeform 87"/>
              <p:cNvSpPr>
                <a:spLocks/>
              </p:cNvSpPr>
              <p:nvPr/>
            </p:nvSpPr>
            <p:spPr bwMode="auto">
              <a:xfrm>
                <a:off x="3468" y="1514"/>
                <a:ext cx="1153" cy="981"/>
              </a:xfrm>
              <a:custGeom>
                <a:avLst/>
                <a:gdLst>
                  <a:gd name="T0" fmla="*/ 0 w 2307"/>
                  <a:gd name="T1" fmla="*/ 0 h 1962"/>
                  <a:gd name="T2" fmla="*/ 2307 w 2307"/>
                  <a:gd name="T3" fmla="*/ 1943 h 1962"/>
                  <a:gd name="T4" fmla="*/ 2307 w 2307"/>
                  <a:gd name="T5" fmla="*/ 1962 h 1962"/>
                  <a:gd name="T6" fmla="*/ 0 w 2307"/>
                  <a:gd name="T7" fmla="*/ 24 h 1962"/>
                  <a:gd name="T8" fmla="*/ 0 w 2307"/>
                  <a:gd name="T9" fmla="*/ 0 h 1962"/>
                </a:gdLst>
                <a:ahLst/>
                <a:cxnLst>
                  <a:cxn ang="0">
                    <a:pos x="T0" y="T1"/>
                  </a:cxn>
                  <a:cxn ang="0">
                    <a:pos x="T2" y="T3"/>
                  </a:cxn>
                  <a:cxn ang="0">
                    <a:pos x="T4" y="T5"/>
                  </a:cxn>
                  <a:cxn ang="0">
                    <a:pos x="T6" y="T7"/>
                  </a:cxn>
                  <a:cxn ang="0">
                    <a:pos x="T8" y="T9"/>
                  </a:cxn>
                </a:cxnLst>
                <a:rect l="0" t="0" r="r" b="b"/>
                <a:pathLst>
                  <a:path w="2307" h="1962">
                    <a:moveTo>
                      <a:pt x="0" y="0"/>
                    </a:moveTo>
                    <a:lnTo>
                      <a:pt x="2307" y="1943"/>
                    </a:lnTo>
                    <a:lnTo>
                      <a:pt x="2307" y="1962"/>
                    </a:lnTo>
                    <a:lnTo>
                      <a:pt x="0" y="24"/>
                    </a:lnTo>
                    <a:lnTo>
                      <a:pt x="0" y="0"/>
                    </a:lnTo>
                    <a:close/>
                  </a:path>
                </a:pathLst>
              </a:custGeom>
              <a:solidFill>
                <a:srgbClr val="75B5D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2" name="Freeform 88"/>
              <p:cNvSpPr>
                <a:spLocks/>
              </p:cNvSpPr>
              <p:nvPr/>
            </p:nvSpPr>
            <p:spPr bwMode="auto">
              <a:xfrm>
                <a:off x="3466" y="1526"/>
                <a:ext cx="1155" cy="990"/>
              </a:xfrm>
              <a:custGeom>
                <a:avLst/>
                <a:gdLst>
                  <a:gd name="T0" fmla="*/ 0 w 2310"/>
                  <a:gd name="T1" fmla="*/ 33 h 1981"/>
                  <a:gd name="T2" fmla="*/ 2309 w 2310"/>
                  <a:gd name="T3" fmla="*/ 1981 h 1981"/>
                  <a:gd name="T4" fmla="*/ 2310 w 2310"/>
                  <a:gd name="T5" fmla="*/ 1938 h 1981"/>
                  <a:gd name="T6" fmla="*/ 3 w 2310"/>
                  <a:gd name="T7" fmla="*/ 0 h 1981"/>
                  <a:gd name="T8" fmla="*/ 0 w 2310"/>
                  <a:gd name="T9" fmla="*/ 33 h 1981"/>
                </a:gdLst>
                <a:ahLst/>
                <a:cxnLst>
                  <a:cxn ang="0">
                    <a:pos x="T0" y="T1"/>
                  </a:cxn>
                  <a:cxn ang="0">
                    <a:pos x="T2" y="T3"/>
                  </a:cxn>
                  <a:cxn ang="0">
                    <a:pos x="T4" y="T5"/>
                  </a:cxn>
                  <a:cxn ang="0">
                    <a:pos x="T6" y="T7"/>
                  </a:cxn>
                  <a:cxn ang="0">
                    <a:pos x="T8" y="T9"/>
                  </a:cxn>
                </a:cxnLst>
                <a:rect l="0" t="0" r="r" b="b"/>
                <a:pathLst>
                  <a:path w="2310" h="1981">
                    <a:moveTo>
                      <a:pt x="0" y="33"/>
                    </a:moveTo>
                    <a:lnTo>
                      <a:pt x="2309" y="1981"/>
                    </a:lnTo>
                    <a:lnTo>
                      <a:pt x="2310" y="1938"/>
                    </a:lnTo>
                    <a:lnTo>
                      <a:pt x="3" y="0"/>
                    </a:lnTo>
                    <a:lnTo>
                      <a:pt x="0" y="33"/>
                    </a:lnTo>
                    <a:close/>
                  </a:path>
                </a:pathLst>
              </a:custGeom>
              <a:solidFill>
                <a:srgbClr val="11517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 name="Freeform 89"/>
              <p:cNvSpPr>
                <a:spLocks/>
              </p:cNvSpPr>
              <p:nvPr/>
            </p:nvSpPr>
            <p:spPr bwMode="auto">
              <a:xfrm>
                <a:off x="3467" y="1535"/>
                <a:ext cx="1154" cy="975"/>
              </a:xfrm>
              <a:custGeom>
                <a:avLst/>
                <a:gdLst>
                  <a:gd name="T0" fmla="*/ 0 w 2307"/>
                  <a:gd name="T1" fmla="*/ 0 h 1950"/>
                  <a:gd name="T2" fmla="*/ 1 w 2307"/>
                  <a:gd name="T3" fmla="*/ 7 h 1950"/>
                  <a:gd name="T4" fmla="*/ 2307 w 2307"/>
                  <a:gd name="T5" fmla="*/ 1950 h 1950"/>
                  <a:gd name="T6" fmla="*/ 2307 w 2307"/>
                  <a:gd name="T7" fmla="*/ 1944 h 1950"/>
                  <a:gd name="T8" fmla="*/ 0 w 2307"/>
                  <a:gd name="T9" fmla="*/ 0 h 1950"/>
                </a:gdLst>
                <a:ahLst/>
                <a:cxnLst>
                  <a:cxn ang="0">
                    <a:pos x="T0" y="T1"/>
                  </a:cxn>
                  <a:cxn ang="0">
                    <a:pos x="T2" y="T3"/>
                  </a:cxn>
                  <a:cxn ang="0">
                    <a:pos x="T4" y="T5"/>
                  </a:cxn>
                  <a:cxn ang="0">
                    <a:pos x="T6" y="T7"/>
                  </a:cxn>
                  <a:cxn ang="0">
                    <a:pos x="T8" y="T9"/>
                  </a:cxn>
                </a:cxnLst>
                <a:rect l="0" t="0" r="r" b="b"/>
                <a:pathLst>
                  <a:path w="2307" h="1950">
                    <a:moveTo>
                      <a:pt x="0" y="0"/>
                    </a:moveTo>
                    <a:lnTo>
                      <a:pt x="1" y="7"/>
                    </a:lnTo>
                    <a:lnTo>
                      <a:pt x="2307" y="1950"/>
                    </a:lnTo>
                    <a:lnTo>
                      <a:pt x="2307" y="1944"/>
                    </a:lnTo>
                    <a:lnTo>
                      <a:pt x="0" y="0"/>
                    </a:lnTo>
                    <a:close/>
                  </a:path>
                </a:pathLst>
              </a:custGeom>
              <a:solidFill>
                <a:srgbClr val="E8DBB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 name="Freeform 90"/>
              <p:cNvSpPr>
                <a:spLocks/>
              </p:cNvSpPr>
              <p:nvPr/>
            </p:nvSpPr>
            <p:spPr bwMode="auto">
              <a:xfrm>
                <a:off x="4225" y="1620"/>
                <a:ext cx="16" cy="413"/>
              </a:xfrm>
              <a:custGeom>
                <a:avLst/>
                <a:gdLst>
                  <a:gd name="T0" fmla="*/ 0 w 33"/>
                  <a:gd name="T1" fmla="*/ 800 h 826"/>
                  <a:gd name="T2" fmla="*/ 0 w 33"/>
                  <a:gd name="T3" fmla="*/ 0 h 826"/>
                  <a:gd name="T4" fmla="*/ 33 w 33"/>
                  <a:gd name="T5" fmla="*/ 22 h 826"/>
                  <a:gd name="T6" fmla="*/ 33 w 33"/>
                  <a:gd name="T7" fmla="*/ 826 h 826"/>
                  <a:gd name="T8" fmla="*/ 0 w 33"/>
                  <a:gd name="T9" fmla="*/ 800 h 826"/>
                </a:gdLst>
                <a:ahLst/>
                <a:cxnLst>
                  <a:cxn ang="0">
                    <a:pos x="T0" y="T1"/>
                  </a:cxn>
                  <a:cxn ang="0">
                    <a:pos x="T2" y="T3"/>
                  </a:cxn>
                  <a:cxn ang="0">
                    <a:pos x="T4" y="T5"/>
                  </a:cxn>
                  <a:cxn ang="0">
                    <a:pos x="T6" y="T7"/>
                  </a:cxn>
                  <a:cxn ang="0">
                    <a:pos x="T8" y="T9"/>
                  </a:cxn>
                </a:cxnLst>
                <a:rect l="0" t="0" r="r" b="b"/>
                <a:pathLst>
                  <a:path w="33" h="826">
                    <a:moveTo>
                      <a:pt x="0" y="800"/>
                    </a:moveTo>
                    <a:lnTo>
                      <a:pt x="0" y="0"/>
                    </a:lnTo>
                    <a:lnTo>
                      <a:pt x="33" y="22"/>
                    </a:lnTo>
                    <a:lnTo>
                      <a:pt x="33" y="826"/>
                    </a:lnTo>
                    <a:lnTo>
                      <a:pt x="0" y="800"/>
                    </a:lnTo>
                    <a:close/>
                  </a:path>
                </a:pathLst>
              </a:custGeom>
              <a:solidFill>
                <a:srgbClr val="634C3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5" name="Freeform 91"/>
              <p:cNvSpPr>
                <a:spLocks/>
              </p:cNvSpPr>
              <p:nvPr/>
            </p:nvSpPr>
            <p:spPr bwMode="auto">
              <a:xfrm>
                <a:off x="4241" y="1622"/>
                <a:ext cx="14" cy="411"/>
              </a:xfrm>
              <a:custGeom>
                <a:avLst/>
                <a:gdLst>
                  <a:gd name="T0" fmla="*/ 27 w 27"/>
                  <a:gd name="T1" fmla="*/ 800 h 820"/>
                  <a:gd name="T2" fmla="*/ 27 w 27"/>
                  <a:gd name="T3" fmla="*/ 0 h 820"/>
                  <a:gd name="T4" fmla="*/ 0 w 27"/>
                  <a:gd name="T5" fmla="*/ 16 h 820"/>
                  <a:gd name="T6" fmla="*/ 0 w 27"/>
                  <a:gd name="T7" fmla="*/ 820 h 820"/>
                  <a:gd name="T8" fmla="*/ 27 w 27"/>
                  <a:gd name="T9" fmla="*/ 800 h 820"/>
                </a:gdLst>
                <a:ahLst/>
                <a:cxnLst>
                  <a:cxn ang="0">
                    <a:pos x="T0" y="T1"/>
                  </a:cxn>
                  <a:cxn ang="0">
                    <a:pos x="T2" y="T3"/>
                  </a:cxn>
                  <a:cxn ang="0">
                    <a:pos x="T4" y="T5"/>
                  </a:cxn>
                  <a:cxn ang="0">
                    <a:pos x="T6" y="T7"/>
                  </a:cxn>
                  <a:cxn ang="0">
                    <a:pos x="T8" y="T9"/>
                  </a:cxn>
                </a:cxnLst>
                <a:rect l="0" t="0" r="r" b="b"/>
                <a:pathLst>
                  <a:path w="27" h="820">
                    <a:moveTo>
                      <a:pt x="27" y="800"/>
                    </a:moveTo>
                    <a:lnTo>
                      <a:pt x="27" y="0"/>
                    </a:lnTo>
                    <a:lnTo>
                      <a:pt x="0" y="16"/>
                    </a:lnTo>
                    <a:lnTo>
                      <a:pt x="0" y="820"/>
                    </a:lnTo>
                    <a:lnTo>
                      <a:pt x="27" y="800"/>
                    </a:lnTo>
                    <a:close/>
                  </a:path>
                </a:pathLst>
              </a:custGeom>
              <a:solidFill>
                <a:srgbClr val="C9C1B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6" name="Freeform 92"/>
              <p:cNvSpPr>
                <a:spLocks/>
              </p:cNvSpPr>
              <p:nvPr/>
            </p:nvSpPr>
            <p:spPr bwMode="auto">
              <a:xfrm>
                <a:off x="4168" y="1506"/>
                <a:ext cx="117" cy="167"/>
              </a:xfrm>
              <a:custGeom>
                <a:avLst/>
                <a:gdLst>
                  <a:gd name="T0" fmla="*/ 54 w 234"/>
                  <a:gd name="T1" fmla="*/ 5 h 333"/>
                  <a:gd name="T2" fmla="*/ 36 w 234"/>
                  <a:gd name="T3" fmla="*/ 16 h 333"/>
                  <a:gd name="T4" fmla="*/ 21 w 234"/>
                  <a:gd name="T5" fmla="*/ 32 h 333"/>
                  <a:gd name="T6" fmla="*/ 11 w 234"/>
                  <a:gd name="T7" fmla="*/ 54 h 333"/>
                  <a:gd name="T8" fmla="*/ 4 w 234"/>
                  <a:gd name="T9" fmla="*/ 80 h 333"/>
                  <a:gd name="T10" fmla="*/ 0 w 234"/>
                  <a:gd name="T11" fmla="*/ 108 h 333"/>
                  <a:gd name="T12" fmla="*/ 3 w 234"/>
                  <a:gd name="T13" fmla="*/ 140 h 333"/>
                  <a:gd name="T14" fmla="*/ 8 w 234"/>
                  <a:gd name="T15" fmla="*/ 172 h 333"/>
                  <a:gd name="T16" fmla="*/ 19 w 234"/>
                  <a:gd name="T17" fmla="*/ 205 h 333"/>
                  <a:gd name="T18" fmla="*/ 34 w 234"/>
                  <a:gd name="T19" fmla="*/ 237 h 333"/>
                  <a:gd name="T20" fmla="*/ 51 w 234"/>
                  <a:gd name="T21" fmla="*/ 265 h 333"/>
                  <a:gd name="T22" fmla="*/ 71 w 234"/>
                  <a:gd name="T23" fmla="*/ 289 h 333"/>
                  <a:gd name="T24" fmla="*/ 92 w 234"/>
                  <a:gd name="T25" fmla="*/ 309 h 333"/>
                  <a:gd name="T26" fmla="*/ 114 w 234"/>
                  <a:gd name="T27" fmla="*/ 323 h 333"/>
                  <a:gd name="T28" fmla="*/ 137 w 234"/>
                  <a:gd name="T29" fmla="*/ 331 h 333"/>
                  <a:gd name="T30" fmla="*/ 159 w 234"/>
                  <a:gd name="T31" fmla="*/ 333 h 333"/>
                  <a:gd name="T32" fmla="*/ 180 w 234"/>
                  <a:gd name="T33" fmla="*/ 329 h 333"/>
                  <a:gd name="T34" fmla="*/ 198 w 234"/>
                  <a:gd name="T35" fmla="*/ 318 h 333"/>
                  <a:gd name="T36" fmla="*/ 213 w 234"/>
                  <a:gd name="T37" fmla="*/ 301 h 333"/>
                  <a:gd name="T38" fmla="*/ 224 w 234"/>
                  <a:gd name="T39" fmla="*/ 280 h 333"/>
                  <a:gd name="T40" fmla="*/ 231 w 234"/>
                  <a:gd name="T41" fmla="*/ 255 h 333"/>
                  <a:gd name="T42" fmla="*/ 234 w 234"/>
                  <a:gd name="T43" fmla="*/ 226 h 333"/>
                  <a:gd name="T44" fmla="*/ 232 w 234"/>
                  <a:gd name="T45" fmla="*/ 195 h 333"/>
                  <a:gd name="T46" fmla="*/ 226 w 234"/>
                  <a:gd name="T47" fmla="*/ 163 h 333"/>
                  <a:gd name="T48" fmla="*/ 216 w 234"/>
                  <a:gd name="T49" fmla="*/ 129 h 333"/>
                  <a:gd name="T50" fmla="*/ 201 w 234"/>
                  <a:gd name="T51" fmla="*/ 97 h 333"/>
                  <a:gd name="T52" fmla="*/ 183 w 234"/>
                  <a:gd name="T53" fmla="*/ 69 h 333"/>
                  <a:gd name="T54" fmla="*/ 164 w 234"/>
                  <a:gd name="T55" fmla="*/ 45 h 333"/>
                  <a:gd name="T56" fmla="*/ 142 w 234"/>
                  <a:gd name="T57" fmla="*/ 25 h 333"/>
                  <a:gd name="T58" fmla="*/ 120 w 234"/>
                  <a:gd name="T59" fmla="*/ 12 h 333"/>
                  <a:gd name="T60" fmla="*/ 97 w 234"/>
                  <a:gd name="T61" fmla="*/ 2 h 333"/>
                  <a:gd name="T62" fmla="*/ 75 w 234"/>
                  <a:gd name="T63" fmla="*/ 0 h 333"/>
                  <a:gd name="T64" fmla="*/ 54 w 234"/>
                  <a:gd name="T65" fmla="*/ 5 h 3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34" h="333">
                    <a:moveTo>
                      <a:pt x="54" y="5"/>
                    </a:moveTo>
                    <a:lnTo>
                      <a:pt x="36" y="16"/>
                    </a:lnTo>
                    <a:lnTo>
                      <a:pt x="21" y="32"/>
                    </a:lnTo>
                    <a:lnTo>
                      <a:pt x="11" y="54"/>
                    </a:lnTo>
                    <a:lnTo>
                      <a:pt x="4" y="80"/>
                    </a:lnTo>
                    <a:lnTo>
                      <a:pt x="0" y="108"/>
                    </a:lnTo>
                    <a:lnTo>
                      <a:pt x="3" y="140"/>
                    </a:lnTo>
                    <a:lnTo>
                      <a:pt x="8" y="172"/>
                    </a:lnTo>
                    <a:lnTo>
                      <a:pt x="19" y="205"/>
                    </a:lnTo>
                    <a:lnTo>
                      <a:pt x="34" y="237"/>
                    </a:lnTo>
                    <a:lnTo>
                      <a:pt x="51" y="265"/>
                    </a:lnTo>
                    <a:lnTo>
                      <a:pt x="71" y="289"/>
                    </a:lnTo>
                    <a:lnTo>
                      <a:pt x="92" y="309"/>
                    </a:lnTo>
                    <a:lnTo>
                      <a:pt x="114" y="323"/>
                    </a:lnTo>
                    <a:lnTo>
                      <a:pt x="137" y="331"/>
                    </a:lnTo>
                    <a:lnTo>
                      <a:pt x="159" y="333"/>
                    </a:lnTo>
                    <a:lnTo>
                      <a:pt x="180" y="329"/>
                    </a:lnTo>
                    <a:lnTo>
                      <a:pt x="198" y="318"/>
                    </a:lnTo>
                    <a:lnTo>
                      <a:pt x="213" y="301"/>
                    </a:lnTo>
                    <a:lnTo>
                      <a:pt x="224" y="280"/>
                    </a:lnTo>
                    <a:lnTo>
                      <a:pt x="231" y="255"/>
                    </a:lnTo>
                    <a:lnTo>
                      <a:pt x="234" y="226"/>
                    </a:lnTo>
                    <a:lnTo>
                      <a:pt x="232" y="195"/>
                    </a:lnTo>
                    <a:lnTo>
                      <a:pt x="226" y="163"/>
                    </a:lnTo>
                    <a:lnTo>
                      <a:pt x="216" y="129"/>
                    </a:lnTo>
                    <a:lnTo>
                      <a:pt x="201" y="97"/>
                    </a:lnTo>
                    <a:lnTo>
                      <a:pt x="183" y="69"/>
                    </a:lnTo>
                    <a:lnTo>
                      <a:pt x="164" y="45"/>
                    </a:lnTo>
                    <a:lnTo>
                      <a:pt x="142" y="25"/>
                    </a:lnTo>
                    <a:lnTo>
                      <a:pt x="120" y="12"/>
                    </a:lnTo>
                    <a:lnTo>
                      <a:pt x="97" y="2"/>
                    </a:lnTo>
                    <a:lnTo>
                      <a:pt x="75" y="0"/>
                    </a:lnTo>
                    <a:lnTo>
                      <a:pt x="54"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7" name="Freeform 93"/>
              <p:cNvSpPr>
                <a:spLocks/>
              </p:cNvSpPr>
              <p:nvPr/>
            </p:nvSpPr>
            <p:spPr bwMode="auto">
              <a:xfrm>
                <a:off x="4229" y="1840"/>
                <a:ext cx="33" cy="84"/>
              </a:xfrm>
              <a:custGeom>
                <a:avLst/>
                <a:gdLst>
                  <a:gd name="T0" fmla="*/ 65 w 65"/>
                  <a:gd name="T1" fmla="*/ 0 h 169"/>
                  <a:gd name="T2" fmla="*/ 65 w 65"/>
                  <a:gd name="T3" fmla="*/ 125 h 169"/>
                  <a:gd name="T4" fmla="*/ 0 w 65"/>
                  <a:gd name="T5" fmla="*/ 169 h 169"/>
                  <a:gd name="T6" fmla="*/ 0 w 65"/>
                  <a:gd name="T7" fmla="*/ 38 h 169"/>
                  <a:gd name="T8" fmla="*/ 65 w 65"/>
                  <a:gd name="T9" fmla="*/ 0 h 169"/>
                </a:gdLst>
                <a:ahLst/>
                <a:cxnLst>
                  <a:cxn ang="0">
                    <a:pos x="T0" y="T1"/>
                  </a:cxn>
                  <a:cxn ang="0">
                    <a:pos x="T2" y="T3"/>
                  </a:cxn>
                  <a:cxn ang="0">
                    <a:pos x="T4" y="T5"/>
                  </a:cxn>
                  <a:cxn ang="0">
                    <a:pos x="T6" y="T7"/>
                  </a:cxn>
                  <a:cxn ang="0">
                    <a:pos x="T8" y="T9"/>
                  </a:cxn>
                </a:cxnLst>
                <a:rect l="0" t="0" r="r" b="b"/>
                <a:pathLst>
                  <a:path w="65" h="169">
                    <a:moveTo>
                      <a:pt x="65" y="0"/>
                    </a:moveTo>
                    <a:lnTo>
                      <a:pt x="65" y="125"/>
                    </a:lnTo>
                    <a:lnTo>
                      <a:pt x="0" y="169"/>
                    </a:lnTo>
                    <a:lnTo>
                      <a:pt x="0" y="38"/>
                    </a:lnTo>
                    <a:lnTo>
                      <a:pt x="65" y="0"/>
                    </a:lnTo>
                    <a:close/>
                  </a:path>
                </a:pathLst>
              </a:custGeom>
              <a:solidFill>
                <a:srgbClr val="1E429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8" name="Freeform 94"/>
              <p:cNvSpPr>
                <a:spLocks/>
              </p:cNvSpPr>
              <p:nvPr/>
            </p:nvSpPr>
            <p:spPr bwMode="auto">
              <a:xfrm>
                <a:off x="4202" y="1820"/>
                <a:ext cx="60" cy="39"/>
              </a:xfrm>
              <a:custGeom>
                <a:avLst/>
                <a:gdLst>
                  <a:gd name="T0" fmla="*/ 120 w 120"/>
                  <a:gd name="T1" fmla="*/ 39 h 77"/>
                  <a:gd name="T2" fmla="*/ 60 w 120"/>
                  <a:gd name="T3" fmla="*/ 0 h 77"/>
                  <a:gd name="T4" fmla="*/ 0 w 120"/>
                  <a:gd name="T5" fmla="*/ 30 h 77"/>
                  <a:gd name="T6" fmla="*/ 55 w 120"/>
                  <a:gd name="T7" fmla="*/ 77 h 77"/>
                  <a:gd name="T8" fmla="*/ 120 w 120"/>
                  <a:gd name="T9" fmla="*/ 39 h 77"/>
                </a:gdLst>
                <a:ahLst/>
                <a:cxnLst>
                  <a:cxn ang="0">
                    <a:pos x="T0" y="T1"/>
                  </a:cxn>
                  <a:cxn ang="0">
                    <a:pos x="T2" y="T3"/>
                  </a:cxn>
                  <a:cxn ang="0">
                    <a:pos x="T4" y="T5"/>
                  </a:cxn>
                  <a:cxn ang="0">
                    <a:pos x="T6" y="T7"/>
                  </a:cxn>
                  <a:cxn ang="0">
                    <a:pos x="T8" y="T9"/>
                  </a:cxn>
                </a:cxnLst>
                <a:rect l="0" t="0" r="r" b="b"/>
                <a:pathLst>
                  <a:path w="120" h="77">
                    <a:moveTo>
                      <a:pt x="120" y="39"/>
                    </a:moveTo>
                    <a:lnTo>
                      <a:pt x="60" y="0"/>
                    </a:lnTo>
                    <a:lnTo>
                      <a:pt x="0" y="30"/>
                    </a:lnTo>
                    <a:lnTo>
                      <a:pt x="55" y="77"/>
                    </a:lnTo>
                    <a:lnTo>
                      <a:pt x="120" y="39"/>
                    </a:lnTo>
                    <a:close/>
                  </a:path>
                </a:pathLst>
              </a:custGeom>
              <a:solidFill>
                <a:srgbClr val="9EADD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9" name="Freeform 95"/>
              <p:cNvSpPr>
                <a:spLocks/>
              </p:cNvSpPr>
              <p:nvPr/>
            </p:nvSpPr>
            <p:spPr bwMode="auto">
              <a:xfrm>
                <a:off x="4235" y="1872"/>
                <a:ext cx="6" cy="32"/>
              </a:xfrm>
              <a:custGeom>
                <a:avLst/>
                <a:gdLst>
                  <a:gd name="T0" fmla="*/ 13 w 13"/>
                  <a:gd name="T1" fmla="*/ 0 h 64"/>
                  <a:gd name="T2" fmla="*/ 0 w 13"/>
                  <a:gd name="T3" fmla="*/ 10 h 64"/>
                  <a:gd name="T4" fmla="*/ 5 w 13"/>
                  <a:gd name="T5" fmla="*/ 64 h 64"/>
                  <a:gd name="T6" fmla="*/ 8 w 13"/>
                  <a:gd name="T7" fmla="*/ 18 h 64"/>
                  <a:gd name="T8" fmla="*/ 13 w 13"/>
                  <a:gd name="T9" fmla="*/ 0 h 64"/>
                </a:gdLst>
                <a:ahLst/>
                <a:cxnLst>
                  <a:cxn ang="0">
                    <a:pos x="T0" y="T1"/>
                  </a:cxn>
                  <a:cxn ang="0">
                    <a:pos x="T2" y="T3"/>
                  </a:cxn>
                  <a:cxn ang="0">
                    <a:pos x="T4" y="T5"/>
                  </a:cxn>
                  <a:cxn ang="0">
                    <a:pos x="T6" y="T7"/>
                  </a:cxn>
                  <a:cxn ang="0">
                    <a:pos x="T8" y="T9"/>
                  </a:cxn>
                </a:cxnLst>
                <a:rect l="0" t="0" r="r" b="b"/>
                <a:pathLst>
                  <a:path w="13" h="64">
                    <a:moveTo>
                      <a:pt x="13" y="0"/>
                    </a:moveTo>
                    <a:lnTo>
                      <a:pt x="0" y="10"/>
                    </a:lnTo>
                    <a:lnTo>
                      <a:pt x="5" y="64"/>
                    </a:lnTo>
                    <a:lnTo>
                      <a:pt x="8" y="18"/>
                    </a:lnTo>
                    <a:lnTo>
                      <a:pt x="13" y="0"/>
                    </a:lnTo>
                    <a:close/>
                  </a:path>
                </a:pathLst>
              </a:custGeom>
              <a:solidFill>
                <a:srgbClr val="9EADD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0" name="Freeform 96"/>
              <p:cNvSpPr>
                <a:spLocks/>
              </p:cNvSpPr>
              <p:nvPr/>
            </p:nvSpPr>
            <p:spPr bwMode="auto">
              <a:xfrm>
                <a:off x="4250" y="1853"/>
                <a:ext cx="9" cy="13"/>
              </a:xfrm>
              <a:custGeom>
                <a:avLst/>
                <a:gdLst>
                  <a:gd name="T0" fmla="*/ 0 w 18"/>
                  <a:gd name="T1" fmla="*/ 6 h 26"/>
                  <a:gd name="T2" fmla="*/ 8 w 18"/>
                  <a:gd name="T3" fmla="*/ 8 h 26"/>
                  <a:gd name="T4" fmla="*/ 10 w 18"/>
                  <a:gd name="T5" fmla="*/ 26 h 26"/>
                  <a:gd name="T6" fmla="*/ 18 w 18"/>
                  <a:gd name="T7" fmla="*/ 0 h 26"/>
                  <a:gd name="T8" fmla="*/ 0 w 18"/>
                  <a:gd name="T9" fmla="*/ 6 h 26"/>
                </a:gdLst>
                <a:ahLst/>
                <a:cxnLst>
                  <a:cxn ang="0">
                    <a:pos x="T0" y="T1"/>
                  </a:cxn>
                  <a:cxn ang="0">
                    <a:pos x="T2" y="T3"/>
                  </a:cxn>
                  <a:cxn ang="0">
                    <a:pos x="T4" y="T5"/>
                  </a:cxn>
                  <a:cxn ang="0">
                    <a:pos x="T6" y="T7"/>
                  </a:cxn>
                  <a:cxn ang="0">
                    <a:pos x="T8" y="T9"/>
                  </a:cxn>
                </a:cxnLst>
                <a:rect l="0" t="0" r="r" b="b"/>
                <a:pathLst>
                  <a:path w="18" h="26">
                    <a:moveTo>
                      <a:pt x="0" y="6"/>
                    </a:moveTo>
                    <a:lnTo>
                      <a:pt x="8" y="8"/>
                    </a:lnTo>
                    <a:lnTo>
                      <a:pt x="10" y="26"/>
                    </a:lnTo>
                    <a:lnTo>
                      <a:pt x="18" y="0"/>
                    </a:lnTo>
                    <a:lnTo>
                      <a:pt x="0" y="6"/>
                    </a:lnTo>
                    <a:close/>
                  </a:path>
                </a:pathLst>
              </a:custGeom>
              <a:solidFill>
                <a:srgbClr val="9EADD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1" name="Freeform 97"/>
              <p:cNvSpPr>
                <a:spLocks/>
              </p:cNvSpPr>
              <p:nvPr/>
            </p:nvSpPr>
            <p:spPr bwMode="auto">
              <a:xfrm>
                <a:off x="3867" y="1629"/>
                <a:ext cx="339" cy="209"/>
              </a:xfrm>
              <a:custGeom>
                <a:avLst/>
                <a:gdLst>
                  <a:gd name="T0" fmla="*/ 677 w 677"/>
                  <a:gd name="T1" fmla="*/ 412 h 418"/>
                  <a:gd name="T2" fmla="*/ 4 w 677"/>
                  <a:gd name="T3" fmla="*/ 0 h 418"/>
                  <a:gd name="T4" fmla="*/ 0 w 677"/>
                  <a:gd name="T5" fmla="*/ 5 h 418"/>
                  <a:gd name="T6" fmla="*/ 672 w 677"/>
                  <a:gd name="T7" fmla="*/ 418 h 418"/>
                  <a:gd name="T8" fmla="*/ 677 w 677"/>
                  <a:gd name="T9" fmla="*/ 412 h 418"/>
                </a:gdLst>
                <a:ahLst/>
                <a:cxnLst>
                  <a:cxn ang="0">
                    <a:pos x="T0" y="T1"/>
                  </a:cxn>
                  <a:cxn ang="0">
                    <a:pos x="T2" y="T3"/>
                  </a:cxn>
                  <a:cxn ang="0">
                    <a:pos x="T4" y="T5"/>
                  </a:cxn>
                  <a:cxn ang="0">
                    <a:pos x="T6" y="T7"/>
                  </a:cxn>
                  <a:cxn ang="0">
                    <a:pos x="T8" y="T9"/>
                  </a:cxn>
                </a:cxnLst>
                <a:rect l="0" t="0" r="r" b="b"/>
                <a:pathLst>
                  <a:path w="677" h="418">
                    <a:moveTo>
                      <a:pt x="677" y="412"/>
                    </a:moveTo>
                    <a:lnTo>
                      <a:pt x="4" y="0"/>
                    </a:lnTo>
                    <a:lnTo>
                      <a:pt x="0" y="5"/>
                    </a:lnTo>
                    <a:lnTo>
                      <a:pt x="672" y="418"/>
                    </a:lnTo>
                    <a:lnTo>
                      <a:pt x="677" y="412"/>
                    </a:lnTo>
                    <a:close/>
                  </a:path>
                </a:pathLst>
              </a:custGeom>
              <a:solidFill>
                <a:srgbClr val="F2D1A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2" name="Freeform 98"/>
              <p:cNvSpPr>
                <a:spLocks/>
              </p:cNvSpPr>
              <p:nvPr/>
            </p:nvSpPr>
            <p:spPr bwMode="auto">
              <a:xfrm>
                <a:off x="3867" y="1632"/>
                <a:ext cx="337" cy="239"/>
              </a:xfrm>
              <a:custGeom>
                <a:avLst/>
                <a:gdLst>
                  <a:gd name="T0" fmla="*/ 0 w 673"/>
                  <a:gd name="T1" fmla="*/ 0 h 479"/>
                  <a:gd name="T2" fmla="*/ 2 w 673"/>
                  <a:gd name="T3" fmla="*/ 37 h 479"/>
                  <a:gd name="T4" fmla="*/ 673 w 673"/>
                  <a:gd name="T5" fmla="*/ 479 h 479"/>
                  <a:gd name="T6" fmla="*/ 672 w 673"/>
                  <a:gd name="T7" fmla="*/ 413 h 479"/>
                  <a:gd name="T8" fmla="*/ 0 w 673"/>
                  <a:gd name="T9" fmla="*/ 0 h 479"/>
                </a:gdLst>
                <a:ahLst/>
                <a:cxnLst>
                  <a:cxn ang="0">
                    <a:pos x="T0" y="T1"/>
                  </a:cxn>
                  <a:cxn ang="0">
                    <a:pos x="T2" y="T3"/>
                  </a:cxn>
                  <a:cxn ang="0">
                    <a:pos x="T4" y="T5"/>
                  </a:cxn>
                  <a:cxn ang="0">
                    <a:pos x="T6" y="T7"/>
                  </a:cxn>
                  <a:cxn ang="0">
                    <a:pos x="T8" y="T9"/>
                  </a:cxn>
                </a:cxnLst>
                <a:rect l="0" t="0" r="r" b="b"/>
                <a:pathLst>
                  <a:path w="673" h="479">
                    <a:moveTo>
                      <a:pt x="0" y="0"/>
                    </a:moveTo>
                    <a:lnTo>
                      <a:pt x="2" y="37"/>
                    </a:lnTo>
                    <a:lnTo>
                      <a:pt x="673" y="479"/>
                    </a:lnTo>
                    <a:lnTo>
                      <a:pt x="672" y="413"/>
                    </a:lnTo>
                    <a:lnTo>
                      <a:pt x="0" y="0"/>
                    </a:lnTo>
                    <a:close/>
                  </a:path>
                </a:pathLst>
              </a:custGeom>
              <a:solidFill>
                <a:srgbClr val="913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 name="Freeform 99"/>
              <p:cNvSpPr>
                <a:spLocks/>
              </p:cNvSpPr>
              <p:nvPr/>
            </p:nvSpPr>
            <p:spPr bwMode="auto">
              <a:xfrm>
                <a:off x="3962" y="1690"/>
                <a:ext cx="25" cy="38"/>
              </a:xfrm>
              <a:custGeom>
                <a:avLst/>
                <a:gdLst>
                  <a:gd name="T0" fmla="*/ 36 w 49"/>
                  <a:gd name="T1" fmla="*/ 22 h 76"/>
                  <a:gd name="T2" fmla="*/ 0 w 49"/>
                  <a:gd name="T3" fmla="*/ 0 h 76"/>
                  <a:gd name="T4" fmla="*/ 14 w 49"/>
                  <a:gd name="T5" fmla="*/ 52 h 76"/>
                  <a:gd name="T6" fmla="*/ 49 w 49"/>
                  <a:gd name="T7" fmla="*/ 76 h 76"/>
                  <a:gd name="T8" fmla="*/ 36 w 49"/>
                  <a:gd name="T9" fmla="*/ 22 h 76"/>
                </a:gdLst>
                <a:ahLst/>
                <a:cxnLst>
                  <a:cxn ang="0">
                    <a:pos x="T0" y="T1"/>
                  </a:cxn>
                  <a:cxn ang="0">
                    <a:pos x="T2" y="T3"/>
                  </a:cxn>
                  <a:cxn ang="0">
                    <a:pos x="T4" y="T5"/>
                  </a:cxn>
                  <a:cxn ang="0">
                    <a:pos x="T6" y="T7"/>
                  </a:cxn>
                  <a:cxn ang="0">
                    <a:pos x="T8" y="T9"/>
                  </a:cxn>
                </a:cxnLst>
                <a:rect l="0" t="0" r="r" b="b"/>
                <a:pathLst>
                  <a:path w="49" h="76">
                    <a:moveTo>
                      <a:pt x="36" y="22"/>
                    </a:moveTo>
                    <a:lnTo>
                      <a:pt x="0" y="0"/>
                    </a:lnTo>
                    <a:lnTo>
                      <a:pt x="14" y="52"/>
                    </a:lnTo>
                    <a:lnTo>
                      <a:pt x="49" y="76"/>
                    </a:lnTo>
                    <a:lnTo>
                      <a:pt x="36" y="2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 name="Freeform 100"/>
              <p:cNvSpPr>
                <a:spLocks/>
              </p:cNvSpPr>
              <p:nvPr/>
            </p:nvSpPr>
            <p:spPr bwMode="auto">
              <a:xfrm>
                <a:off x="4029" y="1731"/>
                <a:ext cx="26" cy="41"/>
              </a:xfrm>
              <a:custGeom>
                <a:avLst/>
                <a:gdLst>
                  <a:gd name="T0" fmla="*/ 34 w 50"/>
                  <a:gd name="T1" fmla="*/ 20 h 81"/>
                  <a:gd name="T2" fmla="*/ 0 w 50"/>
                  <a:gd name="T3" fmla="*/ 0 h 81"/>
                  <a:gd name="T4" fmla="*/ 15 w 50"/>
                  <a:gd name="T5" fmla="*/ 58 h 81"/>
                  <a:gd name="T6" fmla="*/ 50 w 50"/>
                  <a:gd name="T7" fmla="*/ 81 h 81"/>
                  <a:gd name="T8" fmla="*/ 34 w 50"/>
                  <a:gd name="T9" fmla="*/ 20 h 81"/>
                </a:gdLst>
                <a:ahLst/>
                <a:cxnLst>
                  <a:cxn ang="0">
                    <a:pos x="T0" y="T1"/>
                  </a:cxn>
                  <a:cxn ang="0">
                    <a:pos x="T2" y="T3"/>
                  </a:cxn>
                  <a:cxn ang="0">
                    <a:pos x="T4" y="T5"/>
                  </a:cxn>
                  <a:cxn ang="0">
                    <a:pos x="T6" y="T7"/>
                  </a:cxn>
                  <a:cxn ang="0">
                    <a:pos x="T8" y="T9"/>
                  </a:cxn>
                </a:cxnLst>
                <a:rect l="0" t="0" r="r" b="b"/>
                <a:pathLst>
                  <a:path w="50" h="81">
                    <a:moveTo>
                      <a:pt x="34" y="20"/>
                    </a:moveTo>
                    <a:lnTo>
                      <a:pt x="0" y="0"/>
                    </a:lnTo>
                    <a:lnTo>
                      <a:pt x="15" y="58"/>
                    </a:lnTo>
                    <a:lnTo>
                      <a:pt x="50" y="81"/>
                    </a:lnTo>
                    <a:lnTo>
                      <a:pt x="34" y="2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 name="Freeform 101"/>
              <p:cNvSpPr>
                <a:spLocks/>
              </p:cNvSpPr>
              <p:nvPr/>
            </p:nvSpPr>
            <p:spPr bwMode="auto">
              <a:xfrm>
                <a:off x="3996" y="1711"/>
                <a:ext cx="25" cy="39"/>
              </a:xfrm>
              <a:custGeom>
                <a:avLst/>
                <a:gdLst>
                  <a:gd name="T0" fmla="*/ 34 w 49"/>
                  <a:gd name="T1" fmla="*/ 22 h 79"/>
                  <a:gd name="T2" fmla="*/ 0 w 49"/>
                  <a:gd name="T3" fmla="*/ 0 h 79"/>
                  <a:gd name="T4" fmla="*/ 14 w 49"/>
                  <a:gd name="T5" fmla="*/ 55 h 79"/>
                  <a:gd name="T6" fmla="*/ 49 w 49"/>
                  <a:gd name="T7" fmla="*/ 79 h 79"/>
                  <a:gd name="T8" fmla="*/ 34 w 49"/>
                  <a:gd name="T9" fmla="*/ 22 h 79"/>
                </a:gdLst>
                <a:ahLst/>
                <a:cxnLst>
                  <a:cxn ang="0">
                    <a:pos x="T0" y="T1"/>
                  </a:cxn>
                  <a:cxn ang="0">
                    <a:pos x="T2" y="T3"/>
                  </a:cxn>
                  <a:cxn ang="0">
                    <a:pos x="T4" y="T5"/>
                  </a:cxn>
                  <a:cxn ang="0">
                    <a:pos x="T6" y="T7"/>
                  </a:cxn>
                  <a:cxn ang="0">
                    <a:pos x="T8" y="T9"/>
                  </a:cxn>
                </a:cxnLst>
                <a:rect l="0" t="0" r="r" b="b"/>
                <a:pathLst>
                  <a:path w="49" h="79">
                    <a:moveTo>
                      <a:pt x="34" y="22"/>
                    </a:moveTo>
                    <a:lnTo>
                      <a:pt x="0" y="0"/>
                    </a:lnTo>
                    <a:lnTo>
                      <a:pt x="14" y="55"/>
                    </a:lnTo>
                    <a:lnTo>
                      <a:pt x="49" y="79"/>
                    </a:lnTo>
                    <a:lnTo>
                      <a:pt x="34" y="2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 name="Freeform 102"/>
              <p:cNvSpPr>
                <a:spLocks/>
              </p:cNvSpPr>
              <p:nvPr/>
            </p:nvSpPr>
            <p:spPr bwMode="auto">
              <a:xfrm>
                <a:off x="3895" y="1648"/>
                <a:ext cx="24" cy="35"/>
              </a:xfrm>
              <a:custGeom>
                <a:avLst/>
                <a:gdLst>
                  <a:gd name="T0" fmla="*/ 12 w 47"/>
                  <a:gd name="T1" fmla="*/ 45 h 69"/>
                  <a:gd name="T2" fmla="*/ 47 w 47"/>
                  <a:gd name="T3" fmla="*/ 69 h 69"/>
                  <a:gd name="T4" fmla="*/ 35 w 47"/>
                  <a:gd name="T5" fmla="*/ 22 h 69"/>
                  <a:gd name="T6" fmla="*/ 0 w 47"/>
                  <a:gd name="T7" fmla="*/ 0 h 69"/>
                  <a:gd name="T8" fmla="*/ 12 w 47"/>
                  <a:gd name="T9" fmla="*/ 45 h 69"/>
                </a:gdLst>
                <a:ahLst/>
                <a:cxnLst>
                  <a:cxn ang="0">
                    <a:pos x="T0" y="T1"/>
                  </a:cxn>
                  <a:cxn ang="0">
                    <a:pos x="T2" y="T3"/>
                  </a:cxn>
                  <a:cxn ang="0">
                    <a:pos x="T4" y="T5"/>
                  </a:cxn>
                  <a:cxn ang="0">
                    <a:pos x="T6" y="T7"/>
                  </a:cxn>
                  <a:cxn ang="0">
                    <a:pos x="T8" y="T9"/>
                  </a:cxn>
                </a:cxnLst>
                <a:rect l="0" t="0" r="r" b="b"/>
                <a:pathLst>
                  <a:path w="47" h="69">
                    <a:moveTo>
                      <a:pt x="12" y="45"/>
                    </a:moveTo>
                    <a:lnTo>
                      <a:pt x="47" y="69"/>
                    </a:lnTo>
                    <a:lnTo>
                      <a:pt x="35" y="22"/>
                    </a:lnTo>
                    <a:lnTo>
                      <a:pt x="0" y="0"/>
                    </a:lnTo>
                    <a:lnTo>
                      <a:pt x="12" y="4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 name="Freeform 103"/>
              <p:cNvSpPr>
                <a:spLocks/>
              </p:cNvSpPr>
              <p:nvPr/>
            </p:nvSpPr>
            <p:spPr bwMode="auto">
              <a:xfrm>
                <a:off x="3928" y="1669"/>
                <a:ext cx="25" cy="36"/>
              </a:xfrm>
              <a:custGeom>
                <a:avLst/>
                <a:gdLst>
                  <a:gd name="T0" fmla="*/ 36 w 48"/>
                  <a:gd name="T1" fmla="*/ 22 h 73"/>
                  <a:gd name="T2" fmla="*/ 0 w 48"/>
                  <a:gd name="T3" fmla="*/ 0 h 73"/>
                  <a:gd name="T4" fmla="*/ 13 w 48"/>
                  <a:gd name="T5" fmla="*/ 49 h 73"/>
                  <a:gd name="T6" fmla="*/ 48 w 48"/>
                  <a:gd name="T7" fmla="*/ 73 h 73"/>
                  <a:gd name="T8" fmla="*/ 36 w 48"/>
                  <a:gd name="T9" fmla="*/ 22 h 73"/>
                </a:gdLst>
                <a:ahLst/>
                <a:cxnLst>
                  <a:cxn ang="0">
                    <a:pos x="T0" y="T1"/>
                  </a:cxn>
                  <a:cxn ang="0">
                    <a:pos x="T2" y="T3"/>
                  </a:cxn>
                  <a:cxn ang="0">
                    <a:pos x="T4" y="T5"/>
                  </a:cxn>
                  <a:cxn ang="0">
                    <a:pos x="T6" y="T7"/>
                  </a:cxn>
                  <a:cxn ang="0">
                    <a:pos x="T8" y="T9"/>
                  </a:cxn>
                </a:cxnLst>
                <a:rect l="0" t="0" r="r" b="b"/>
                <a:pathLst>
                  <a:path w="48" h="73">
                    <a:moveTo>
                      <a:pt x="36" y="22"/>
                    </a:moveTo>
                    <a:lnTo>
                      <a:pt x="0" y="0"/>
                    </a:lnTo>
                    <a:lnTo>
                      <a:pt x="13" y="49"/>
                    </a:lnTo>
                    <a:lnTo>
                      <a:pt x="48" y="73"/>
                    </a:lnTo>
                    <a:lnTo>
                      <a:pt x="36" y="2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 name="Freeform 104"/>
              <p:cNvSpPr>
                <a:spLocks/>
              </p:cNvSpPr>
              <p:nvPr/>
            </p:nvSpPr>
            <p:spPr bwMode="auto">
              <a:xfrm>
                <a:off x="3867" y="1632"/>
                <a:ext cx="17" cy="28"/>
              </a:xfrm>
              <a:custGeom>
                <a:avLst/>
                <a:gdLst>
                  <a:gd name="T0" fmla="*/ 23 w 33"/>
                  <a:gd name="T1" fmla="*/ 14 h 58"/>
                  <a:gd name="T2" fmla="*/ 0 w 33"/>
                  <a:gd name="T3" fmla="*/ 0 h 58"/>
                  <a:gd name="T4" fmla="*/ 2 w 33"/>
                  <a:gd name="T5" fmla="*/ 37 h 58"/>
                  <a:gd name="T6" fmla="*/ 33 w 33"/>
                  <a:gd name="T7" fmla="*/ 58 h 58"/>
                  <a:gd name="T8" fmla="*/ 23 w 33"/>
                  <a:gd name="T9" fmla="*/ 14 h 58"/>
                </a:gdLst>
                <a:ahLst/>
                <a:cxnLst>
                  <a:cxn ang="0">
                    <a:pos x="T0" y="T1"/>
                  </a:cxn>
                  <a:cxn ang="0">
                    <a:pos x="T2" y="T3"/>
                  </a:cxn>
                  <a:cxn ang="0">
                    <a:pos x="T4" y="T5"/>
                  </a:cxn>
                  <a:cxn ang="0">
                    <a:pos x="T6" y="T7"/>
                  </a:cxn>
                  <a:cxn ang="0">
                    <a:pos x="T8" y="T9"/>
                  </a:cxn>
                </a:cxnLst>
                <a:rect l="0" t="0" r="r" b="b"/>
                <a:pathLst>
                  <a:path w="33" h="58">
                    <a:moveTo>
                      <a:pt x="23" y="14"/>
                    </a:moveTo>
                    <a:lnTo>
                      <a:pt x="0" y="0"/>
                    </a:lnTo>
                    <a:lnTo>
                      <a:pt x="2" y="37"/>
                    </a:lnTo>
                    <a:lnTo>
                      <a:pt x="33" y="58"/>
                    </a:lnTo>
                    <a:lnTo>
                      <a:pt x="23"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 name="Freeform 105"/>
              <p:cNvSpPr>
                <a:spLocks/>
              </p:cNvSpPr>
              <p:nvPr/>
            </p:nvSpPr>
            <p:spPr bwMode="auto">
              <a:xfrm>
                <a:off x="4164" y="1814"/>
                <a:ext cx="27" cy="48"/>
              </a:xfrm>
              <a:custGeom>
                <a:avLst/>
                <a:gdLst>
                  <a:gd name="T0" fmla="*/ 35 w 54"/>
                  <a:gd name="T1" fmla="*/ 22 h 97"/>
                  <a:gd name="T2" fmla="*/ 0 w 54"/>
                  <a:gd name="T3" fmla="*/ 0 h 97"/>
                  <a:gd name="T4" fmla="*/ 19 w 54"/>
                  <a:gd name="T5" fmla="*/ 74 h 97"/>
                  <a:gd name="T6" fmla="*/ 54 w 54"/>
                  <a:gd name="T7" fmla="*/ 97 h 97"/>
                  <a:gd name="T8" fmla="*/ 35 w 54"/>
                  <a:gd name="T9" fmla="*/ 22 h 97"/>
                </a:gdLst>
                <a:ahLst/>
                <a:cxnLst>
                  <a:cxn ang="0">
                    <a:pos x="T0" y="T1"/>
                  </a:cxn>
                  <a:cxn ang="0">
                    <a:pos x="T2" y="T3"/>
                  </a:cxn>
                  <a:cxn ang="0">
                    <a:pos x="T4" y="T5"/>
                  </a:cxn>
                  <a:cxn ang="0">
                    <a:pos x="T6" y="T7"/>
                  </a:cxn>
                  <a:cxn ang="0">
                    <a:pos x="T8" y="T9"/>
                  </a:cxn>
                </a:cxnLst>
                <a:rect l="0" t="0" r="r" b="b"/>
                <a:pathLst>
                  <a:path w="54" h="97">
                    <a:moveTo>
                      <a:pt x="35" y="22"/>
                    </a:moveTo>
                    <a:lnTo>
                      <a:pt x="0" y="0"/>
                    </a:lnTo>
                    <a:lnTo>
                      <a:pt x="19" y="74"/>
                    </a:lnTo>
                    <a:lnTo>
                      <a:pt x="54" y="97"/>
                    </a:lnTo>
                    <a:lnTo>
                      <a:pt x="35" y="2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 name="Freeform 106"/>
              <p:cNvSpPr>
                <a:spLocks/>
              </p:cNvSpPr>
              <p:nvPr/>
            </p:nvSpPr>
            <p:spPr bwMode="auto">
              <a:xfrm>
                <a:off x="4063" y="1751"/>
                <a:ext cx="26" cy="44"/>
              </a:xfrm>
              <a:custGeom>
                <a:avLst/>
                <a:gdLst>
                  <a:gd name="T0" fmla="*/ 35 w 52"/>
                  <a:gd name="T1" fmla="*/ 22 h 86"/>
                  <a:gd name="T2" fmla="*/ 0 w 52"/>
                  <a:gd name="T3" fmla="*/ 0 h 86"/>
                  <a:gd name="T4" fmla="*/ 17 w 52"/>
                  <a:gd name="T5" fmla="*/ 63 h 86"/>
                  <a:gd name="T6" fmla="*/ 52 w 52"/>
                  <a:gd name="T7" fmla="*/ 86 h 86"/>
                  <a:gd name="T8" fmla="*/ 35 w 52"/>
                  <a:gd name="T9" fmla="*/ 22 h 86"/>
                </a:gdLst>
                <a:ahLst/>
                <a:cxnLst>
                  <a:cxn ang="0">
                    <a:pos x="T0" y="T1"/>
                  </a:cxn>
                  <a:cxn ang="0">
                    <a:pos x="T2" y="T3"/>
                  </a:cxn>
                  <a:cxn ang="0">
                    <a:pos x="T4" y="T5"/>
                  </a:cxn>
                  <a:cxn ang="0">
                    <a:pos x="T6" y="T7"/>
                  </a:cxn>
                  <a:cxn ang="0">
                    <a:pos x="T8" y="T9"/>
                  </a:cxn>
                </a:cxnLst>
                <a:rect l="0" t="0" r="r" b="b"/>
                <a:pathLst>
                  <a:path w="52" h="86">
                    <a:moveTo>
                      <a:pt x="35" y="22"/>
                    </a:moveTo>
                    <a:lnTo>
                      <a:pt x="0" y="0"/>
                    </a:lnTo>
                    <a:lnTo>
                      <a:pt x="17" y="63"/>
                    </a:lnTo>
                    <a:lnTo>
                      <a:pt x="52" y="86"/>
                    </a:lnTo>
                    <a:lnTo>
                      <a:pt x="35" y="2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 name="Freeform 107"/>
              <p:cNvSpPr>
                <a:spLocks/>
              </p:cNvSpPr>
              <p:nvPr/>
            </p:nvSpPr>
            <p:spPr bwMode="auto">
              <a:xfrm>
                <a:off x="4096" y="1772"/>
                <a:ext cx="27" cy="45"/>
              </a:xfrm>
              <a:custGeom>
                <a:avLst/>
                <a:gdLst>
                  <a:gd name="T0" fmla="*/ 36 w 53"/>
                  <a:gd name="T1" fmla="*/ 22 h 90"/>
                  <a:gd name="T2" fmla="*/ 0 w 53"/>
                  <a:gd name="T3" fmla="*/ 0 h 90"/>
                  <a:gd name="T4" fmla="*/ 18 w 53"/>
                  <a:gd name="T5" fmla="*/ 67 h 90"/>
                  <a:gd name="T6" fmla="*/ 53 w 53"/>
                  <a:gd name="T7" fmla="*/ 90 h 90"/>
                  <a:gd name="T8" fmla="*/ 36 w 53"/>
                  <a:gd name="T9" fmla="*/ 22 h 90"/>
                </a:gdLst>
                <a:ahLst/>
                <a:cxnLst>
                  <a:cxn ang="0">
                    <a:pos x="T0" y="T1"/>
                  </a:cxn>
                  <a:cxn ang="0">
                    <a:pos x="T2" y="T3"/>
                  </a:cxn>
                  <a:cxn ang="0">
                    <a:pos x="T4" y="T5"/>
                  </a:cxn>
                  <a:cxn ang="0">
                    <a:pos x="T6" y="T7"/>
                  </a:cxn>
                  <a:cxn ang="0">
                    <a:pos x="T8" y="T9"/>
                  </a:cxn>
                </a:cxnLst>
                <a:rect l="0" t="0" r="r" b="b"/>
                <a:pathLst>
                  <a:path w="53" h="90">
                    <a:moveTo>
                      <a:pt x="36" y="22"/>
                    </a:moveTo>
                    <a:lnTo>
                      <a:pt x="0" y="0"/>
                    </a:lnTo>
                    <a:lnTo>
                      <a:pt x="18" y="67"/>
                    </a:lnTo>
                    <a:lnTo>
                      <a:pt x="53" y="90"/>
                    </a:lnTo>
                    <a:lnTo>
                      <a:pt x="36" y="2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 name="Freeform 108"/>
              <p:cNvSpPr>
                <a:spLocks/>
              </p:cNvSpPr>
              <p:nvPr/>
            </p:nvSpPr>
            <p:spPr bwMode="auto">
              <a:xfrm>
                <a:off x="4130" y="1793"/>
                <a:ext cx="27" cy="47"/>
              </a:xfrm>
              <a:custGeom>
                <a:avLst/>
                <a:gdLst>
                  <a:gd name="T0" fmla="*/ 36 w 54"/>
                  <a:gd name="T1" fmla="*/ 22 h 93"/>
                  <a:gd name="T2" fmla="*/ 0 w 54"/>
                  <a:gd name="T3" fmla="*/ 0 h 93"/>
                  <a:gd name="T4" fmla="*/ 19 w 54"/>
                  <a:gd name="T5" fmla="*/ 70 h 93"/>
                  <a:gd name="T6" fmla="*/ 54 w 54"/>
                  <a:gd name="T7" fmla="*/ 93 h 93"/>
                  <a:gd name="T8" fmla="*/ 36 w 54"/>
                  <a:gd name="T9" fmla="*/ 22 h 93"/>
                </a:gdLst>
                <a:ahLst/>
                <a:cxnLst>
                  <a:cxn ang="0">
                    <a:pos x="T0" y="T1"/>
                  </a:cxn>
                  <a:cxn ang="0">
                    <a:pos x="T2" y="T3"/>
                  </a:cxn>
                  <a:cxn ang="0">
                    <a:pos x="T4" y="T5"/>
                  </a:cxn>
                  <a:cxn ang="0">
                    <a:pos x="T6" y="T7"/>
                  </a:cxn>
                  <a:cxn ang="0">
                    <a:pos x="T8" y="T9"/>
                  </a:cxn>
                </a:cxnLst>
                <a:rect l="0" t="0" r="r" b="b"/>
                <a:pathLst>
                  <a:path w="54" h="93">
                    <a:moveTo>
                      <a:pt x="36" y="22"/>
                    </a:moveTo>
                    <a:lnTo>
                      <a:pt x="0" y="0"/>
                    </a:lnTo>
                    <a:lnTo>
                      <a:pt x="19" y="70"/>
                    </a:lnTo>
                    <a:lnTo>
                      <a:pt x="54" y="93"/>
                    </a:lnTo>
                    <a:lnTo>
                      <a:pt x="36" y="2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 name="Freeform 109"/>
              <p:cNvSpPr>
                <a:spLocks/>
              </p:cNvSpPr>
              <p:nvPr/>
            </p:nvSpPr>
            <p:spPr bwMode="auto">
              <a:xfrm>
                <a:off x="4202" y="1835"/>
                <a:ext cx="27" cy="89"/>
              </a:xfrm>
              <a:custGeom>
                <a:avLst/>
                <a:gdLst>
                  <a:gd name="T0" fmla="*/ 0 w 55"/>
                  <a:gd name="T1" fmla="*/ 0 h 178"/>
                  <a:gd name="T2" fmla="*/ 0 w 55"/>
                  <a:gd name="T3" fmla="*/ 123 h 178"/>
                  <a:gd name="T4" fmla="*/ 55 w 55"/>
                  <a:gd name="T5" fmla="*/ 178 h 178"/>
                  <a:gd name="T6" fmla="*/ 55 w 55"/>
                  <a:gd name="T7" fmla="*/ 47 h 178"/>
                  <a:gd name="T8" fmla="*/ 0 w 55"/>
                  <a:gd name="T9" fmla="*/ 0 h 178"/>
                </a:gdLst>
                <a:ahLst/>
                <a:cxnLst>
                  <a:cxn ang="0">
                    <a:pos x="T0" y="T1"/>
                  </a:cxn>
                  <a:cxn ang="0">
                    <a:pos x="T2" y="T3"/>
                  </a:cxn>
                  <a:cxn ang="0">
                    <a:pos x="T4" y="T5"/>
                  </a:cxn>
                  <a:cxn ang="0">
                    <a:pos x="T6" y="T7"/>
                  </a:cxn>
                  <a:cxn ang="0">
                    <a:pos x="T8" y="T9"/>
                  </a:cxn>
                </a:cxnLst>
                <a:rect l="0" t="0" r="r" b="b"/>
                <a:pathLst>
                  <a:path w="55" h="178">
                    <a:moveTo>
                      <a:pt x="0" y="0"/>
                    </a:moveTo>
                    <a:lnTo>
                      <a:pt x="0" y="123"/>
                    </a:lnTo>
                    <a:lnTo>
                      <a:pt x="55" y="178"/>
                    </a:lnTo>
                    <a:lnTo>
                      <a:pt x="55" y="47"/>
                    </a:lnTo>
                    <a:lnTo>
                      <a:pt x="0" y="0"/>
                    </a:lnTo>
                    <a:close/>
                  </a:path>
                </a:pathLst>
              </a:custGeom>
              <a:solidFill>
                <a:srgbClr val="00005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 name="Freeform 110"/>
              <p:cNvSpPr>
                <a:spLocks/>
              </p:cNvSpPr>
              <p:nvPr/>
            </p:nvSpPr>
            <p:spPr bwMode="auto">
              <a:xfrm>
                <a:off x="4157" y="2002"/>
                <a:ext cx="89" cy="40"/>
              </a:xfrm>
              <a:custGeom>
                <a:avLst/>
                <a:gdLst>
                  <a:gd name="T0" fmla="*/ 141 w 179"/>
                  <a:gd name="T1" fmla="*/ 0 h 81"/>
                  <a:gd name="T2" fmla="*/ 0 w 179"/>
                  <a:gd name="T3" fmla="*/ 52 h 81"/>
                  <a:gd name="T4" fmla="*/ 46 w 179"/>
                  <a:gd name="T5" fmla="*/ 66 h 81"/>
                  <a:gd name="T6" fmla="*/ 49 w 179"/>
                  <a:gd name="T7" fmla="*/ 67 h 81"/>
                  <a:gd name="T8" fmla="*/ 54 w 179"/>
                  <a:gd name="T9" fmla="*/ 69 h 81"/>
                  <a:gd name="T10" fmla="*/ 61 w 179"/>
                  <a:gd name="T11" fmla="*/ 73 h 81"/>
                  <a:gd name="T12" fmla="*/ 66 w 179"/>
                  <a:gd name="T13" fmla="*/ 74 h 81"/>
                  <a:gd name="T14" fmla="*/ 69 w 179"/>
                  <a:gd name="T15" fmla="*/ 74 h 81"/>
                  <a:gd name="T16" fmla="*/ 73 w 179"/>
                  <a:gd name="T17" fmla="*/ 74 h 81"/>
                  <a:gd name="T18" fmla="*/ 76 w 179"/>
                  <a:gd name="T19" fmla="*/ 74 h 81"/>
                  <a:gd name="T20" fmla="*/ 80 w 179"/>
                  <a:gd name="T21" fmla="*/ 74 h 81"/>
                  <a:gd name="T22" fmla="*/ 86 w 179"/>
                  <a:gd name="T23" fmla="*/ 75 h 81"/>
                  <a:gd name="T24" fmla="*/ 94 w 179"/>
                  <a:gd name="T25" fmla="*/ 77 h 81"/>
                  <a:gd name="T26" fmla="*/ 101 w 179"/>
                  <a:gd name="T27" fmla="*/ 80 h 81"/>
                  <a:gd name="T28" fmla="*/ 103 w 179"/>
                  <a:gd name="T29" fmla="*/ 81 h 81"/>
                  <a:gd name="T30" fmla="*/ 179 w 179"/>
                  <a:gd name="T31" fmla="*/ 58 h 81"/>
                  <a:gd name="T32" fmla="*/ 141 w 179"/>
                  <a:gd name="T33" fmla="*/ 0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79" h="81">
                    <a:moveTo>
                      <a:pt x="141" y="0"/>
                    </a:moveTo>
                    <a:lnTo>
                      <a:pt x="0" y="52"/>
                    </a:lnTo>
                    <a:lnTo>
                      <a:pt x="46" y="66"/>
                    </a:lnTo>
                    <a:lnTo>
                      <a:pt x="49" y="67"/>
                    </a:lnTo>
                    <a:lnTo>
                      <a:pt x="54" y="69"/>
                    </a:lnTo>
                    <a:lnTo>
                      <a:pt x="61" y="73"/>
                    </a:lnTo>
                    <a:lnTo>
                      <a:pt x="66" y="74"/>
                    </a:lnTo>
                    <a:lnTo>
                      <a:pt x="69" y="74"/>
                    </a:lnTo>
                    <a:lnTo>
                      <a:pt x="73" y="74"/>
                    </a:lnTo>
                    <a:lnTo>
                      <a:pt x="76" y="74"/>
                    </a:lnTo>
                    <a:lnTo>
                      <a:pt x="80" y="74"/>
                    </a:lnTo>
                    <a:lnTo>
                      <a:pt x="86" y="75"/>
                    </a:lnTo>
                    <a:lnTo>
                      <a:pt x="94" y="77"/>
                    </a:lnTo>
                    <a:lnTo>
                      <a:pt x="101" y="80"/>
                    </a:lnTo>
                    <a:lnTo>
                      <a:pt x="103" y="81"/>
                    </a:lnTo>
                    <a:lnTo>
                      <a:pt x="179" y="58"/>
                    </a:lnTo>
                    <a:lnTo>
                      <a:pt x="141" y="0"/>
                    </a:lnTo>
                    <a:close/>
                  </a:path>
                </a:pathLst>
              </a:custGeom>
              <a:solidFill>
                <a:srgbClr val="0096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 name="Freeform 111"/>
              <p:cNvSpPr>
                <a:spLocks/>
              </p:cNvSpPr>
              <p:nvPr/>
            </p:nvSpPr>
            <p:spPr bwMode="auto">
              <a:xfrm>
                <a:off x="4085" y="2020"/>
                <a:ext cx="123" cy="56"/>
              </a:xfrm>
              <a:custGeom>
                <a:avLst/>
                <a:gdLst>
                  <a:gd name="T0" fmla="*/ 149 w 246"/>
                  <a:gd name="T1" fmla="*/ 15 h 112"/>
                  <a:gd name="T2" fmla="*/ 116 w 246"/>
                  <a:gd name="T3" fmla="*/ 26 h 112"/>
                  <a:gd name="T4" fmla="*/ 52 w 246"/>
                  <a:gd name="T5" fmla="*/ 0 h 112"/>
                  <a:gd name="T6" fmla="*/ 0 w 246"/>
                  <a:gd name="T7" fmla="*/ 21 h 112"/>
                  <a:gd name="T8" fmla="*/ 13 w 246"/>
                  <a:gd name="T9" fmla="*/ 32 h 112"/>
                  <a:gd name="T10" fmla="*/ 63 w 246"/>
                  <a:gd name="T11" fmla="*/ 9 h 112"/>
                  <a:gd name="T12" fmla="*/ 100 w 246"/>
                  <a:gd name="T13" fmla="*/ 32 h 112"/>
                  <a:gd name="T14" fmla="*/ 98 w 246"/>
                  <a:gd name="T15" fmla="*/ 49 h 112"/>
                  <a:gd name="T16" fmla="*/ 52 w 246"/>
                  <a:gd name="T17" fmla="*/ 71 h 112"/>
                  <a:gd name="T18" fmla="*/ 104 w 246"/>
                  <a:gd name="T19" fmla="*/ 112 h 112"/>
                  <a:gd name="T20" fmla="*/ 111 w 246"/>
                  <a:gd name="T21" fmla="*/ 104 h 112"/>
                  <a:gd name="T22" fmla="*/ 111 w 246"/>
                  <a:gd name="T23" fmla="*/ 94 h 112"/>
                  <a:gd name="T24" fmla="*/ 246 w 246"/>
                  <a:gd name="T25" fmla="*/ 45 h 112"/>
                  <a:gd name="T26" fmla="*/ 149 w 246"/>
                  <a:gd name="T27" fmla="*/ 15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6" h="112">
                    <a:moveTo>
                      <a:pt x="149" y="15"/>
                    </a:moveTo>
                    <a:lnTo>
                      <a:pt x="116" y="26"/>
                    </a:lnTo>
                    <a:lnTo>
                      <a:pt x="52" y="0"/>
                    </a:lnTo>
                    <a:lnTo>
                      <a:pt x="0" y="21"/>
                    </a:lnTo>
                    <a:lnTo>
                      <a:pt x="13" y="32"/>
                    </a:lnTo>
                    <a:lnTo>
                      <a:pt x="63" y="9"/>
                    </a:lnTo>
                    <a:lnTo>
                      <a:pt x="100" y="32"/>
                    </a:lnTo>
                    <a:lnTo>
                      <a:pt x="98" y="49"/>
                    </a:lnTo>
                    <a:lnTo>
                      <a:pt x="52" y="71"/>
                    </a:lnTo>
                    <a:lnTo>
                      <a:pt x="104" y="112"/>
                    </a:lnTo>
                    <a:lnTo>
                      <a:pt x="111" y="104"/>
                    </a:lnTo>
                    <a:lnTo>
                      <a:pt x="111" y="94"/>
                    </a:lnTo>
                    <a:lnTo>
                      <a:pt x="246" y="45"/>
                    </a:lnTo>
                    <a:lnTo>
                      <a:pt x="149" y="15"/>
                    </a:lnTo>
                    <a:close/>
                  </a:path>
                </a:pathLst>
              </a:custGeom>
              <a:solidFill>
                <a:srgbClr val="7A6B8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 name="Freeform 112"/>
              <p:cNvSpPr>
                <a:spLocks/>
              </p:cNvSpPr>
              <p:nvPr/>
            </p:nvSpPr>
            <p:spPr bwMode="auto">
              <a:xfrm>
                <a:off x="3933" y="1916"/>
                <a:ext cx="197" cy="157"/>
              </a:xfrm>
              <a:custGeom>
                <a:avLst/>
                <a:gdLst>
                  <a:gd name="T0" fmla="*/ 394 w 394"/>
                  <a:gd name="T1" fmla="*/ 307 h 313"/>
                  <a:gd name="T2" fmla="*/ 371 w 394"/>
                  <a:gd name="T3" fmla="*/ 313 h 313"/>
                  <a:gd name="T4" fmla="*/ 0 w 394"/>
                  <a:gd name="T5" fmla="*/ 0 h 313"/>
                  <a:gd name="T6" fmla="*/ 38 w 394"/>
                  <a:gd name="T7" fmla="*/ 17 h 313"/>
                  <a:gd name="T8" fmla="*/ 394 w 394"/>
                  <a:gd name="T9" fmla="*/ 307 h 313"/>
                </a:gdLst>
                <a:ahLst/>
                <a:cxnLst>
                  <a:cxn ang="0">
                    <a:pos x="T0" y="T1"/>
                  </a:cxn>
                  <a:cxn ang="0">
                    <a:pos x="T2" y="T3"/>
                  </a:cxn>
                  <a:cxn ang="0">
                    <a:pos x="T4" y="T5"/>
                  </a:cxn>
                  <a:cxn ang="0">
                    <a:pos x="T6" y="T7"/>
                  </a:cxn>
                  <a:cxn ang="0">
                    <a:pos x="T8" y="T9"/>
                  </a:cxn>
                </a:cxnLst>
                <a:rect l="0" t="0" r="r" b="b"/>
                <a:pathLst>
                  <a:path w="394" h="313">
                    <a:moveTo>
                      <a:pt x="394" y="307"/>
                    </a:moveTo>
                    <a:lnTo>
                      <a:pt x="371" y="313"/>
                    </a:lnTo>
                    <a:lnTo>
                      <a:pt x="0" y="0"/>
                    </a:lnTo>
                    <a:lnTo>
                      <a:pt x="38" y="17"/>
                    </a:lnTo>
                    <a:lnTo>
                      <a:pt x="394" y="307"/>
                    </a:lnTo>
                    <a:close/>
                  </a:path>
                </a:pathLst>
              </a:custGeom>
              <a:solidFill>
                <a:srgbClr val="0A7CC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 name="Freeform 113"/>
              <p:cNvSpPr>
                <a:spLocks/>
              </p:cNvSpPr>
              <p:nvPr/>
            </p:nvSpPr>
            <p:spPr bwMode="auto">
              <a:xfrm>
                <a:off x="3884" y="2076"/>
                <a:ext cx="207" cy="108"/>
              </a:xfrm>
              <a:custGeom>
                <a:avLst/>
                <a:gdLst>
                  <a:gd name="T0" fmla="*/ 415 w 415"/>
                  <a:gd name="T1" fmla="*/ 36 h 214"/>
                  <a:gd name="T2" fmla="*/ 391 w 415"/>
                  <a:gd name="T3" fmla="*/ 44 h 214"/>
                  <a:gd name="T4" fmla="*/ 375 w 415"/>
                  <a:gd name="T5" fmla="*/ 33 h 214"/>
                  <a:gd name="T6" fmla="*/ 74 w 415"/>
                  <a:gd name="T7" fmla="*/ 152 h 214"/>
                  <a:gd name="T8" fmla="*/ 75 w 415"/>
                  <a:gd name="T9" fmla="*/ 157 h 214"/>
                  <a:gd name="T10" fmla="*/ 75 w 415"/>
                  <a:gd name="T11" fmla="*/ 168 h 214"/>
                  <a:gd name="T12" fmla="*/ 73 w 415"/>
                  <a:gd name="T13" fmla="*/ 182 h 214"/>
                  <a:gd name="T14" fmla="*/ 66 w 415"/>
                  <a:gd name="T15" fmla="*/ 196 h 214"/>
                  <a:gd name="T16" fmla="*/ 57 w 415"/>
                  <a:gd name="T17" fmla="*/ 205 h 214"/>
                  <a:gd name="T18" fmla="*/ 51 w 415"/>
                  <a:gd name="T19" fmla="*/ 211 h 214"/>
                  <a:gd name="T20" fmla="*/ 47 w 415"/>
                  <a:gd name="T21" fmla="*/ 213 h 214"/>
                  <a:gd name="T22" fmla="*/ 46 w 415"/>
                  <a:gd name="T23" fmla="*/ 214 h 214"/>
                  <a:gd name="T24" fmla="*/ 0 w 415"/>
                  <a:gd name="T25" fmla="*/ 176 h 214"/>
                  <a:gd name="T26" fmla="*/ 375 w 415"/>
                  <a:gd name="T27" fmla="*/ 0 h 214"/>
                  <a:gd name="T28" fmla="*/ 415 w 415"/>
                  <a:gd name="T29" fmla="*/ 36 h 2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15" h="214">
                    <a:moveTo>
                      <a:pt x="415" y="36"/>
                    </a:moveTo>
                    <a:lnTo>
                      <a:pt x="391" y="44"/>
                    </a:lnTo>
                    <a:lnTo>
                      <a:pt x="375" y="33"/>
                    </a:lnTo>
                    <a:lnTo>
                      <a:pt x="74" y="152"/>
                    </a:lnTo>
                    <a:lnTo>
                      <a:pt x="75" y="157"/>
                    </a:lnTo>
                    <a:lnTo>
                      <a:pt x="75" y="168"/>
                    </a:lnTo>
                    <a:lnTo>
                      <a:pt x="73" y="182"/>
                    </a:lnTo>
                    <a:lnTo>
                      <a:pt x="66" y="196"/>
                    </a:lnTo>
                    <a:lnTo>
                      <a:pt x="57" y="205"/>
                    </a:lnTo>
                    <a:lnTo>
                      <a:pt x="51" y="211"/>
                    </a:lnTo>
                    <a:lnTo>
                      <a:pt x="47" y="213"/>
                    </a:lnTo>
                    <a:lnTo>
                      <a:pt x="46" y="214"/>
                    </a:lnTo>
                    <a:lnTo>
                      <a:pt x="0" y="176"/>
                    </a:lnTo>
                    <a:lnTo>
                      <a:pt x="375" y="0"/>
                    </a:lnTo>
                    <a:lnTo>
                      <a:pt x="415" y="36"/>
                    </a:lnTo>
                    <a:close/>
                  </a:path>
                </a:pathLst>
              </a:custGeom>
              <a:solidFill>
                <a:srgbClr val="7A6B8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 name="Freeform 114"/>
              <p:cNvSpPr>
                <a:spLocks/>
              </p:cNvSpPr>
              <p:nvPr/>
            </p:nvSpPr>
            <p:spPr bwMode="auto">
              <a:xfrm>
                <a:off x="3828" y="2102"/>
                <a:ext cx="75" cy="42"/>
              </a:xfrm>
              <a:custGeom>
                <a:avLst/>
                <a:gdLst>
                  <a:gd name="T0" fmla="*/ 150 w 150"/>
                  <a:gd name="T1" fmla="*/ 38 h 84"/>
                  <a:gd name="T2" fmla="*/ 149 w 150"/>
                  <a:gd name="T3" fmla="*/ 37 h 84"/>
                  <a:gd name="T4" fmla="*/ 147 w 150"/>
                  <a:gd name="T5" fmla="*/ 34 h 84"/>
                  <a:gd name="T6" fmla="*/ 142 w 150"/>
                  <a:gd name="T7" fmla="*/ 31 h 84"/>
                  <a:gd name="T8" fmla="*/ 135 w 150"/>
                  <a:gd name="T9" fmla="*/ 27 h 84"/>
                  <a:gd name="T10" fmla="*/ 127 w 150"/>
                  <a:gd name="T11" fmla="*/ 23 h 84"/>
                  <a:gd name="T12" fmla="*/ 118 w 150"/>
                  <a:gd name="T13" fmla="*/ 18 h 84"/>
                  <a:gd name="T14" fmla="*/ 106 w 150"/>
                  <a:gd name="T15" fmla="*/ 14 h 84"/>
                  <a:gd name="T16" fmla="*/ 92 w 150"/>
                  <a:gd name="T17" fmla="*/ 10 h 84"/>
                  <a:gd name="T18" fmla="*/ 80 w 150"/>
                  <a:gd name="T19" fmla="*/ 8 h 84"/>
                  <a:gd name="T20" fmla="*/ 69 w 150"/>
                  <a:gd name="T21" fmla="*/ 5 h 84"/>
                  <a:gd name="T22" fmla="*/ 61 w 150"/>
                  <a:gd name="T23" fmla="*/ 3 h 84"/>
                  <a:gd name="T24" fmla="*/ 56 w 150"/>
                  <a:gd name="T25" fmla="*/ 2 h 84"/>
                  <a:gd name="T26" fmla="*/ 52 w 150"/>
                  <a:gd name="T27" fmla="*/ 1 h 84"/>
                  <a:gd name="T28" fmla="*/ 49 w 150"/>
                  <a:gd name="T29" fmla="*/ 0 h 84"/>
                  <a:gd name="T30" fmla="*/ 48 w 150"/>
                  <a:gd name="T31" fmla="*/ 0 h 84"/>
                  <a:gd name="T32" fmla="*/ 48 w 150"/>
                  <a:gd name="T33" fmla="*/ 0 h 84"/>
                  <a:gd name="T34" fmla="*/ 0 w 150"/>
                  <a:gd name="T35" fmla="*/ 24 h 84"/>
                  <a:gd name="T36" fmla="*/ 71 w 150"/>
                  <a:gd name="T37" fmla="*/ 84 h 84"/>
                  <a:gd name="T38" fmla="*/ 150 w 150"/>
                  <a:gd name="T39" fmla="*/ 38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50" h="84">
                    <a:moveTo>
                      <a:pt x="150" y="38"/>
                    </a:moveTo>
                    <a:lnTo>
                      <a:pt x="149" y="37"/>
                    </a:lnTo>
                    <a:lnTo>
                      <a:pt x="147" y="34"/>
                    </a:lnTo>
                    <a:lnTo>
                      <a:pt x="142" y="31"/>
                    </a:lnTo>
                    <a:lnTo>
                      <a:pt x="135" y="27"/>
                    </a:lnTo>
                    <a:lnTo>
                      <a:pt x="127" y="23"/>
                    </a:lnTo>
                    <a:lnTo>
                      <a:pt x="118" y="18"/>
                    </a:lnTo>
                    <a:lnTo>
                      <a:pt x="106" y="14"/>
                    </a:lnTo>
                    <a:lnTo>
                      <a:pt x="92" y="10"/>
                    </a:lnTo>
                    <a:lnTo>
                      <a:pt x="80" y="8"/>
                    </a:lnTo>
                    <a:lnTo>
                      <a:pt x="69" y="5"/>
                    </a:lnTo>
                    <a:lnTo>
                      <a:pt x="61" y="3"/>
                    </a:lnTo>
                    <a:lnTo>
                      <a:pt x="56" y="2"/>
                    </a:lnTo>
                    <a:lnTo>
                      <a:pt x="52" y="1"/>
                    </a:lnTo>
                    <a:lnTo>
                      <a:pt x="49" y="0"/>
                    </a:lnTo>
                    <a:lnTo>
                      <a:pt x="48" y="0"/>
                    </a:lnTo>
                    <a:lnTo>
                      <a:pt x="48" y="0"/>
                    </a:lnTo>
                    <a:lnTo>
                      <a:pt x="0" y="24"/>
                    </a:lnTo>
                    <a:lnTo>
                      <a:pt x="71" y="84"/>
                    </a:lnTo>
                    <a:lnTo>
                      <a:pt x="150" y="38"/>
                    </a:lnTo>
                    <a:close/>
                  </a:path>
                </a:pathLst>
              </a:custGeom>
              <a:solidFill>
                <a:srgbClr val="7A6B8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 name="Freeform 115"/>
              <p:cNvSpPr>
                <a:spLocks/>
              </p:cNvSpPr>
              <p:nvPr/>
            </p:nvSpPr>
            <p:spPr bwMode="auto">
              <a:xfrm>
                <a:off x="3746" y="2135"/>
                <a:ext cx="68" cy="47"/>
              </a:xfrm>
              <a:custGeom>
                <a:avLst/>
                <a:gdLst>
                  <a:gd name="T0" fmla="*/ 72 w 136"/>
                  <a:gd name="T1" fmla="*/ 0 h 95"/>
                  <a:gd name="T2" fmla="*/ 0 w 136"/>
                  <a:gd name="T3" fmla="*/ 35 h 95"/>
                  <a:gd name="T4" fmla="*/ 0 w 136"/>
                  <a:gd name="T5" fmla="*/ 38 h 95"/>
                  <a:gd name="T6" fmla="*/ 0 w 136"/>
                  <a:gd name="T7" fmla="*/ 48 h 95"/>
                  <a:gd name="T8" fmla="*/ 4 w 136"/>
                  <a:gd name="T9" fmla="*/ 61 h 95"/>
                  <a:gd name="T10" fmla="*/ 14 w 136"/>
                  <a:gd name="T11" fmla="*/ 75 h 95"/>
                  <a:gd name="T12" fmla="*/ 25 w 136"/>
                  <a:gd name="T13" fmla="*/ 86 h 95"/>
                  <a:gd name="T14" fmla="*/ 33 w 136"/>
                  <a:gd name="T15" fmla="*/ 91 h 95"/>
                  <a:gd name="T16" fmla="*/ 37 w 136"/>
                  <a:gd name="T17" fmla="*/ 94 h 95"/>
                  <a:gd name="T18" fmla="*/ 38 w 136"/>
                  <a:gd name="T19" fmla="*/ 95 h 95"/>
                  <a:gd name="T20" fmla="*/ 136 w 136"/>
                  <a:gd name="T21" fmla="*/ 57 h 95"/>
                  <a:gd name="T22" fmla="*/ 72 w 136"/>
                  <a:gd name="T23"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6" h="95">
                    <a:moveTo>
                      <a:pt x="72" y="0"/>
                    </a:moveTo>
                    <a:lnTo>
                      <a:pt x="0" y="35"/>
                    </a:lnTo>
                    <a:lnTo>
                      <a:pt x="0" y="38"/>
                    </a:lnTo>
                    <a:lnTo>
                      <a:pt x="0" y="48"/>
                    </a:lnTo>
                    <a:lnTo>
                      <a:pt x="4" y="61"/>
                    </a:lnTo>
                    <a:lnTo>
                      <a:pt x="14" y="75"/>
                    </a:lnTo>
                    <a:lnTo>
                      <a:pt x="25" y="86"/>
                    </a:lnTo>
                    <a:lnTo>
                      <a:pt x="33" y="91"/>
                    </a:lnTo>
                    <a:lnTo>
                      <a:pt x="37" y="94"/>
                    </a:lnTo>
                    <a:lnTo>
                      <a:pt x="38" y="95"/>
                    </a:lnTo>
                    <a:lnTo>
                      <a:pt x="136" y="57"/>
                    </a:lnTo>
                    <a:lnTo>
                      <a:pt x="72" y="0"/>
                    </a:lnTo>
                    <a:close/>
                  </a:path>
                </a:pathLst>
              </a:custGeom>
              <a:solidFill>
                <a:srgbClr val="7A6B8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0" name="Freeform 116"/>
              <p:cNvSpPr>
                <a:spLocks/>
              </p:cNvSpPr>
              <p:nvPr/>
            </p:nvSpPr>
            <p:spPr bwMode="auto">
              <a:xfrm>
                <a:off x="3801" y="2184"/>
                <a:ext cx="62" cy="20"/>
              </a:xfrm>
              <a:custGeom>
                <a:avLst/>
                <a:gdLst>
                  <a:gd name="T0" fmla="*/ 76 w 125"/>
                  <a:gd name="T1" fmla="*/ 0 h 42"/>
                  <a:gd name="T2" fmla="*/ 0 w 125"/>
                  <a:gd name="T3" fmla="*/ 36 h 42"/>
                  <a:gd name="T4" fmla="*/ 2 w 125"/>
                  <a:gd name="T5" fmla="*/ 36 h 42"/>
                  <a:gd name="T6" fmla="*/ 8 w 125"/>
                  <a:gd name="T7" fmla="*/ 37 h 42"/>
                  <a:gd name="T8" fmla="*/ 17 w 125"/>
                  <a:gd name="T9" fmla="*/ 38 h 42"/>
                  <a:gd name="T10" fmla="*/ 28 w 125"/>
                  <a:gd name="T11" fmla="*/ 38 h 42"/>
                  <a:gd name="T12" fmla="*/ 40 w 125"/>
                  <a:gd name="T13" fmla="*/ 39 h 42"/>
                  <a:gd name="T14" fmla="*/ 53 w 125"/>
                  <a:gd name="T15" fmla="*/ 40 h 42"/>
                  <a:gd name="T16" fmla="*/ 65 w 125"/>
                  <a:gd name="T17" fmla="*/ 42 h 42"/>
                  <a:gd name="T18" fmla="*/ 76 w 125"/>
                  <a:gd name="T19" fmla="*/ 42 h 42"/>
                  <a:gd name="T20" fmla="*/ 87 w 125"/>
                  <a:gd name="T21" fmla="*/ 42 h 42"/>
                  <a:gd name="T22" fmla="*/ 96 w 125"/>
                  <a:gd name="T23" fmla="*/ 40 h 42"/>
                  <a:gd name="T24" fmla="*/ 104 w 125"/>
                  <a:gd name="T25" fmla="*/ 39 h 42"/>
                  <a:gd name="T26" fmla="*/ 111 w 125"/>
                  <a:gd name="T27" fmla="*/ 38 h 42"/>
                  <a:gd name="T28" fmla="*/ 117 w 125"/>
                  <a:gd name="T29" fmla="*/ 38 h 42"/>
                  <a:gd name="T30" fmla="*/ 121 w 125"/>
                  <a:gd name="T31" fmla="*/ 37 h 42"/>
                  <a:gd name="T32" fmla="*/ 123 w 125"/>
                  <a:gd name="T33" fmla="*/ 36 h 42"/>
                  <a:gd name="T34" fmla="*/ 125 w 125"/>
                  <a:gd name="T35" fmla="*/ 36 h 42"/>
                  <a:gd name="T36" fmla="*/ 76 w 125"/>
                  <a:gd name="T37" fmla="*/ 0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25" h="42">
                    <a:moveTo>
                      <a:pt x="76" y="0"/>
                    </a:moveTo>
                    <a:lnTo>
                      <a:pt x="0" y="36"/>
                    </a:lnTo>
                    <a:lnTo>
                      <a:pt x="2" y="36"/>
                    </a:lnTo>
                    <a:lnTo>
                      <a:pt x="8" y="37"/>
                    </a:lnTo>
                    <a:lnTo>
                      <a:pt x="17" y="38"/>
                    </a:lnTo>
                    <a:lnTo>
                      <a:pt x="28" y="38"/>
                    </a:lnTo>
                    <a:lnTo>
                      <a:pt x="40" y="39"/>
                    </a:lnTo>
                    <a:lnTo>
                      <a:pt x="53" y="40"/>
                    </a:lnTo>
                    <a:lnTo>
                      <a:pt x="65" y="42"/>
                    </a:lnTo>
                    <a:lnTo>
                      <a:pt x="76" y="42"/>
                    </a:lnTo>
                    <a:lnTo>
                      <a:pt x="87" y="42"/>
                    </a:lnTo>
                    <a:lnTo>
                      <a:pt x="96" y="40"/>
                    </a:lnTo>
                    <a:lnTo>
                      <a:pt x="104" y="39"/>
                    </a:lnTo>
                    <a:lnTo>
                      <a:pt x="111" y="38"/>
                    </a:lnTo>
                    <a:lnTo>
                      <a:pt x="117" y="38"/>
                    </a:lnTo>
                    <a:lnTo>
                      <a:pt x="121" y="37"/>
                    </a:lnTo>
                    <a:lnTo>
                      <a:pt x="123" y="36"/>
                    </a:lnTo>
                    <a:lnTo>
                      <a:pt x="125" y="36"/>
                    </a:lnTo>
                    <a:lnTo>
                      <a:pt x="76" y="0"/>
                    </a:lnTo>
                    <a:close/>
                  </a:path>
                </a:pathLst>
              </a:custGeom>
              <a:solidFill>
                <a:srgbClr val="7A6B8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1" name="Freeform 117"/>
              <p:cNvSpPr>
                <a:spLocks/>
              </p:cNvSpPr>
              <p:nvPr/>
            </p:nvSpPr>
            <p:spPr bwMode="auto">
              <a:xfrm>
                <a:off x="3863" y="2048"/>
                <a:ext cx="216" cy="108"/>
              </a:xfrm>
              <a:custGeom>
                <a:avLst/>
                <a:gdLst>
                  <a:gd name="T0" fmla="*/ 381 w 433"/>
                  <a:gd name="T1" fmla="*/ 11 h 216"/>
                  <a:gd name="T2" fmla="*/ 375 w 433"/>
                  <a:gd name="T3" fmla="*/ 43 h 216"/>
                  <a:gd name="T4" fmla="*/ 61 w 433"/>
                  <a:gd name="T5" fmla="*/ 156 h 216"/>
                  <a:gd name="T6" fmla="*/ 0 w 433"/>
                  <a:gd name="T7" fmla="*/ 193 h 216"/>
                  <a:gd name="T8" fmla="*/ 21 w 433"/>
                  <a:gd name="T9" fmla="*/ 216 h 216"/>
                  <a:gd name="T10" fmla="*/ 433 w 433"/>
                  <a:gd name="T11" fmla="*/ 27 h 216"/>
                  <a:gd name="T12" fmla="*/ 406 w 433"/>
                  <a:gd name="T13" fmla="*/ 0 h 216"/>
                  <a:gd name="T14" fmla="*/ 381 w 433"/>
                  <a:gd name="T15" fmla="*/ 11 h 2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33" h="216">
                    <a:moveTo>
                      <a:pt x="381" y="11"/>
                    </a:moveTo>
                    <a:lnTo>
                      <a:pt x="375" y="43"/>
                    </a:lnTo>
                    <a:lnTo>
                      <a:pt x="61" y="156"/>
                    </a:lnTo>
                    <a:lnTo>
                      <a:pt x="0" y="193"/>
                    </a:lnTo>
                    <a:lnTo>
                      <a:pt x="21" y="216"/>
                    </a:lnTo>
                    <a:lnTo>
                      <a:pt x="433" y="27"/>
                    </a:lnTo>
                    <a:lnTo>
                      <a:pt x="406" y="0"/>
                    </a:lnTo>
                    <a:lnTo>
                      <a:pt x="381" y="11"/>
                    </a:lnTo>
                    <a:close/>
                  </a:path>
                </a:pathLst>
              </a:custGeom>
              <a:solidFill>
                <a:srgbClr val="6D0A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2" name="Freeform 118"/>
              <p:cNvSpPr>
                <a:spLocks/>
              </p:cNvSpPr>
              <p:nvPr/>
            </p:nvSpPr>
            <p:spPr bwMode="auto">
              <a:xfrm>
                <a:off x="3939" y="1953"/>
                <a:ext cx="28" cy="13"/>
              </a:xfrm>
              <a:custGeom>
                <a:avLst/>
                <a:gdLst>
                  <a:gd name="T0" fmla="*/ 0 w 54"/>
                  <a:gd name="T1" fmla="*/ 8 h 27"/>
                  <a:gd name="T2" fmla="*/ 31 w 54"/>
                  <a:gd name="T3" fmla="*/ 27 h 27"/>
                  <a:gd name="T4" fmla="*/ 54 w 54"/>
                  <a:gd name="T5" fmla="*/ 22 h 27"/>
                  <a:gd name="T6" fmla="*/ 30 w 54"/>
                  <a:gd name="T7" fmla="*/ 0 h 27"/>
                  <a:gd name="T8" fmla="*/ 0 w 54"/>
                  <a:gd name="T9" fmla="*/ 8 h 27"/>
                </a:gdLst>
                <a:ahLst/>
                <a:cxnLst>
                  <a:cxn ang="0">
                    <a:pos x="T0" y="T1"/>
                  </a:cxn>
                  <a:cxn ang="0">
                    <a:pos x="T2" y="T3"/>
                  </a:cxn>
                  <a:cxn ang="0">
                    <a:pos x="T4" y="T5"/>
                  </a:cxn>
                  <a:cxn ang="0">
                    <a:pos x="T6" y="T7"/>
                  </a:cxn>
                  <a:cxn ang="0">
                    <a:pos x="T8" y="T9"/>
                  </a:cxn>
                </a:cxnLst>
                <a:rect l="0" t="0" r="r" b="b"/>
                <a:pathLst>
                  <a:path w="54" h="27">
                    <a:moveTo>
                      <a:pt x="0" y="8"/>
                    </a:moveTo>
                    <a:lnTo>
                      <a:pt x="31" y="27"/>
                    </a:lnTo>
                    <a:lnTo>
                      <a:pt x="54" y="22"/>
                    </a:lnTo>
                    <a:lnTo>
                      <a:pt x="30" y="0"/>
                    </a:lnTo>
                    <a:lnTo>
                      <a:pt x="0" y="8"/>
                    </a:lnTo>
                    <a:close/>
                  </a:path>
                </a:pathLst>
              </a:custGeom>
              <a:solidFill>
                <a:srgbClr val="6D0A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 name="Freeform 119"/>
              <p:cNvSpPr>
                <a:spLocks/>
              </p:cNvSpPr>
              <p:nvPr/>
            </p:nvSpPr>
            <p:spPr bwMode="auto">
              <a:xfrm>
                <a:off x="4001" y="2001"/>
                <a:ext cx="21" cy="13"/>
              </a:xfrm>
              <a:custGeom>
                <a:avLst/>
                <a:gdLst>
                  <a:gd name="T0" fmla="*/ 16 w 44"/>
                  <a:gd name="T1" fmla="*/ 0 h 26"/>
                  <a:gd name="T2" fmla="*/ 0 w 44"/>
                  <a:gd name="T3" fmla="*/ 5 h 26"/>
                  <a:gd name="T4" fmla="*/ 32 w 44"/>
                  <a:gd name="T5" fmla="*/ 26 h 26"/>
                  <a:gd name="T6" fmla="*/ 44 w 44"/>
                  <a:gd name="T7" fmla="*/ 23 h 26"/>
                  <a:gd name="T8" fmla="*/ 16 w 44"/>
                  <a:gd name="T9" fmla="*/ 0 h 26"/>
                </a:gdLst>
                <a:ahLst/>
                <a:cxnLst>
                  <a:cxn ang="0">
                    <a:pos x="T0" y="T1"/>
                  </a:cxn>
                  <a:cxn ang="0">
                    <a:pos x="T2" y="T3"/>
                  </a:cxn>
                  <a:cxn ang="0">
                    <a:pos x="T4" y="T5"/>
                  </a:cxn>
                  <a:cxn ang="0">
                    <a:pos x="T6" y="T7"/>
                  </a:cxn>
                  <a:cxn ang="0">
                    <a:pos x="T8" y="T9"/>
                  </a:cxn>
                </a:cxnLst>
                <a:rect l="0" t="0" r="r" b="b"/>
                <a:pathLst>
                  <a:path w="44" h="26">
                    <a:moveTo>
                      <a:pt x="16" y="0"/>
                    </a:moveTo>
                    <a:lnTo>
                      <a:pt x="0" y="5"/>
                    </a:lnTo>
                    <a:lnTo>
                      <a:pt x="32" y="26"/>
                    </a:lnTo>
                    <a:lnTo>
                      <a:pt x="44" y="23"/>
                    </a:lnTo>
                    <a:lnTo>
                      <a:pt x="16" y="0"/>
                    </a:lnTo>
                    <a:close/>
                  </a:path>
                </a:pathLst>
              </a:custGeom>
              <a:solidFill>
                <a:srgbClr val="6D0A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 name="Freeform 120"/>
              <p:cNvSpPr>
                <a:spLocks/>
              </p:cNvSpPr>
              <p:nvPr/>
            </p:nvSpPr>
            <p:spPr bwMode="auto">
              <a:xfrm>
                <a:off x="3882" y="1905"/>
                <a:ext cx="29" cy="16"/>
              </a:xfrm>
              <a:custGeom>
                <a:avLst/>
                <a:gdLst>
                  <a:gd name="T0" fmla="*/ 30 w 57"/>
                  <a:gd name="T1" fmla="*/ 0 h 32"/>
                  <a:gd name="T2" fmla="*/ 0 w 57"/>
                  <a:gd name="T3" fmla="*/ 11 h 32"/>
                  <a:gd name="T4" fmla="*/ 37 w 57"/>
                  <a:gd name="T5" fmla="*/ 32 h 32"/>
                  <a:gd name="T6" fmla="*/ 57 w 57"/>
                  <a:gd name="T7" fmla="*/ 25 h 32"/>
                  <a:gd name="T8" fmla="*/ 30 w 57"/>
                  <a:gd name="T9" fmla="*/ 0 h 32"/>
                </a:gdLst>
                <a:ahLst/>
                <a:cxnLst>
                  <a:cxn ang="0">
                    <a:pos x="T0" y="T1"/>
                  </a:cxn>
                  <a:cxn ang="0">
                    <a:pos x="T2" y="T3"/>
                  </a:cxn>
                  <a:cxn ang="0">
                    <a:pos x="T4" y="T5"/>
                  </a:cxn>
                  <a:cxn ang="0">
                    <a:pos x="T6" y="T7"/>
                  </a:cxn>
                  <a:cxn ang="0">
                    <a:pos x="T8" y="T9"/>
                  </a:cxn>
                </a:cxnLst>
                <a:rect l="0" t="0" r="r" b="b"/>
                <a:pathLst>
                  <a:path w="57" h="32">
                    <a:moveTo>
                      <a:pt x="30" y="0"/>
                    </a:moveTo>
                    <a:lnTo>
                      <a:pt x="0" y="11"/>
                    </a:lnTo>
                    <a:lnTo>
                      <a:pt x="37" y="32"/>
                    </a:lnTo>
                    <a:lnTo>
                      <a:pt x="57" y="25"/>
                    </a:lnTo>
                    <a:lnTo>
                      <a:pt x="30" y="0"/>
                    </a:lnTo>
                    <a:close/>
                  </a:path>
                </a:pathLst>
              </a:custGeom>
              <a:solidFill>
                <a:srgbClr val="6D0A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5" name="Freeform 121"/>
              <p:cNvSpPr>
                <a:spLocks/>
              </p:cNvSpPr>
              <p:nvPr/>
            </p:nvSpPr>
            <p:spPr bwMode="auto">
              <a:xfrm>
                <a:off x="3824" y="1859"/>
                <a:ext cx="30" cy="18"/>
              </a:xfrm>
              <a:custGeom>
                <a:avLst/>
                <a:gdLst>
                  <a:gd name="T0" fmla="*/ 34 w 60"/>
                  <a:gd name="T1" fmla="*/ 0 h 35"/>
                  <a:gd name="T2" fmla="*/ 0 w 60"/>
                  <a:gd name="T3" fmla="*/ 14 h 35"/>
                  <a:gd name="T4" fmla="*/ 31 w 60"/>
                  <a:gd name="T5" fmla="*/ 35 h 35"/>
                  <a:gd name="T6" fmla="*/ 60 w 60"/>
                  <a:gd name="T7" fmla="*/ 27 h 35"/>
                  <a:gd name="T8" fmla="*/ 34 w 60"/>
                  <a:gd name="T9" fmla="*/ 0 h 35"/>
                </a:gdLst>
                <a:ahLst/>
                <a:cxnLst>
                  <a:cxn ang="0">
                    <a:pos x="T0" y="T1"/>
                  </a:cxn>
                  <a:cxn ang="0">
                    <a:pos x="T2" y="T3"/>
                  </a:cxn>
                  <a:cxn ang="0">
                    <a:pos x="T4" y="T5"/>
                  </a:cxn>
                  <a:cxn ang="0">
                    <a:pos x="T6" y="T7"/>
                  </a:cxn>
                  <a:cxn ang="0">
                    <a:pos x="T8" y="T9"/>
                  </a:cxn>
                </a:cxnLst>
                <a:rect l="0" t="0" r="r" b="b"/>
                <a:pathLst>
                  <a:path w="60" h="35">
                    <a:moveTo>
                      <a:pt x="34" y="0"/>
                    </a:moveTo>
                    <a:lnTo>
                      <a:pt x="0" y="14"/>
                    </a:lnTo>
                    <a:lnTo>
                      <a:pt x="31" y="35"/>
                    </a:lnTo>
                    <a:lnTo>
                      <a:pt x="60" y="27"/>
                    </a:lnTo>
                    <a:lnTo>
                      <a:pt x="34" y="0"/>
                    </a:lnTo>
                    <a:close/>
                  </a:path>
                </a:pathLst>
              </a:custGeom>
              <a:solidFill>
                <a:srgbClr val="6D0A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6" name="Freeform 122"/>
              <p:cNvSpPr>
                <a:spLocks/>
              </p:cNvSpPr>
              <p:nvPr/>
            </p:nvSpPr>
            <p:spPr bwMode="auto">
              <a:xfrm>
                <a:off x="3765" y="1813"/>
                <a:ext cx="36" cy="20"/>
              </a:xfrm>
              <a:custGeom>
                <a:avLst/>
                <a:gdLst>
                  <a:gd name="T0" fmla="*/ 30 w 71"/>
                  <a:gd name="T1" fmla="*/ 41 h 41"/>
                  <a:gd name="T2" fmla="*/ 0 w 71"/>
                  <a:gd name="T3" fmla="*/ 16 h 41"/>
                  <a:gd name="T4" fmla="*/ 42 w 71"/>
                  <a:gd name="T5" fmla="*/ 0 h 41"/>
                  <a:gd name="T6" fmla="*/ 71 w 71"/>
                  <a:gd name="T7" fmla="*/ 19 h 41"/>
                  <a:gd name="T8" fmla="*/ 30 w 71"/>
                  <a:gd name="T9" fmla="*/ 41 h 41"/>
                </a:gdLst>
                <a:ahLst/>
                <a:cxnLst>
                  <a:cxn ang="0">
                    <a:pos x="T0" y="T1"/>
                  </a:cxn>
                  <a:cxn ang="0">
                    <a:pos x="T2" y="T3"/>
                  </a:cxn>
                  <a:cxn ang="0">
                    <a:pos x="T4" y="T5"/>
                  </a:cxn>
                  <a:cxn ang="0">
                    <a:pos x="T6" y="T7"/>
                  </a:cxn>
                  <a:cxn ang="0">
                    <a:pos x="T8" y="T9"/>
                  </a:cxn>
                </a:cxnLst>
                <a:rect l="0" t="0" r="r" b="b"/>
                <a:pathLst>
                  <a:path w="71" h="41">
                    <a:moveTo>
                      <a:pt x="30" y="41"/>
                    </a:moveTo>
                    <a:lnTo>
                      <a:pt x="0" y="16"/>
                    </a:lnTo>
                    <a:lnTo>
                      <a:pt x="42" y="0"/>
                    </a:lnTo>
                    <a:lnTo>
                      <a:pt x="71" y="19"/>
                    </a:lnTo>
                    <a:lnTo>
                      <a:pt x="30" y="41"/>
                    </a:lnTo>
                    <a:close/>
                  </a:path>
                </a:pathLst>
              </a:custGeom>
              <a:solidFill>
                <a:srgbClr val="6D0A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7" name="Freeform 123"/>
              <p:cNvSpPr>
                <a:spLocks/>
              </p:cNvSpPr>
              <p:nvPr/>
            </p:nvSpPr>
            <p:spPr bwMode="auto">
              <a:xfrm>
                <a:off x="3809" y="2098"/>
                <a:ext cx="25" cy="10"/>
              </a:xfrm>
              <a:custGeom>
                <a:avLst/>
                <a:gdLst>
                  <a:gd name="T0" fmla="*/ 50 w 50"/>
                  <a:gd name="T1" fmla="*/ 0 h 18"/>
                  <a:gd name="T2" fmla="*/ 0 w 50"/>
                  <a:gd name="T3" fmla="*/ 2 h 18"/>
                  <a:gd name="T4" fmla="*/ 17 w 50"/>
                  <a:gd name="T5" fmla="*/ 18 h 18"/>
                  <a:gd name="T6" fmla="*/ 50 w 50"/>
                  <a:gd name="T7" fmla="*/ 0 h 18"/>
                </a:gdLst>
                <a:ahLst/>
                <a:cxnLst>
                  <a:cxn ang="0">
                    <a:pos x="T0" y="T1"/>
                  </a:cxn>
                  <a:cxn ang="0">
                    <a:pos x="T2" y="T3"/>
                  </a:cxn>
                  <a:cxn ang="0">
                    <a:pos x="T4" y="T5"/>
                  </a:cxn>
                  <a:cxn ang="0">
                    <a:pos x="T6" y="T7"/>
                  </a:cxn>
                </a:cxnLst>
                <a:rect l="0" t="0" r="r" b="b"/>
                <a:pathLst>
                  <a:path w="50" h="18">
                    <a:moveTo>
                      <a:pt x="50" y="0"/>
                    </a:moveTo>
                    <a:lnTo>
                      <a:pt x="0" y="2"/>
                    </a:lnTo>
                    <a:lnTo>
                      <a:pt x="17" y="18"/>
                    </a:lnTo>
                    <a:lnTo>
                      <a:pt x="50" y="0"/>
                    </a:lnTo>
                    <a:close/>
                  </a:path>
                </a:pathLst>
              </a:custGeom>
              <a:solidFill>
                <a:srgbClr val="6D0A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8" name="Freeform 124"/>
              <p:cNvSpPr>
                <a:spLocks/>
              </p:cNvSpPr>
              <p:nvPr/>
            </p:nvSpPr>
            <p:spPr bwMode="auto">
              <a:xfrm>
                <a:off x="3750" y="2108"/>
                <a:ext cx="44" cy="31"/>
              </a:xfrm>
              <a:custGeom>
                <a:avLst/>
                <a:gdLst>
                  <a:gd name="T0" fmla="*/ 67 w 88"/>
                  <a:gd name="T1" fmla="*/ 0 h 62"/>
                  <a:gd name="T2" fmla="*/ 64 w 88"/>
                  <a:gd name="T3" fmla="*/ 1 h 62"/>
                  <a:gd name="T4" fmla="*/ 60 w 88"/>
                  <a:gd name="T5" fmla="*/ 4 h 62"/>
                  <a:gd name="T6" fmla="*/ 53 w 88"/>
                  <a:gd name="T7" fmla="*/ 7 h 62"/>
                  <a:gd name="T8" fmla="*/ 44 w 88"/>
                  <a:gd name="T9" fmla="*/ 12 h 62"/>
                  <a:gd name="T10" fmla="*/ 34 w 88"/>
                  <a:gd name="T11" fmla="*/ 17 h 62"/>
                  <a:gd name="T12" fmla="*/ 25 w 88"/>
                  <a:gd name="T13" fmla="*/ 24 h 62"/>
                  <a:gd name="T14" fmla="*/ 17 w 88"/>
                  <a:gd name="T15" fmla="*/ 31 h 62"/>
                  <a:gd name="T16" fmla="*/ 11 w 88"/>
                  <a:gd name="T17" fmla="*/ 39 h 62"/>
                  <a:gd name="T18" fmla="*/ 4 w 88"/>
                  <a:gd name="T19" fmla="*/ 53 h 62"/>
                  <a:gd name="T20" fmla="*/ 1 w 88"/>
                  <a:gd name="T21" fmla="*/ 59 h 62"/>
                  <a:gd name="T22" fmla="*/ 0 w 88"/>
                  <a:gd name="T23" fmla="*/ 62 h 62"/>
                  <a:gd name="T24" fmla="*/ 0 w 88"/>
                  <a:gd name="T25" fmla="*/ 62 h 62"/>
                  <a:gd name="T26" fmla="*/ 88 w 88"/>
                  <a:gd name="T27" fmla="*/ 21 h 62"/>
                  <a:gd name="T28" fmla="*/ 67 w 88"/>
                  <a:gd name="T29" fmla="*/ 0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8" h="62">
                    <a:moveTo>
                      <a:pt x="67" y="0"/>
                    </a:moveTo>
                    <a:lnTo>
                      <a:pt x="64" y="1"/>
                    </a:lnTo>
                    <a:lnTo>
                      <a:pt x="60" y="4"/>
                    </a:lnTo>
                    <a:lnTo>
                      <a:pt x="53" y="7"/>
                    </a:lnTo>
                    <a:lnTo>
                      <a:pt x="44" y="12"/>
                    </a:lnTo>
                    <a:lnTo>
                      <a:pt x="34" y="17"/>
                    </a:lnTo>
                    <a:lnTo>
                      <a:pt x="25" y="24"/>
                    </a:lnTo>
                    <a:lnTo>
                      <a:pt x="17" y="31"/>
                    </a:lnTo>
                    <a:lnTo>
                      <a:pt x="11" y="39"/>
                    </a:lnTo>
                    <a:lnTo>
                      <a:pt x="4" y="53"/>
                    </a:lnTo>
                    <a:lnTo>
                      <a:pt x="1" y="59"/>
                    </a:lnTo>
                    <a:lnTo>
                      <a:pt x="0" y="62"/>
                    </a:lnTo>
                    <a:lnTo>
                      <a:pt x="0" y="62"/>
                    </a:lnTo>
                    <a:lnTo>
                      <a:pt x="88" y="21"/>
                    </a:lnTo>
                    <a:lnTo>
                      <a:pt x="67" y="0"/>
                    </a:lnTo>
                    <a:close/>
                  </a:path>
                </a:pathLst>
              </a:custGeom>
              <a:solidFill>
                <a:srgbClr val="6D0A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9" name="Freeform 125"/>
              <p:cNvSpPr>
                <a:spLocks/>
              </p:cNvSpPr>
              <p:nvPr/>
            </p:nvSpPr>
            <p:spPr bwMode="auto">
              <a:xfrm>
                <a:off x="3768" y="2155"/>
                <a:ext cx="83" cy="41"/>
              </a:xfrm>
              <a:custGeom>
                <a:avLst/>
                <a:gdLst>
                  <a:gd name="T0" fmla="*/ 133 w 164"/>
                  <a:gd name="T1" fmla="*/ 0 h 80"/>
                  <a:gd name="T2" fmla="*/ 0 w 164"/>
                  <a:gd name="T3" fmla="*/ 58 h 80"/>
                  <a:gd name="T4" fmla="*/ 2 w 164"/>
                  <a:gd name="T5" fmla="*/ 61 h 80"/>
                  <a:gd name="T6" fmla="*/ 8 w 164"/>
                  <a:gd name="T7" fmla="*/ 65 h 80"/>
                  <a:gd name="T8" fmla="*/ 17 w 164"/>
                  <a:gd name="T9" fmla="*/ 71 h 80"/>
                  <a:gd name="T10" fmla="*/ 26 w 164"/>
                  <a:gd name="T11" fmla="*/ 76 h 80"/>
                  <a:gd name="T12" fmla="*/ 35 w 164"/>
                  <a:gd name="T13" fmla="*/ 78 h 80"/>
                  <a:gd name="T14" fmla="*/ 41 w 164"/>
                  <a:gd name="T15" fmla="*/ 79 h 80"/>
                  <a:gd name="T16" fmla="*/ 43 w 164"/>
                  <a:gd name="T17" fmla="*/ 80 h 80"/>
                  <a:gd name="T18" fmla="*/ 45 w 164"/>
                  <a:gd name="T19" fmla="*/ 80 h 80"/>
                  <a:gd name="T20" fmla="*/ 164 w 164"/>
                  <a:gd name="T21" fmla="*/ 24 h 80"/>
                  <a:gd name="T22" fmla="*/ 133 w 164"/>
                  <a:gd name="T23" fmla="*/ 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64" h="80">
                    <a:moveTo>
                      <a:pt x="133" y="0"/>
                    </a:moveTo>
                    <a:lnTo>
                      <a:pt x="0" y="58"/>
                    </a:lnTo>
                    <a:lnTo>
                      <a:pt x="2" y="61"/>
                    </a:lnTo>
                    <a:lnTo>
                      <a:pt x="8" y="65"/>
                    </a:lnTo>
                    <a:lnTo>
                      <a:pt x="17" y="71"/>
                    </a:lnTo>
                    <a:lnTo>
                      <a:pt x="26" y="76"/>
                    </a:lnTo>
                    <a:lnTo>
                      <a:pt x="35" y="78"/>
                    </a:lnTo>
                    <a:lnTo>
                      <a:pt x="41" y="79"/>
                    </a:lnTo>
                    <a:lnTo>
                      <a:pt x="43" y="80"/>
                    </a:lnTo>
                    <a:lnTo>
                      <a:pt x="45" y="80"/>
                    </a:lnTo>
                    <a:lnTo>
                      <a:pt x="164" y="24"/>
                    </a:lnTo>
                    <a:lnTo>
                      <a:pt x="133" y="0"/>
                    </a:lnTo>
                    <a:close/>
                  </a:path>
                </a:pathLst>
              </a:custGeom>
              <a:solidFill>
                <a:srgbClr val="6D0A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0" name="Freeform 126"/>
              <p:cNvSpPr>
                <a:spLocks/>
              </p:cNvSpPr>
              <p:nvPr/>
            </p:nvSpPr>
            <p:spPr bwMode="auto">
              <a:xfrm>
                <a:off x="3459" y="1934"/>
                <a:ext cx="237" cy="272"/>
              </a:xfrm>
              <a:custGeom>
                <a:avLst/>
                <a:gdLst>
                  <a:gd name="T0" fmla="*/ 0 w 475"/>
                  <a:gd name="T1" fmla="*/ 0 h 544"/>
                  <a:gd name="T2" fmla="*/ 471 w 475"/>
                  <a:gd name="T3" fmla="*/ 531 h 544"/>
                  <a:gd name="T4" fmla="*/ 475 w 475"/>
                  <a:gd name="T5" fmla="*/ 544 h 544"/>
                  <a:gd name="T6" fmla="*/ 4 w 475"/>
                  <a:gd name="T7" fmla="*/ 16 h 544"/>
                  <a:gd name="T8" fmla="*/ 0 w 475"/>
                  <a:gd name="T9" fmla="*/ 0 h 544"/>
                </a:gdLst>
                <a:ahLst/>
                <a:cxnLst>
                  <a:cxn ang="0">
                    <a:pos x="T0" y="T1"/>
                  </a:cxn>
                  <a:cxn ang="0">
                    <a:pos x="T2" y="T3"/>
                  </a:cxn>
                  <a:cxn ang="0">
                    <a:pos x="T4" y="T5"/>
                  </a:cxn>
                  <a:cxn ang="0">
                    <a:pos x="T6" y="T7"/>
                  </a:cxn>
                  <a:cxn ang="0">
                    <a:pos x="T8" y="T9"/>
                  </a:cxn>
                </a:cxnLst>
                <a:rect l="0" t="0" r="r" b="b"/>
                <a:pathLst>
                  <a:path w="475" h="544">
                    <a:moveTo>
                      <a:pt x="0" y="0"/>
                    </a:moveTo>
                    <a:lnTo>
                      <a:pt x="471" y="531"/>
                    </a:lnTo>
                    <a:lnTo>
                      <a:pt x="475" y="544"/>
                    </a:lnTo>
                    <a:lnTo>
                      <a:pt x="4" y="16"/>
                    </a:lnTo>
                    <a:lnTo>
                      <a:pt x="0" y="0"/>
                    </a:lnTo>
                    <a:close/>
                  </a:path>
                </a:pathLst>
              </a:custGeom>
              <a:solidFill>
                <a:srgbClr val="F2D1A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1" name="Freeform 127"/>
              <p:cNvSpPr>
                <a:spLocks/>
              </p:cNvSpPr>
              <p:nvPr/>
            </p:nvSpPr>
            <p:spPr bwMode="auto">
              <a:xfrm>
                <a:off x="3457" y="1938"/>
                <a:ext cx="239" cy="285"/>
              </a:xfrm>
              <a:custGeom>
                <a:avLst/>
                <a:gdLst>
                  <a:gd name="T0" fmla="*/ 480 w 480"/>
                  <a:gd name="T1" fmla="*/ 536 h 570"/>
                  <a:gd name="T2" fmla="*/ 477 w 480"/>
                  <a:gd name="T3" fmla="*/ 570 h 570"/>
                  <a:gd name="T4" fmla="*/ 0 w 480"/>
                  <a:gd name="T5" fmla="*/ 64 h 570"/>
                  <a:gd name="T6" fmla="*/ 1 w 480"/>
                  <a:gd name="T7" fmla="*/ 0 h 570"/>
                  <a:gd name="T8" fmla="*/ 480 w 480"/>
                  <a:gd name="T9" fmla="*/ 536 h 570"/>
                </a:gdLst>
                <a:ahLst/>
                <a:cxnLst>
                  <a:cxn ang="0">
                    <a:pos x="T0" y="T1"/>
                  </a:cxn>
                  <a:cxn ang="0">
                    <a:pos x="T2" y="T3"/>
                  </a:cxn>
                  <a:cxn ang="0">
                    <a:pos x="T4" y="T5"/>
                  </a:cxn>
                  <a:cxn ang="0">
                    <a:pos x="T6" y="T7"/>
                  </a:cxn>
                  <a:cxn ang="0">
                    <a:pos x="T8" y="T9"/>
                  </a:cxn>
                </a:cxnLst>
                <a:rect l="0" t="0" r="r" b="b"/>
                <a:pathLst>
                  <a:path w="480" h="570">
                    <a:moveTo>
                      <a:pt x="480" y="536"/>
                    </a:moveTo>
                    <a:lnTo>
                      <a:pt x="477" y="570"/>
                    </a:lnTo>
                    <a:lnTo>
                      <a:pt x="0" y="64"/>
                    </a:lnTo>
                    <a:lnTo>
                      <a:pt x="1" y="0"/>
                    </a:lnTo>
                    <a:lnTo>
                      <a:pt x="480" y="536"/>
                    </a:lnTo>
                    <a:close/>
                  </a:path>
                </a:pathLst>
              </a:custGeom>
              <a:solidFill>
                <a:srgbClr val="913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2" name="Freeform 128"/>
              <p:cNvSpPr>
                <a:spLocks/>
              </p:cNvSpPr>
              <p:nvPr/>
            </p:nvSpPr>
            <p:spPr bwMode="auto">
              <a:xfrm>
                <a:off x="3589" y="2093"/>
                <a:ext cx="21" cy="34"/>
              </a:xfrm>
              <a:custGeom>
                <a:avLst/>
                <a:gdLst>
                  <a:gd name="T0" fmla="*/ 13 w 44"/>
                  <a:gd name="T1" fmla="*/ 0 h 67"/>
                  <a:gd name="T2" fmla="*/ 44 w 44"/>
                  <a:gd name="T3" fmla="*/ 36 h 67"/>
                  <a:gd name="T4" fmla="*/ 32 w 44"/>
                  <a:gd name="T5" fmla="*/ 67 h 67"/>
                  <a:gd name="T6" fmla="*/ 0 w 44"/>
                  <a:gd name="T7" fmla="*/ 33 h 67"/>
                  <a:gd name="T8" fmla="*/ 13 w 44"/>
                  <a:gd name="T9" fmla="*/ 0 h 67"/>
                </a:gdLst>
                <a:ahLst/>
                <a:cxnLst>
                  <a:cxn ang="0">
                    <a:pos x="T0" y="T1"/>
                  </a:cxn>
                  <a:cxn ang="0">
                    <a:pos x="T2" y="T3"/>
                  </a:cxn>
                  <a:cxn ang="0">
                    <a:pos x="T4" y="T5"/>
                  </a:cxn>
                  <a:cxn ang="0">
                    <a:pos x="T6" y="T7"/>
                  </a:cxn>
                  <a:cxn ang="0">
                    <a:pos x="T8" y="T9"/>
                  </a:cxn>
                </a:cxnLst>
                <a:rect l="0" t="0" r="r" b="b"/>
                <a:pathLst>
                  <a:path w="44" h="67">
                    <a:moveTo>
                      <a:pt x="13" y="0"/>
                    </a:moveTo>
                    <a:lnTo>
                      <a:pt x="44" y="36"/>
                    </a:lnTo>
                    <a:lnTo>
                      <a:pt x="32" y="67"/>
                    </a:lnTo>
                    <a:lnTo>
                      <a:pt x="0" y="33"/>
                    </a:lnTo>
                    <a:lnTo>
                      <a:pt x="1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 name="Freeform 129"/>
              <p:cNvSpPr>
                <a:spLocks/>
              </p:cNvSpPr>
              <p:nvPr/>
            </p:nvSpPr>
            <p:spPr bwMode="auto">
              <a:xfrm>
                <a:off x="3527" y="2025"/>
                <a:ext cx="23" cy="36"/>
              </a:xfrm>
              <a:custGeom>
                <a:avLst/>
                <a:gdLst>
                  <a:gd name="T0" fmla="*/ 14 w 46"/>
                  <a:gd name="T1" fmla="*/ 0 h 72"/>
                  <a:gd name="T2" fmla="*/ 46 w 46"/>
                  <a:gd name="T3" fmla="*/ 36 h 72"/>
                  <a:gd name="T4" fmla="*/ 32 w 46"/>
                  <a:gd name="T5" fmla="*/ 72 h 72"/>
                  <a:gd name="T6" fmla="*/ 0 w 46"/>
                  <a:gd name="T7" fmla="*/ 37 h 72"/>
                  <a:gd name="T8" fmla="*/ 14 w 46"/>
                  <a:gd name="T9" fmla="*/ 0 h 72"/>
                </a:gdLst>
                <a:ahLst/>
                <a:cxnLst>
                  <a:cxn ang="0">
                    <a:pos x="T0" y="T1"/>
                  </a:cxn>
                  <a:cxn ang="0">
                    <a:pos x="T2" y="T3"/>
                  </a:cxn>
                  <a:cxn ang="0">
                    <a:pos x="T4" y="T5"/>
                  </a:cxn>
                  <a:cxn ang="0">
                    <a:pos x="T6" y="T7"/>
                  </a:cxn>
                  <a:cxn ang="0">
                    <a:pos x="T8" y="T9"/>
                  </a:cxn>
                </a:cxnLst>
                <a:rect l="0" t="0" r="r" b="b"/>
                <a:pathLst>
                  <a:path w="46" h="72">
                    <a:moveTo>
                      <a:pt x="14" y="0"/>
                    </a:moveTo>
                    <a:lnTo>
                      <a:pt x="46" y="36"/>
                    </a:lnTo>
                    <a:lnTo>
                      <a:pt x="32" y="72"/>
                    </a:lnTo>
                    <a:lnTo>
                      <a:pt x="0" y="37"/>
                    </a:lnTo>
                    <a:lnTo>
                      <a:pt x="14"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4" name="Freeform 130"/>
              <p:cNvSpPr>
                <a:spLocks/>
              </p:cNvSpPr>
              <p:nvPr/>
            </p:nvSpPr>
            <p:spPr bwMode="auto">
              <a:xfrm>
                <a:off x="3557" y="2059"/>
                <a:ext cx="23" cy="35"/>
              </a:xfrm>
              <a:custGeom>
                <a:avLst/>
                <a:gdLst>
                  <a:gd name="T0" fmla="*/ 14 w 46"/>
                  <a:gd name="T1" fmla="*/ 0 h 69"/>
                  <a:gd name="T2" fmla="*/ 46 w 46"/>
                  <a:gd name="T3" fmla="*/ 36 h 69"/>
                  <a:gd name="T4" fmla="*/ 32 w 46"/>
                  <a:gd name="T5" fmla="*/ 69 h 69"/>
                  <a:gd name="T6" fmla="*/ 0 w 46"/>
                  <a:gd name="T7" fmla="*/ 35 h 69"/>
                  <a:gd name="T8" fmla="*/ 14 w 46"/>
                  <a:gd name="T9" fmla="*/ 0 h 69"/>
                </a:gdLst>
                <a:ahLst/>
                <a:cxnLst>
                  <a:cxn ang="0">
                    <a:pos x="T0" y="T1"/>
                  </a:cxn>
                  <a:cxn ang="0">
                    <a:pos x="T2" y="T3"/>
                  </a:cxn>
                  <a:cxn ang="0">
                    <a:pos x="T4" y="T5"/>
                  </a:cxn>
                  <a:cxn ang="0">
                    <a:pos x="T6" y="T7"/>
                  </a:cxn>
                  <a:cxn ang="0">
                    <a:pos x="T8" y="T9"/>
                  </a:cxn>
                </a:cxnLst>
                <a:rect l="0" t="0" r="r" b="b"/>
                <a:pathLst>
                  <a:path w="46" h="69">
                    <a:moveTo>
                      <a:pt x="14" y="0"/>
                    </a:moveTo>
                    <a:lnTo>
                      <a:pt x="46" y="36"/>
                    </a:lnTo>
                    <a:lnTo>
                      <a:pt x="32" y="69"/>
                    </a:lnTo>
                    <a:lnTo>
                      <a:pt x="0" y="35"/>
                    </a:lnTo>
                    <a:lnTo>
                      <a:pt x="14"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5" name="Freeform 131"/>
              <p:cNvSpPr>
                <a:spLocks/>
              </p:cNvSpPr>
              <p:nvPr/>
            </p:nvSpPr>
            <p:spPr bwMode="auto">
              <a:xfrm>
                <a:off x="3650" y="2161"/>
                <a:ext cx="22" cy="31"/>
              </a:xfrm>
              <a:custGeom>
                <a:avLst/>
                <a:gdLst>
                  <a:gd name="T0" fmla="*/ 33 w 43"/>
                  <a:gd name="T1" fmla="*/ 62 h 62"/>
                  <a:gd name="T2" fmla="*/ 0 w 43"/>
                  <a:gd name="T3" fmla="*/ 29 h 62"/>
                  <a:gd name="T4" fmla="*/ 11 w 43"/>
                  <a:gd name="T5" fmla="*/ 0 h 62"/>
                  <a:gd name="T6" fmla="*/ 43 w 43"/>
                  <a:gd name="T7" fmla="*/ 36 h 62"/>
                  <a:gd name="T8" fmla="*/ 33 w 43"/>
                  <a:gd name="T9" fmla="*/ 62 h 62"/>
                </a:gdLst>
                <a:ahLst/>
                <a:cxnLst>
                  <a:cxn ang="0">
                    <a:pos x="T0" y="T1"/>
                  </a:cxn>
                  <a:cxn ang="0">
                    <a:pos x="T2" y="T3"/>
                  </a:cxn>
                  <a:cxn ang="0">
                    <a:pos x="T4" y="T5"/>
                  </a:cxn>
                  <a:cxn ang="0">
                    <a:pos x="T6" y="T7"/>
                  </a:cxn>
                  <a:cxn ang="0">
                    <a:pos x="T8" y="T9"/>
                  </a:cxn>
                </a:cxnLst>
                <a:rect l="0" t="0" r="r" b="b"/>
                <a:pathLst>
                  <a:path w="43" h="62">
                    <a:moveTo>
                      <a:pt x="33" y="62"/>
                    </a:moveTo>
                    <a:lnTo>
                      <a:pt x="0" y="29"/>
                    </a:lnTo>
                    <a:lnTo>
                      <a:pt x="11" y="0"/>
                    </a:lnTo>
                    <a:lnTo>
                      <a:pt x="43" y="36"/>
                    </a:lnTo>
                    <a:lnTo>
                      <a:pt x="33" y="6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6" name="Freeform 132"/>
              <p:cNvSpPr>
                <a:spLocks/>
              </p:cNvSpPr>
              <p:nvPr/>
            </p:nvSpPr>
            <p:spPr bwMode="auto">
              <a:xfrm>
                <a:off x="3619" y="2127"/>
                <a:ext cx="22" cy="32"/>
              </a:xfrm>
              <a:custGeom>
                <a:avLst/>
                <a:gdLst>
                  <a:gd name="T0" fmla="*/ 12 w 44"/>
                  <a:gd name="T1" fmla="*/ 0 h 64"/>
                  <a:gd name="T2" fmla="*/ 44 w 44"/>
                  <a:gd name="T3" fmla="*/ 35 h 64"/>
                  <a:gd name="T4" fmla="*/ 32 w 44"/>
                  <a:gd name="T5" fmla="*/ 64 h 64"/>
                  <a:gd name="T6" fmla="*/ 0 w 44"/>
                  <a:gd name="T7" fmla="*/ 30 h 64"/>
                  <a:gd name="T8" fmla="*/ 12 w 44"/>
                  <a:gd name="T9" fmla="*/ 0 h 64"/>
                </a:gdLst>
                <a:ahLst/>
                <a:cxnLst>
                  <a:cxn ang="0">
                    <a:pos x="T0" y="T1"/>
                  </a:cxn>
                  <a:cxn ang="0">
                    <a:pos x="T2" y="T3"/>
                  </a:cxn>
                  <a:cxn ang="0">
                    <a:pos x="T4" y="T5"/>
                  </a:cxn>
                  <a:cxn ang="0">
                    <a:pos x="T6" y="T7"/>
                  </a:cxn>
                  <a:cxn ang="0">
                    <a:pos x="T8" y="T9"/>
                  </a:cxn>
                </a:cxnLst>
                <a:rect l="0" t="0" r="r" b="b"/>
                <a:pathLst>
                  <a:path w="44" h="64">
                    <a:moveTo>
                      <a:pt x="12" y="0"/>
                    </a:moveTo>
                    <a:lnTo>
                      <a:pt x="44" y="35"/>
                    </a:lnTo>
                    <a:lnTo>
                      <a:pt x="32" y="64"/>
                    </a:lnTo>
                    <a:lnTo>
                      <a:pt x="0" y="30"/>
                    </a:lnTo>
                    <a:lnTo>
                      <a:pt x="12"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7" name="Freeform 133"/>
              <p:cNvSpPr>
                <a:spLocks/>
              </p:cNvSpPr>
              <p:nvPr/>
            </p:nvSpPr>
            <p:spPr bwMode="auto">
              <a:xfrm>
                <a:off x="3681" y="2195"/>
                <a:ext cx="15" cy="28"/>
              </a:xfrm>
              <a:custGeom>
                <a:avLst/>
                <a:gdLst>
                  <a:gd name="T0" fmla="*/ 11 w 30"/>
                  <a:gd name="T1" fmla="*/ 0 h 57"/>
                  <a:gd name="T2" fmla="*/ 30 w 30"/>
                  <a:gd name="T3" fmla="*/ 23 h 57"/>
                  <a:gd name="T4" fmla="*/ 29 w 30"/>
                  <a:gd name="T5" fmla="*/ 57 h 57"/>
                  <a:gd name="T6" fmla="*/ 0 w 30"/>
                  <a:gd name="T7" fmla="*/ 25 h 57"/>
                  <a:gd name="T8" fmla="*/ 11 w 30"/>
                  <a:gd name="T9" fmla="*/ 0 h 57"/>
                </a:gdLst>
                <a:ahLst/>
                <a:cxnLst>
                  <a:cxn ang="0">
                    <a:pos x="T0" y="T1"/>
                  </a:cxn>
                  <a:cxn ang="0">
                    <a:pos x="T2" y="T3"/>
                  </a:cxn>
                  <a:cxn ang="0">
                    <a:pos x="T4" y="T5"/>
                  </a:cxn>
                  <a:cxn ang="0">
                    <a:pos x="T6" y="T7"/>
                  </a:cxn>
                  <a:cxn ang="0">
                    <a:pos x="T8" y="T9"/>
                  </a:cxn>
                </a:cxnLst>
                <a:rect l="0" t="0" r="r" b="b"/>
                <a:pathLst>
                  <a:path w="30" h="57">
                    <a:moveTo>
                      <a:pt x="11" y="0"/>
                    </a:moveTo>
                    <a:lnTo>
                      <a:pt x="30" y="23"/>
                    </a:lnTo>
                    <a:lnTo>
                      <a:pt x="29" y="57"/>
                    </a:lnTo>
                    <a:lnTo>
                      <a:pt x="0" y="25"/>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8" name="Freeform 134"/>
              <p:cNvSpPr>
                <a:spLocks/>
              </p:cNvSpPr>
              <p:nvPr/>
            </p:nvSpPr>
            <p:spPr bwMode="auto">
              <a:xfrm>
                <a:off x="3496" y="1992"/>
                <a:ext cx="23" cy="36"/>
              </a:xfrm>
              <a:custGeom>
                <a:avLst/>
                <a:gdLst>
                  <a:gd name="T0" fmla="*/ 16 w 47"/>
                  <a:gd name="T1" fmla="*/ 0 h 73"/>
                  <a:gd name="T2" fmla="*/ 47 w 47"/>
                  <a:gd name="T3" fmla="*/ 35 h 73"/>
                  <a:gd name="T4" fmla="*/ 32 w 47"/>
                  <a:gd name="T5" fmla="*/ 73 h 73"/>
                  <a:gd name="T6" fmla="*/ 0 w 47"/>
                  <a:gd name="T7" fmla="*/ 38 h 73"/>
                  <a:gd name="T8" fmla="*/ 16 w 47"/>
                  <a:gd name="T9" fmla="*/ 0 h 73"/>
                </a:gdLst>
                <a:ahLst/>
                <a:cxnLst>
                  <a:cxn ang="0">
                    <a:pos x="T0" y="T1"/>
                  </a:cxn>
                  <a:cxn ang="0">
                    <a:pos x="T2" y="T3"/>
                  </a:cxn>
                  <a:cxn ang="0">
                    <a:pos x="T4" y="T5"/>
                  </a:cxn>
                  <a:cxn ang="0">
                    <a:pos x="T6" y="T7"/>
                  </a:cxn>
                  <a:cxn ang="0">
                    <a:pos x="T8" y="T9"/>
                  </a:cxn>
                </a:cxnLst>
                <a:rect l="0" t="0" r="r" b="b"/>
                <a:pathLst>
                  <a:path w="47" h="73">
                    <a:moveTo>
                      <a:pt x="16" y="0"/>
                    </a:moveTo>
                    <a:lnTo>
                      <a:pt x="47" y="35"/>
                    </a:lnTo>
                    <a:lnTo>
                      <a:pt x="32" y="73"/>
                    </a:lnTo>
                    <a:lnTo>
                      <a:pt x="0" y="38"/>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9" name="Freeform 135"/>
              <p:cNvSpPr>
                <a:spLocks/>
              </p:cNvSpPr>
              <p:nvPr/>
            </p:nvSpPr>
            <p:spPr bwMode="auto">
              <a:xfrm>
                <a:off x="3465" y="1958"/>
                <a:ext cx="24" cy="37"/>
              </a:xfrm>
              <a:custGeom>
                <a:avLst/>
                <a:gdLst>
                  <a:gd name="T0" fmla="*/ 17 w 48"/>
                  <a:gd name="T1" fmla="*/ 0 h 73"/>
                  <a:gd name="T2" fmla="*/ 48 w 48"/>
                  <a:gd name="T3" fmla="*/ 35 h 73"/>
                  <a:gd name="T4" fmla="*/ 33 w 48"/>
                  <a:gd name="T5" fmla="*/ 73 h 73"/>
                  <a:gd name="T6" fmla="*/ 0 w 48"/>
                  <a:gd name="T7" fmla="*/ 40 h 73"/>
                  <a:gd name="T8" fmla="*/ 17 w 48"/>
                  <a:gd name="T9" fmla="*/ 0 h 73"/>
                </a:gdLst>
                <a:ahLst/>
                <a:cxnLst>
                  <a:cxn ang="0">
                    <a:pos x="T0" y="T1"/>
                  </a:cxn>
                  <a:cxn ang="0">
                    <a:pos x="T2" y="T3"/>
                  </a:cxn>
                  <a:cxn ang="0">
                    <a:pos x="T4" y="T5"/>
                  </a:cxn>
                  <a:cxn ang="0">
                    <a:pos x="T6" y="T7"/>
                  </a:cxn>
                  <a:cxn ang="0">
                    <a:pos x="T8" y="T9"/>
                  </a:cxn>
                </a:cxnLst>
                <a:rect l="0" t="0" r="r" b="b"/>
                <a:pathLst>
                  <a:path w="48" h="73">
                    <a:moveTo>
                      <a:pt x="17" y="0"/>
                    </a:moveTo>
                    <a:lnTo>
                      <a:pt x="48" y="35"/>
                    </a:lnTo>
                    <a:lnTo>
                      <a:pt x="33" y="73"/>
                    </a:lnTo>
                    <a:lnTo>
                      <a:pt x="0" y="40"/>
                    </a:lnTo>
                    <a:lnTo>
                      <a:pt x="1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0" name="Freeform 136"/>
              <p:cNvSpPr>
                <a:spLocks/>
              </p:cNvSpPr>
              <p:nvPr/>
            </p:nvSpPr>
            <p:spPr bwMode="auto">
              <a:xfrm>
                <a:off x="3456" y="1392"/>
                <a:ext cx="1172" cy="1172"/>
              </a:xfrm>
              <a:custGeom>
                <a:avLst/>
                <a:gdLst>
                  <a:gd name="T0" fmla="*/ 765 w 2344"/>
                  <a:gd name="T1" fmla="*/ 0 h 2345"/>
                  <a:gd name="T2" fmla="*/ 765 w 2344"/>
                  <a:gd name="T3" fmla="*/ 43 h 2345"/>
                  <a:gd name="T4" fmla="*/ 2303 w 2344"/>
                  <a:gd name="T5" fmla="*/ 43 h 2345"/>
                  <a:gd name="T6" fmla="*/ 2303 w 2344"/>
                  <a:gd name="T7" fmla="*/ 2302 h 2345"/>
                  <a:gd name="T8" fmla="*/ 41 w 2344"/>
                  <a:gd name="T9" fmla="*/ 2302 h 2345"/>
                  <a:gd name="T10" fmla="*/ 41 w 2344"/>
                  <a:gd name="T11" fmla="*/ 43 h 2345"/>
                  <a:gd name="T12" fmla="*/ 765 w 2344"/>
                  <a:gd name="T13" fmla="*/ 43 h 2345"/>
                  <a:gd name="T14" fmla="*/ 765 w 2344"/>
                  <a:gd name="T15" fmla="*/ 0 h 2345"/>
                  <a:gd name="T16" fmla="*/ 0 w 2344"/>
                  <a:gd name="T17" fmla="*/ 0 h 2345"/>
                  <a:gd name="T18" fmla="*/ 0 w 2344"/>
                  <a:gd name="T19" fmla="*/ 2345 h 2345"/>
                  <a:gd name="T20" fmla="*/ 2344 w 2344"/>
                  <a:gd name="T21" fmla="*/ 2345 h 2345"/>
                  <a:gd name="T22" fmla="*/ 2344 w 2344"/>
                  <a:gd name="T23" fmla="*/ 0 h 2345"/>
                  <a:gd name="T24" fmla="*/ 765 w 2344"/>
                  <a:gd name="T25" fmla="*/ 0 h 23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344" h="2345">
                    <a:moveTo>
                      <a:pt x="765" y="0"/>
                    </a:moveTo>
                    <a:lnTo>
                      <a:pt x="765" y="43"/>
                    </a:lnTo>
                    <a:lnTo>
                      <a:pt x="2303" y="43"/>
                    </a:lnTo>
                    <a:lnTo>
                      <a:pt x="2303" y="2302"/>
                    </a:lnTo>
                    <a:lnTo>
                      <a:pt x="41" y="2302"/>
                    </a:lnTo>
                    <a:lnTo>
                      <a:pt x="41" y="43"/>
                    </a:lnTo>
                    <a:lnTo>
                      <a:pt x="765" y="43"/>
                    </a:lnTo>
                    <a:lnTo>
                      <a:pt x="765" y="0"/>
                    </a:lnTo>
                    <a:lnTo>
                      <a:pt x="0" y="0"/>
                    </a:lnTo>
                    <a:lnTo>
                      <a:pt x="0" y="2345"/>
                    </a:lnTo>
                    <a:lnTo>
                      <a:pt x="2344" y="2345"/>
                    </a:lnTo>
                    <a:lnTo>
                      <a:pt x="2344" y="0"/>
                    </a:lnTo>
                    <a:lnTo>
                      <a:pt x="76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151" name="Group 137"/>
              <p:cNvGrpSpPr>
                <a:grpSpLocks/>
              </p:cNvGrpSpPr>
              <p:nvPr/>
            </p:nvGrpSpPr>
            <p:grpSpPr bwMode="auto">
              <a:xfrm>
                <a:off x="4224" y="1440"/>
                <a:ext cx="418" cy="332"/>
                <a:chOff x="4224" y="1392"/>
                <a:chExt cx="418" cy="332"/>
              </a:xfrm>
            </p:grpSpPr>
            <p:sp>
              <p:nvSpPr>
                <p:cNvPr id="153" name="Rectangle 138"/>
                <p:cNvSpPr>
                  <a:spLocks noChangeArrowheads="1"/>
                </p:cNvSpPr>
                <p:nvPr/>
              </p:nvSpPr>
              <p:spPr bwMode="auto">
                <a:xfrm rot="-1933551">
                  <a:off x="4402" y="1677"/>
                  <a:ext cx="240" cy="4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4" name="Rectangle 139"/>
                <p:cNvSpPr>
                  <a:spLocks noChangeArrowheads="1"/>
                </p:cNvSpPr>
                <p:nvPr/>
              </p:nvSpPr>
              <p:spPr bwMode="auto">
                <a:xfrm rot="-1933551">
                  <a:off x="4358" y="1619"/>
                  <a:ext cx="240" cy="4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155" name="Group 140"/>
                <p:cNvGrpSpPr>
                  <a:grpSpLocks/>
                </p:cNvGrpSpPr>
                <p:nvPr/>
              </p:nvGrpSpPr>
              <p:grpSpPr bwMode="auto">
                <a:xfrm>
                  <a:off x="4224" y="1392"/>
                  <a:ext cx="325" cy="184"/>
                  <a:chOff x="4203" y="1413"/>
                  <a:chExt cx="325" cy="184"/>
                </a:xfrm>
              </p:grpSpPr>
              <p:sp>
                <p:nvSpPr>
                  <p:cNvPr id="156" name="Rectangle 141"/>
                  <p:cNvSpPr>
                    <a:spLocks noChangeArrowheads="1"/>
                  </p:cNvSpPr>
                  <p:nvPr/>
                </p:nvSpPr>
                <p:spPr bwMode="auto">
                  <a:xfrm rot="-1933551">
                    <a:off x="4288" y="1550"/>
                    <a:ext cx="240" cy="4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7" name="Rectangle 142"/>
                  <p:cNvSpPr>
                    <a:spLocks noChangeArrowheads="1"/>
                  </p:cNvSpPr>
                  <p:nvPr/>
                </p:nvSpPr>
                <p:spPr bwMode="auto">
                  <a:xfrm rot="-1933551">
                    <a:off x="4246" y="1481"/>
                    <a:ext cx="240" cy="4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8" name="Rectangle 143"/>
                  <p:cNvSpPr>
                    <a:spLocks noChangeArrowheads="1"/>
                  </p:cNvSpPr>
                  <p:nvPr/>
                </p:nvSpPr>
                <p:spPr bwMode="auto">
                  <a:xfrm rot="-1933551">
                    <a:off x="4203" y="1413"/>
                    <a:ext cx="240" cy="4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152" name="Freeform 144"/>
              <p:cNvSpPr>
                <a:spLocks/>
              </p:cNvSpPr>
              <p:nvPr/>
            </p:nvSpPr>
            <p:spPr bwMode="auto">
              <a:xfrm>
                <a:off x="4185" y="1517"/>
                <a:ext cx="81" cy="145"/>
              </a:xfrm>
              <a:custGeom>
                <a:avLst/>
                <a:gdLst>
                  <a:gd name="T0" fmla="*/ 161 w 161"/>
                  <a:gd name="T1" fmla="*/ 91 h 289"/>
                  <a:gd name="T2" fmla="*/ 146 w 161"/>
                  <a:gd name="T3" fmla="*/ 62 h 289"/>
                  <a:gd name="T4" fmla="*/ 77 w 161"/>
                  <a:gd name="T5" fmla="*/ 122 h 289"/>
                  <a:gd name="T6" fmla="*/ 17 w 161"/>
                  <a:gd name="T7" fmla="*/ 0 h 289"/>
                  <a:gd name="T8" fmla="*/ 0 w 161"/>
                  <a:gd name="T9" fmla="*/ 17 h 289"/>
                  <a:gd name="T10" fmla="*/ 59 w 161"/>
                  <a:gd name="T11" fmla="*/ 138 h 289"/>
                  <a:gd name="T12" fmla="*/ 2 w 161"/>
                  <a:gd name="T13" fmla="*/ 188 h 289"/>
                  <a:gd name="T14" fmla="*/ 16 w 161"/>
                  <a:gd name="T15" fmla="*/ 218 h 289"/>
                  <a:gd name="T16" fmla="*/ 73 w 161"/>
                  <a:gd name="T17" fmla="*/ 167 h 289"/>
                  <a:gd name="T18" fmla="*/ 132 w 161"/>
                  <a:gd name="T19" fmla="*/ 289 h 289"/>
                  <a:gd name="T20" fmla="*/ 154 w 161"/>
                  <a:gd name="T21" fmla="*/ 278 h 289"/>
                  <a:gd name="T22" fmla="*/ 92 w 161"/>
                  <a:gd name="T23" fmla="*/ 151 h 289"/>
                  <a:gd name="T24" fmla="*/ 161 w 161"/>
                  <a:gd name="T25" fmla="*/ 91 h 2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61" h="289">
                    <a:moveTo>
                      <a:pt x="161" y="91"/>
                    </a:moveTo>
                    <a:lnTo>
                      <a:pt x="146" y="62"/>
                    </a:lnTo>
                    <a:lnTo>
                      <a:pt x="77" y="122"/>
                    </a:lnTo>
                    <a:lnTo>
                      <a:pt x="17" y="0"/>
                    </a:lnTo>
                    <a:lnTo>
                      <a:pt x="0" y="17"/>
                    </a:lnTo>
                    <a:lnTo>
                      <a:pt x="59" y="138"/>
                    </a:lnTo>
                    <a:lnTo>
                      <a:pt x="2" y="188"/>
                    </a:lnTo>
                    <a:lnTo>
                      <a:pt x="16" y="218"/>
                    </a:lnTo>
                    <a:lnTo>
                      <a:pt x="73" y="167"/>
                    </a:lnTo>
                    <a:lnTo>
                      <a:pt x="132" y="289"/>
                    </a:lnTo>
                    <a:lnTo>
                      <a:pt x="154" y="278"/>
                    </a:lnTo>
                    <a:lnTo>
                      <a:pt x="92" y="151"/>
                    </a:lnTo>
                    <a:lnTo>
                      <a:pt x="161" y="9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spTree>
    <p:extLst>
      <p:ext uri="{BB962C8B-B14F-4D97-AF65-F5344CB8AC3E}">
        <p14:creationId xmlns:p14="http://schemas.microsoft.com/office/powerpoint/2010/main" val="2087105849"/>
      </p:ext>
    </p:extLst>
  </p:cSld>
  <p:clrMapOvr>
    <a:masterClrMapping/>
  </p:clrMapOv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CB1185A5A6DA634F89857E7C01440748" ma:contentTypeVersion="1" ma:contentTypeDescription="Upload an image." ma:contentTypeScope="" ma:versionID="89928a2722378c5a305ce3eb8532539f">
  <xsd:schema xmlns:xsd="http://www.w3.org/2001/XMLSchema" xmlns:xs="http://www.w3.org/2001/XMLSchema" xmlns:p="http://schemas.microsoft.com/office/2006/metadata/properties" xmlns:ns1="http://schemas.microsoft.com/sharepoint/v3" xmlns:ns2="B6023AA3-3CEE-413F-91F8-322A2644F388" xmlns:ns3="http://schemas.microsoft.com/sharepoint/v3/fields" xmlns:ns4="0f0eb950-47b7-49a7-b2b9-b0c411c9c3b8" targetNamespace="http://schemas.microsoft.com/office/2006/metadata/properties" ma:root="true" ma:fieldsID="415cc3288ccbe700ad9137c8513b77d6" ns1:_="" ns2:_="" ns3:_="" ns4:_="">
    <xsd:import namespace="http://schemas.microsoft.com/sharepoint/v3"/>
    <xsd:import namespace="B6023AA3-3CEE-413F-91F8-322A2644F388"/>
    <xsd:import namespace="http://schemas.microsoft.com/sharepoint/v3/fields"/>
    <xsd:import namespace="0f0eb950-47b7-49a7-b2b9-b0c411c9c3b8"/>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_dlc_DocId" minOccurs="0"/>
                <xsd:element ref="ns4:_dlc_DocIdUrl" minOccurs="0"/>
                <xsd:element ref="ns4:_dlc_DocIdPersistId"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element name="PublishingStartDate" ma:index="30" nillable="true" ma:displayName="Scheduling Start Date" ma:description="" ma:hidden="true" ma:internalName="PublishingStartDate">
      <xsd:simpleType>
        <xsd:restriction base="dms:Unknown"/>
      </xsd:simpleType>
    </xsd:element>
    <xsd:element name="PublishingExpirationDate" ma:index="31"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6023AA3-3CEE-413F-91F8-322A2644F388"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f0eb950-47b7-49a7-b2b9-b0c411c9c3b8" elementFormDefault="qualified">
    <xsd:import namespace="http://schemas.microsoft.com/office/2006/documentManagement/types"/>
    <xsd:import namespace="http://schemas.microsoft.com/office/infopath/2007/PartnerControls"/>
    <xsd:element name="_dlc_DocId" ma:index="27" nillable="true" ma:displayName="Document ID Value" ma:description="The value of the document ID assigned to this item." ma:internalName="_dlc_DocId" ma:readOnly="true">
      <xsd:simpleType>
        <xsd:restriction base="dms:Text"/>
      </xsd:simpleType>
    </xsd:element>
    <xsd:element name="_dlc_DocIdUrl" ma:index="28"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9"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ImageCreateDate xmlns="B6023AA3-3CEE-413F-91F8-322A2644F388" xsi:nil="true"/>
    <wic_System_Copyright xmlns="http://schemas.microsoft.com/sharepoint/v3/fields" xsi:nil="true"/>
    <_dlc_DocId xmlns="0f0eb950-47b7-49a7-b2b9-b0c411c9c3b8">VJPUPS4RKR3C-4-97</_dlc_DocId>
    <_dlc_DocIdUrl xmlns="0f0eb950-47b7-49a7-b2b9-b0c411c9c3b8">
      <Url>http://thenest-aoa-in.nestle.com/_layouts/DocIdRedir.aspx?ID=VJPUPS4RKR3C-4-97</Url>
      <Description>VJPUPS4RKR3C-4-97</Description>
    </_dlc_DocIdUrl>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C728180-122B-4C3C-A2BE-33F0F38364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6023AA3-3CEE-413F-91F8-322A2644F388"/>
    <ds:schemaRef ds:uri="http://schemas.microsoft.com/sharepoint/v3/fields"/>
    <ds:schemaRef ds:uri="0f0eb950-47b7-49a7-b2b9-b0c411c9c3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76FB07F-DD47-4C62-89FB-E79CBDA66930}">
  <ds:schemaRefs>
    <ds:schemaRef ds:uri="http://schemas.microsoft.com/sharepoint/events"/>
  </ds:schemaRefs>
</ds:datastoreItem>
</file>

<file path=customXml/itemProps3.xml><?xml version="1.0" encoding="utf-8"?>
<ds:datastoreItem xmlns:ds="http://schemas.openxmlformats.org/officeDocument/2006/customXml" ds:itemID="{6F0180CB-08B1-436B-9799-0C76022FBD6C}">
  <ds:schemaRefs>
    <ds:schemaRef ds:uri="http://schemas.microsoft.com/office/2006/metadata/properties"/>
    <ds:schemaRef ds:uri="B6023AA3-3CEE-413F-91F8-322A2644F388"/>
    <ds:schemaRef ds:uri="http://schemas.openxmlformats.org/package/2006/metadata/core-properties"/>
    <ds:schemaRef ds:uri="http://purl.org/dc/terms/"/>
    <ds:schemaRef ds:uri="http://schemas.microsoft.com/office/infopath/2007/PartnerControls"/>
    <ds:schemaRef ds:uri="http://purl.org/dc/elements/1.1/"/>
    <ds:schemaRef ds:uri="http://purl.org/dc/dcmitype/"/>
    <ds:schemaRef ds:uri="http://schemas.microsoft.com/office/2006/documentManagement/types"/>
    <ds:schemaRef ds:uri="http://schemas.microsoft.com/sharepoint/v3/fields"/>
    <ds:schemaRef ds:uri="0f0eb950-47b7-49a7-b2b9-b0c411c9c3b8"/>
    <ds:schemaRef ds:uri="http://schemas.microsoft.com/sharepoint/v3"/>
    <ds:schemaRef ds:uri="http://www.w3.org/XML/1998/namespace"/>
  </ds:schemaRefs>
</ds:datastoreItem>
</file>

<file path=customXml/itemProps4.xml><?xml version="1.0" encoding="utf-8"?>
<ds:datastoreItem xmlns:ds="http://schemas.openxmlformats.org/officeDocument/2006/customXml" ds:itemID="{184455A5-5B1F-42D7-89F4-4C018F6FE88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ES-501_AG-002</Template>
  <TotalTime>386</TotalTime>
  <Words>1189</Words>
  <Application>Microsoft Office PowerPoint</Application>
  <PresentationFormat>On-screen Show (4:3)</PresentationFormat>
  <Paragraphs>239</Paragraphs>
  <Slides>22</Slides>
  <Notes>21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Calibri Light</vt:lpstr>
      <vt:lpstr>DFKai-SB</vt:lpstr>
      <vt:lpstr>Wingdings</vt:lpstr>
      <vt:lpstr>Office Theme</vt:lpstr>
      <vt:lpstr>PRINCIPLES OF HAZARD ANALYSIS CRITICAL CONTROL POINT</vt:lpstr>
      <vt:lpstr>AGENDA</vt:lpstr>
      <vt:lpstr>PRINCIPLE 1</vt:lpstr>
      <vt:lpstr>TASKS REQUIRED TO APPLY PRINCIPLE 1</vt:lpstr>
      <vt:lpstr>TASKS REQUIRED TO APPLY PRINCIPLE 1</vt:lpstr>
      <vt:lpstr>TASKS REQUIRED TO APPLY PRINCIPLE 1</vt:lpstr>
      <vt:lpstr>TASKS REQUIRED TO APPLY PRINCIPLE 1</vt:lpstr>
      <vt:lpstr>TASKS REQUIRED TO APPLY PRINCIPLE 1</vt:lpstr>
      <vt:lpstr>CONDUCTING HAZARD ANALYSIS</vt:lpstr>
      <vt:lpstr>PRINCIPLE 2</vt:lpstr>
      <vt:lpstr>TASKS REQUIRED TO APPLY PRINCIPLE 2</vt:lpstr>
      <vt:lpstr>PRINCIPLE 3</vt:lpstr>
      <vt:lpstr>Tasks required to apply principle 3</vt:lpstr>
      <vt:lpstr>PRINCIPLE 4</vt:lpstr>
      <vt:lpstr>TASKS REQUIRED TO APPLY PRINCIPLE 4</vt:lpstr>
      <vt:lpstr>PRINCIPLE 5</vt:lpstr>
      <vt:lpstr>TASKS REQUIRED TO APPLY PRINCIPLE 5</vt:lpstr>
      <vt:lpstr>PRINCIPLE 6</vt:lpstr>
      <vt:lpstr>TASKS REQUIRED TO APPLY PRINCIPLE 6</vt:lpstr>
      <vt:lpstr>PRINCIPLE 7</vt:lpstr>
      <vt:lpstr>TASKS REQUIRED TO APPLY PRINCIPLE 6</vt:lpstr>
      <vt:lpstr>PRACTICAL APPLICATION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PMG 27</dc:creator>
  <cp:lastModifiedBy>abhinav pandey</cp:lastModifiedBy>
  <cp:revision>55</cp:revision>
  <cp:lastPrinted>2014-11-21T06:58:07Z</cp:lastPrinted>
  <dcterms:created xsi:type="dcterms:W3CDTF">2017-06-18T16:50:44Z</dcterms:created>
  <dcterms:modified xsi:type="dcterms:W3CDTF">2025-04-15T11:23:42Z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0x0101009148F5A04DDD49CBA7127AADA5FB792B00AADE34325A8B49CDA8BB4DB53328F21400CB1185A5A6DA634F89857E7C01440748</vt:lpwstr>
  </property>
  <property fmtid="{D5CDD505-2E9C-101B-9397-08002B2CF9AE}" pid="3" name="_dlc_DocIdItemGuid">
    <vt:lpwstr>69089008-09ec-4558-8149-065431535be3</vt:lpwstr>
  </property>
</Properties>
</file>