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59" r:id="rId9"/>
    <p:sldId id="268" r:id="rId10"/>
    <p:sldId id="275" r:id="rId11"/>
    <p:sldId id="269" r:id="rId12"/>
    <p:sldId id="276" r:id="rId13"/>
    <p:sldId id="270" r:id="rId14"/>
    <p:sldId id="271" r:id="rId15"/>
    <p:sldId id="272" r:id="rId16"/>
    <p:sldId id="273" r:id="rId17"/>
    <p:sldId id="274" r:id="rId18"/>
    <p:sldId id="277" r:id="rId19"/>
    <p:sldId id="281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37" autoAdjust="0"/>
  </p:normalViewPr>
  <p:slideViewPr>
    <p:cSldViewPr>
      <p:cViewPr varScale="1">
        <p:scale>
          <a:sx n="93" d="100"/>
          <a:sy n="93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notesViewPr>
    <p:cSldViewPr>
      <p:cViewPr varScale="1">
        <p:scale>
          <a:sx n="55" d="100"/>
          <a:sy n="55" d="100"/>
        </p:scale>
        <p:origin x="261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5B5B-E63D-4CA9-9657-2FDF9E47BB2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1010C-341D-42CB-B464-E1A4125A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B4CB-620C-44DC-9CC9-701675A36E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2E2-F543-4B30-B078-C63253CE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462E2-F543-4B30-B078-C63253CE8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3E2A-2DFF-4E9F-A442-B6EEE8578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76579-FE05-417F-8609-C7CAFF5E6B08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54937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3E2A-2DFF-4E9F-A442-B6EEE8578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914-E4BC-433E-AEBE-0A380D1DF40F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393795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/>
          <a:p>
            <a:fld id="{6FA33E2A-2DFF-4E9F-A442-B6EEE8578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3E2A-2DFF-4E9F-A442-B6EEE8578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g.engineerin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info@pmg.enginee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4000"/>
            <a:lum/>
          </a:blip>
          <a:srcRect/>
          <a:tile tx="0" ty="0" sx="88000" sy="8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487" y="787183"/>
            <a:ext cx="7886700" cy="89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8411"/>
            <a:ext cx="7886700" cy="44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075A5-6ECF-45AD-8CF3-F2A10412AC53}"/>
              </a:ext>
            </a:extLst>
          </p:cNvPr>
          <p:cNvCxnSpPr>
            <a:cxnSpLocks/>
          </p:cNvCxnSpPr>
          <p:nvPr userDrawn="1"/>
        </p:nvCxnSpPr>
        <p:spPr>
          <a:xfrm>
            <a:off x="636487" y="698107"/>
            <a:ext cx="7886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D93101-9D13-482D-A0BE-6AB1F6CE3654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3" dirty="0"/>
              <a:t>Competent People. Smarter Work Systems. Exceptional Customer Interactions.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3DB47D-1AD0-4B44-BB13-503C998C195C}"/>
              </a:ext>
            </a:extLst>
          </p:cNvPr>
          <p:cNvSpPr txBox="1">
            <a:spLocks/>
          </p:cNvSpPr>
          <p:nvPr userDrawn="1"/>
        </p:nvSpPr>
        <p:spPr>
          <a:xfrm>
            <a:off x="628650" y="58232"/>
            <a:ext cx="3049020" cy="639875"/>
          </a:xfrm>
          <a:prstGeom prst="rect">
            <a:avLst/>
          </a:prstGeom>
        </p:spPr>
        <p:txBody>
          <a:bodyPr vert="horz" lIns="63305" tIns="31652" rIns="63305" bIns="31652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85" b="1" dirty="0"/>
              <a:t>PMG Engineering Private Limited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69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End-to-End Engineering Company in Food Industry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69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A-224, A Block, Sector 83, Noida, U. P. 201305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69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info@pmg.engineering</a:t>
            </a:r>
            <a:r>
              <a:rPr lang="en-US" sz="969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en-US" sz="969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www.pmg.engineering</a:t>
            </a:r>
            <a:endParaRPr lang="en-US" sz="969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8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805C-D2DD-477E-877E-F4DEF1025626}"/>
              </a:ext>
            </a:extLst>
          </p:cNvPr>
          <p:cNvSpPr txBox="1"/>
          <p:nvPr userDrawn="1"/>
        </p:nvSpPr>
        <p:spPr>
          <a:xfrm>
            <a:off x="7028458" y="505951"/>
            <a:ext cx="156004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9" b="0" dirty="0">
                <a:solidFill>
                  <a:srgbClr val="FF8A04"/>
                </a:solidFill>
              </a:rPr>
              <a:t>Reputation built on </a:t>
            </a:r>
            <a:r>
              <a:rPr lang="en-US" sz="969" b="0" u="none" dirty="0">
                <a:solidFill>
                  <a:srgbClr val="FF8A04"/>
                </a:solidFill>
              </a:rPr>
              <a:t>Results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EDD520AD-DDE1-4DCD-9090-3F04B1CE75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2" y="58232"/>
            <a:ext cx="1511398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oper Black" panose="0208090404030B020404" pitchFamily="18" charset="0"/>
              </a:rPr>
              <a:t>ALLERGEN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30" name="Picture 6" descr="Image result for ALLERGEN MANAGEM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8" y="3605317"/>
            <a:ext cx="5967413" cy="29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5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Raw materials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5"/>
            <a:ext cx="4310062" cy="4343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Assess allergens in all raw materials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Audit suppliers &amp; co-packers, and help develop their awareness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Always ask the allergen question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Be vigilant in changes to ingredient specs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Review possible sources of contamination from other raw materials e.g.. recycled/reused containers</a:t>
            </a:r>
            <a:endParaRPr lang="en-US" altLang="en-US" noProof="1"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Product scheduling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2" y="1844674"/>
            <a:ext cx="4300233" cy="4343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Dedicate production systems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Longer run times/minimize change-overs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Produce ‘Allergen’ containing products at end of production sequence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Where possible, control each allergen separately from other allergens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Allow for thorough clean out time between runs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Confirm correct packaging available</a:t>
            </a:r>
            <a:endParaRPr lang="en-US" altLang="en-US" noProof="1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WHERE DO RISKS OCCUR?</a:t>
            </a:r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257800"/>
            <a:ext cx="1054551" cy="878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37968" y="5930286"/>
            <a:ext cx="8173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Labelling &amp; Packaging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5"/>
            <a:ext cx="4310062" cy="4343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Ensure label reflects current formula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Review label accuracy when: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an ingredient change/substitution is made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accelerating the intro of an “improved” formula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Appropriately manage excess packaging inventory/write offs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Ensure no mixed cartons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supplier capability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scanners at printer and in plant</a:t>
            </a:r>
            <a:endParaRPr lang="en-US" altLang="en-US" noProof="1"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Rework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2" y="1844674"/>
            <a:ext cx="4300233" cy="4343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Clearly label all rework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Ensure re-feed systems can be cleaned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Post instructions on the use of rework along with other operator instructions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Promptly report any misuse of rework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Audit rework periodically to ensure proper identification and use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Dedicate reefed/regrind systems</a:t>
            </a:r>
            <a:endParaRPr lang="en-US" altLang="en-US" noProof="1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WHERE DO RISKS OCCUR?</a:t>
            </a:r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257800"/>
            <a:ext cx="1054551" cy="8784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37968" y="5930286"/>
            <a:ext cx="8173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Cleaning Practices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4"/>
            <a:ext cx="4310062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Allow for adequate cleanout between runs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Disassemble and manually clean equipment that cannot be cleaned thoroughly in place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Properly clean accessory tools or equipment (i.e. scoops, bins, hoppers, etc.)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Dedicate equipment that is difficult to clean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Use alternative cleaning measures where wet wash is not viable e.g.. sugar or salt flush</a:t>
            </a:r>
            <a:endParaRPr lang="en-US" altLang="en-US" noProof="1"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Human Error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2" y="1844673"/>
            <a:ext cx="4300233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Ensure proper training for all employees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Proper procedures andpolicies inplace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Effective plant communication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WHERE DO RISKS OCCUR?</a:t>
            </a:r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257800"/>
            <a:ext cx="1054551" cy="8784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37968" y="5930286"/>
            <a:ext cx="8173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7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Declare allergens when: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5"/>
            <a:ext cx="4310062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Present as: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Calibri" panose="020F0502020204030204" pitchFamily="34" charset="0"/>
              <a:buChar char="▪"/>
            </a:pPr>
            <a:r>
              <a:rPr lang="en-US" altLang="en-US" noProof="1">
                <a:latin typeface="+mn-lt"/>
              </a:rPr>
              <a:t>An ingredient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an ingredient of a compound ingredient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a food additive or component of a food additive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a processing aid or component of a processing aid</a:t>
            </a:r>
            <a:endParaRPr lang="en-US" altLang="en-US" b="1" noProof="1"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Label should be: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2" y="1844674"/>
            <a:ext cx="4300233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Consistent &amp; Legible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Near or in ingredients list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>
                <a:latin typeface="+mn-lt"/>
              </a:rPr>
              <a:t>In common </a:t>
            </a:r>
            <a:r>
              <a:rPr lang="en-US" dirty="0">
                <a:latin typeface="+mn-lt"/>
              </a:rPr>
              <a:t>English language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Necessary detail e.g. “sunflower oil” rather than “vegetable oil” so consumers know it is safe for them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Avoid precautionary labelling such as “May contain”</a:t>
            </a:r>
            <a:endParaRPr lang="en-US" altLang="en-US" noProof="1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ALLERGEN LABELLING</a:t>
            </a:r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3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ALLERGEN LABELLING</a:t>
            </a:r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gray">
          <a:xfrm>
            <a:off x="185738" y="1447800"/>
            <a:ext cx="8767458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 noProof="1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185738" y="1824038"/>
            <a:ext cx="8765757" cy="436403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ct val="15000"/>
              </a:spcAft>
            </a:pPr>
            <a:endParaRPr lang="en-US" altLang="en-US" noProof="1"/>
          </a:p>
        </p:txBody>
      </p:sp>
      <p:pic>
        <p:nvPicPr>
          <p:cNvPr id="3074" name="Picture 2" descr="Image result for ALLERGEN LAB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4" y="4223085"/>
            <a:ext cx="2133600" cy="18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LLERGEN LABE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95" y="2011720"/>
            <a:ext cx="2133600" cy="18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LLERGEN LABEL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79" y="4191000"/>
            <a:ext cx="2133600" cy="18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LLERGEN LABELL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007709"/>
            <a:ext cx="2133599" cy="18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9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5900" y="1064087"/>
            <a:ext cx="858520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About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PMG </a:t>
            </a:r>
            <a:r>
              <a:rPr lang="en-US" sz="20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Engineering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PMG Engineering is group of competent people with expertise in respective domains. Delivering commitments, exceeding expectations &amp; creating value for clients in every interaction is our non-negotiable objective. Using the most advanced design &amp; collaboration work systems, we aspire to become Inspirational business partners for our clients.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Get in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touch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would love to hear from you. Gauge our capabilities by speaking to us. You can visit us at our Noida Design Office or meet our representative at your location.</a:t>
            </a:r>
            <a:endParaRPr kumimoji="0" 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5900" y="3618632"/>
            <a:ext cx="8585200" cy="19197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Our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Office</a:t>
            </a:r>
            <a:endParaRPr lang="en-US" sz="2000" b="1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A224, A Block, Sector 83,  </a:t>
            </a:r>
          </a:p>
          <a:p>
            <a:r>
              <a:rPr lang="en-US" sz="1600" dirty="0"/>
              <a:t>Noida, Uttar Pradesh- 201305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Phone: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+91-9871115995,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Email: info@pmg.engineering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abhinav.pandey@pmg.engineering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569C-D56E-4AB4-B9CF-D341C911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33800"/>
            <a:ext cx="53244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AGENDA</a:t>
            </a:r>
            <a:r>
              <a:rPr lang="en-US" altLang="en-US" noProof="1">
                <a:solidFill>
                  <a:schemeClr val="bg1"/>
                </a:solidFill>
                <a:latin typeface="+mn-lt"/>
              </a:rPr>
              <a:t>ITEMS</a:t>
            </a:r>
          </a:p>
        </p:txBody>
      </p:sp>
      <p:sp>
        <p:nvSpPr>
          <p:cNvPr id="3" name="Rectangle 69"/>
          <p:cNvSpPr>
            <a:spLocks noChangeArrowheads="1"/>
          </p:cNvSpPr>
          <p:nvPr/>
        </p:nvSpPr>
        <p:spPr bwMode="gray">
          <a:xfrm>
            <a:off x="184150" y="1447800"/>
            <a:ext cx="603510" cy="587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en-US" sz="3200" b="1" noProof="1"/>
              <a:t>1</a:t>
            </a:r>
          </a:p>
        </p:txBody>
      </p:sp>
      <p:sp>
        <p:nvSpPr>
          <p:cNvPr id="4" name="Rectangle 70"/>
          <p:cNvSpPr>
            <a:spLocks noChangeArrowheads="1"/>
          </p:cNvSpPr>
          <p:nvPr/>
        </p:nvSpPr>
        <p:spPr bwMode="gray">
          <a:xfrm>
            <a:off x="914400" y="1447800"/>
            <a:ext cx="800100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en-US" noProof="1"/>
              <a:t>Allergens &amp; Food Allergy</a:t>
            </a:r>
          </a:p>
        </p:txBody>
      </p:sp>
      <p:sp>
        <p:nvSpPr>
          <p:cNvPr id="5" name="Rectangle 71"/>
          <p:cNvSpPr>
            <a:spLocks noChangeArrowheads="1"/>
          </p:cNvSpPr>
          <p:nvPr/>
        </p:nvSpPr>
        <p:spPr bwMode="gray">
          <a:xfrm>
            <a:off x="184150" y="2181225"/>
            <a:ext cx="603510" cy="587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en-US" sz="3200" b="1" noProof="1"/>
              <a:t>2</a:t>
            </a:r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gray">
          <a:xfrm>
            <a:off x="914400" y="2181225"/>
            <a:ext cx="800100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en-US" noProof="1"/>
              <a:t>Why is food allergy important to food industry?</a:t>
            </a:r>
          </a:p>
        </p:txBody>
      </p:sp>
      <p:sp>
        <p:nvSpPr>
          <p:cNvPr id="7" name="Rectangle 73"/>
          <p:cNvSpPr>
            <a:spLocks noChangeArrowheads="1"/>
          </p:cNvSpPr>
          <p:nvPr/>
        </p:nvSpPr>
        <p:spPr bwMode="gray">
          <a:xfrm>
            <a:off x="184150" y="2911475"/>
            <a:ext cx="603510" cy="587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en-US" sz="3200" b="1" noProof="1"/>
              <a:t>3</a:t>
            </a: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gray">
          <a:xfrm>
            <a:off x="914400" y="2911475"/>
            <a:ext cx="800100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en-US" noProof="1"/>
              <a:t>Major allergens in food</a:t>
            </a:r>
          </a:p>
        </p:txBody>
      </p:sp>
      <p:sp>
        <p:nvSpPr>
          <p:cNvPr id="9" name="Rectangle 75"/>
          <p:cNvSpPr>
            <a:spLocks noChangeArrowheads="1"/>
          </p:cNvSpPr>
          <p:nvPr/>
        </p:nvSpPr>
        <p:spPr bwMode="gray">
          <a:xfrm>
            <a:off x="184150" y="3643313"/>
            <a:ext cx="603510" cy="587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en-US" sz="3200" b="1" noProof="1"/>
              <a:t>4</a:t>
            </a:r>
          </a:p>
        </p:txBody>
      </p:sp>
      <p:sp>
        <p:nvSpPr>
          <p:cNvPr id="10" name="Rectangle 76"/>
          <p:cNvSpPr>
            <a:spLocks noChangeArrowheads="1"/>
          </p:cNvSpPr>
          <p:nvPr/>
        </p:nvSpPr>
        <p:spPr bwMode="gray">
          <a:xfrm>
            <a:off x="914400" y="3643313"/>
            <a:ext cx="800100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en-US" noProof="1"/>
              <a:t>Common symptoms of allergic reactions</a:t>
            </a:r>
          </a:p>
        </p:txBody>
      </p:sp>
      <p:sp>
        <p:nvSpPr>
          <p:cNvPr id="11" name="Rectangle 77"/>
          <p:cNvSpPr>
            <a:spLocks noChangeArrowheads="1"/>
          </p:cNvSpPr>
          <p:nvPr/>
        </p:nvSpPr>
        <p:spPr bwMode="gray">
          <a:xfrm>
            <a:off x="184150" y="4376738"/>
            <a:ext cx="603510" cy="587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en-US" sz="3200" b="1" noProof="1"/>
              <a:t>5</a:t>
            </a:r>
          </a:p>
        </p:txBody>
      </p:sp>
      <p:sp>
        <p:nvSpPr>
          <p:cNvPr id="13" name="Rectangle 78"/>
          <p:cNvSpPr>
            <a:spLocks noChangeArrowheads="1"/>
          </p:cNvSpPr>
          <p:nvPr/>
        </p:nvSpPr>
        <p:spPr bwMode="gray">
          <a:xfrm>
            <a:off x="914400" y="4376738"/>
            <a:ext cx="800100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en-US" noProof="1"/>
              <a:t>Where do risks occur?</a:t>
            </a:r>
          </a:p>
        </p:txBody>
      </p:sp>
      <p:sp>
        <p:nvSpPr>
          <p:cNvPr id="14" name="Rectangle 79"/>
          <p:cNvSpPr>
            <a:spLocks noChangeArrowheads="1"/>
          </p:cNvSpPr>
          <p:nvPr/>
        </p:nvSpPr>
        <p:spPr bwMode="gray">
          <a:xfrm>
            <a:off x="184150" y="5114925"/>
            <a:ext cx="603510" cy="587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en-US" sz="3200" b="1" noProof="1"/>
              <a:t>6</a:t>
            </a:r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gray">
          <a:xfrm>
            <a:off x="914400" y="5114925"/>
            <a:ext cx="800100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en-US" noProof="1"/>
              <a:t>Allergen Labelling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9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Allergens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5"/>
            <a:ext cx="4310062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A substance, of protein or non protein origin that is capable of inducing allergy or specific hyper sensitivity in an individual. 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Allergens can enter the body by being inhaled, swallowed, touched or injected.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E.g: Soy protein, peanuts, milk, eggs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Food Allergy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2" y="1844674"/>
            <a:ext cx="4300233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Food allergy is an immune system reaction that occurs soon after eating a certain food.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Even a small amount of allergy causing food can trigger signs and symptoms.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/>
              <a:t>ALLERGENS &amp; FOOD ALLERGY</a:t>
            </a:r>
            <a:endParaRPr lang="en-US" altLang="en-US" noProof="1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8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gray">
          <a:xfrm>
            <a:off x="185738" y="1604962"/>
            <a:ext cx="8767458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/>
              <a:t>Allergy &amp; food industry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185738" y="1981200"/>
            <a:ext cx="8767458" cy="24114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/>
              <a:t>Food allergies are increasing in prevalence, are potentially life-threatening and there is no cure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/>
              <a:t>Successful management is through avoidance of the food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/>
              <a:t>Consumers lives are at risk from eating formulated foods (hidden ingredients)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/>
              <a:t>Awareness, Education &amp; Communication can prevent deaths &amp; improve quality of life of food allergic consumers</a:t>
            </a:r>
            <a:r>
              <a:rPr lang="en-US" altLang="en-US" noProof="1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" y="4724400"/>
            <a:ext cx="8210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“There is no cure for food allergies… Avoidance of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the food is the only protection”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/>
              <a:t>WHY IS FOOD ALLERGY IMPORTANT TO THE FOOD INDUSTRY</a:t>
            </a:r>
            <a:endParaRPr lang="en-US" altLang="en-US" sz="3200" noProof="1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0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/>
              <a:t>Children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5"/>
            <a:ext cx="4310062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Peanuts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Tree- nuts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Soy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Milk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Eggs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Wheat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/>
              <a:t>Adults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2" y="1844674"/>
            <a:ext cx="4300233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Peanuts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Tree-nuts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Crustacea (shrimp, crab, lobster)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Fish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/>
              <a:t>Sesame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/>
              <a:t>MAJOR ALLERGENS IN FOOD</a:t>
            </a:r>
            <a:r>
              <a:rPr lang="en-US" altLang="en-US" sz="3200" noProof="1">
                <a:solidFill>
                  <a:schemeClr val="bg1"/>
                </a:solidFill>
              </a:rPr>
              <a:t>HE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3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/>
              <a:t>MAJOR ALLERGENS IN FOOD</a:t>
            </a:r>
            <a:r>
              <a:rPr lang="en-US" altLang="en-US" sz="3200" noProof="1">
                <a:solidFill>
                  <a:schemeClr val="bg1"/>
                </a:solidFill>
              </a:rPr>
              <a:t>HE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85738" y="1447800"/>
            <a:ext cx="8767458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 noProof="1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185738" y="1824038"/>
            <a:ext cx="8767458" cy="436403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ct val="15000"/>
              </a:spcAft>
            </a:pPr>
            <a:endParaRPr lang="en-US" altLang="en-US" noProof="1"/>
          </a:p>
        </p:txBody>
      </p:sp>
      <p:pic>
        <p:nvPicPr>
          <p:cNvPr id="1028" name="Picture 4" descr="Image result for MAJOR ALLERGENS IN FOO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/>
          <a:stretch/>
        </p:blipFill>
        <p:spPr bwMode="auto">
          <a:xfrm>
            <a:off x="1292189" y="1981200"/>
            <a:ext cx="655962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Symptoms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5"/>
            <a:ext cx="4310062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Symptoms of food allergies typically appear from within minutes or up to 2 hours after a person has eaten the food to which they are allergic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Common symptoms: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Swelling of the throat and vocal cords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Difficulty breathing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Drop in blood pressure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Loss of consciousness</a:t>
            </a:r>
            <a:endParaRPr lang="en-US" altLang="en-US" noProof="1">
              <a:latin typeface="+mn-lt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Symptoms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2" y="1844674"/>
            <a:ext cx="4300233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Hives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Flushed skin or rash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Tingling or itchy sensation in the mouth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Face, tongue, or lip swelling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Vomiting and/or diarrhea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Abdominal cramps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Coughing or wheezing </a:t>
            </a:r>
          </a:p>
          <a:p>
            <a:pPr marL="838200" lvl="1" eaLnBrk="1" hangingPunct="1">
              <a:lnSpc>
                <a:spcPct val="95000"/>
              </a:lnSpc>
              <a:spcAft>
                <a:spcPct val="40000"/>
              </a:spcAft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Dizziness and/or light headedness </a:t>
            </a:r>
            <a:endParaRPr lang="en-US" altLang="en-US" noProof="1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COMMON SYMPTOMS OF ALLERGIC REACTIONS</a:t>
            </a:r>
            <a:r>
              <a:rPr lang="en-US" altLang="en-US" sz="3200" noProof="1">
                <a:solidFill>
                  <a:schemeClr val="bg1"/>
                </a:solidFill>
                <a:latin typeface="+mn-lt"/>
              </a:rPr>
              <a:t>E </a:t>
            </a:r>
          </a:p>
          <a:p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COMMON SYMPTOMS OF ALLERGIC REACTIONS</a:t>
            </a:r>
            <a:r>
              <a:rPr lang="en-US" altLang="en-US" sz="3200" noProof="1">
                <a:solidFill>
                  <a:schemeClr val="bg1"/>
                </a:solidFill>
                <a:latin typeface="+mn-lt"/>
              </a:rPr>
              <a:t>E </a:t>
            </a:r>
          </a:p>
          <a:p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185738" y="1452562"/>
            <a:ext cx="8767458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 noProof="1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85738" y="1828800"/>
            <a:ext cx="8767458" cy="433524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ct val="15000"/>
              </a:spcAft>
            </a:pPr>
            <a:endParaRPr lang="en-US" altLang="en-US" noProof="1"/>
          </a:p>
        </p:txBody>
      </p:sp>
      <p:pic>
        <p:nvPicPr>
          <p:cNvPr id="2050" name="Picture 2" descr="Image result for Flushed skin or 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63" y="1898572"/>
            <a:ext cx="2571749" cy="15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992" y="3472410"/>
            <a:ext cx="299080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>
              <a:lnSpc>
                <a:spcPct val="95000"/>
              </a:lnSpc>
              <a:spcAft>
                <a:spcPct val="40000"/>
              </a:spcAft>
            </a:pPr>
            <a:r>
              <a:rPr lang="en-US" dirty="0"/>
              <a:t>Flushed skin or rash </a:t>
            </a:r>
          </a:p>
        </p:txBody>
      </p:sp>
      <p:pic>
        <p:nvPicPr>
          <p:cNvPr id="2052" name="Picture 4" descr="Image result for H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55" y="1898573"/>
            <a:ext cx="2571749" cy="15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35682" y="3466970"/>
            <a:ext cx="269391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400" lvl="2">
              <a:lnSpc>
                <a:spcPct val="95000"/>
              </a:lnSpc>
              <a:spcAft>
                <a:spcPct val="40000"/>
              </a:spcAft>
            </a:pPr>
            <a:r>
              <a:rPr lang="en-US" dirty="0"/>
              <a:t>Hives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4" y="4219593"/>
            <a:ext cx="2560898" cy="15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5834007"/>
            <a:ext cx="3609172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>
              <a:lnSpc>
                <a:spcPct val="95000"/>
              </a:lnSpc>
              <a:spcAft>
                <a:spcPct val="40000"/>
              </a:spcAft>
            </a:pPr>
            <a:r>
              <a:rPr lang="en-US" dirty="0"/>
              <a:t>Face, tongue, or lip swelling </a:t>
            </a:r>
          </a:p>
        </p:txBody>
      </p:sp>
      <p:pic>
        <p:nvPicPr>
          <p:cNvPr id="2056" name="Picture 8" descr="Image result for Swelling of the throat and vocal co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55" y="4251677"/>
            <a:ext cx="2571748" cy="15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61754" y="5808561"/>
            <a:ext cx="4682246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>
              <a:lnSpc>
                <a:spcPct val="95000"/>
              </a:lnSpc>
              <a:spcAft>
                <a:spcPct val="40000"/>
              </a:spcAft>
            </a:pPr>
            <a:r>
              <a:rPr lang="en-US" dirty="0"/>
              <a:t>Swelling of the throat and vocal cords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7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185738" y="1468437"/>
            <a:ext cx="4310062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Research &amp; Development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185738" y="1844675"/>
            <a:ext cx="4310062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Minimize use of allergenic ingredients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Design formula to add allergenic ingredients at end of process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Recommend accessible/cleanable equipment for new product design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Allow for adequate sanitation when testing on production lines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Ensure allergens will be readily identifiable on finished product labels</a:t>
            </a:r>
            <a:endParaRPr lang="en-US" altLang="en-US" noProof="1"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652963" y="1468437"/>
            <a:ext cx="4300233" cy="37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Engineering &amp; system design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652964" y="1844674"/>
            <a:ext cx="4300232" cy="434340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Design access for cleanouts and inspection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Isolate allergen addition points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Dedicate rework systems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Eliminate cross over and poor product containment points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Dedicate production systems and/or install parallel modules for units not cleanable</a:t>
            </a:r>
            <a:endParaRPr lang="en-US" altLang="en-US" noProof="1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1" y="619125"/>
            <a:ext cx="84963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noProof="1">
                <a:latin typeface="+mn-lt"/>
              </a:rPr>
              <a:t>WHERE DO RISKS OCCUR?</a:t>
            </a:r>
            <a:endParaRPr lang="en-US" altLang="en-US" sz="3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257800"/>
            <a:ext cx="1054551" cy="878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37968" y="5930286"/>
            <a:ext cx="8173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440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023AA3-3CEE-413F-91F8-322A2644F388" xsi:nil="true"/>
    <wic_System_Copyright xmlns="http://schemas.microsoft.com/sharepoint/v3/fields" xsi:nil="true"/>
    <_dlc_DocId xmlns="0f0eb950-47b7-49a7-b2b9-b0c411c9c3b8">VJPUPS4RKR3C-4-97</_dlc_DocId>
    <_dlc_DocIdUrl xmlns="0f0eb950-47b7-49a7-b2b9-b0c411c9c3b8">
      <Url>http://thenest-aoa-in.nestle.com/_layouts/DocIdRedir.aspx?ID=VJPUPS4RKR3C-4-97</Url>
      <Description>VJPUPS4RKR3C-4-97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1185A5A6DA634F89857E7C01440748" ma:contentTypeVersion="1" ma:contentTypeDescription="Upload an image." ma:contentTypeScope="" ma:versionID="89928a2722378c5a305ce3eb8532539f">
  <xsd:schema xmlns:xsd="http://www.w3.org/2001/XMLSchema" xmlns:xs="http://www.w3.org/2001/XMLSchema" xmlns:p="http://schemas.microsoft.com/office/2006/metadata/properties" xmlns:ns1="http://schemas.microsoft.com/sharepoint/v3" xmlns:ns2="B6023AA3-3CEE-413F-91F8-322A2644F388" xmlns:ns3="http://schemas.microsoft.com/sharepoint/v3/fields" xmlns:ns4="0f0eb950-47b7-49a7-b2b9-b0c411c9c3b8" targetNamespace="http://schemas.microsoft.com/office/2006/metadata/properties" ma:root="true" ma:fieldsID="415cc3288ccbe700ad9137c8513b77d6" ns1:_="" ns2:_="" ns3:_="" ns4:_="">
    <xsd:import namespace="http://schemas.microsoft.com/sharepoint/v3"/>
    <xsd:import namespace="B6023AA3-3CEE-413F-91F8-322A2644F388"/>
    <xsd:import namespace="http://schemas.microsoft.com/sharepoint/v3/fields"/>
    <xsd:import namespace="0f0eb950-47b7-49a7-b2b9-b0c411c9c3b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3AA3-3CEE-413F-91F8-322A2644F38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b950-47b7-49a7-b2b9-b0c411c9c3b8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180CB-08B1-436B-9799-0C76022FBD6C}">
  <ds:schemaRefs>
    <ds:schemaRef ds:uri="http://schemas.microsoft.com/office/2006/metadata/properties"/>
    <ds:schemaRef ds:uri="B6023AA3-3CEE-413F-91F8-322A2644F38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/fields"/>
    <ds:schemaRef ds:uri="0f0eb950-47b7-49a7-b2b9-b0c411c9c3b8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6FB07F-DD47-4C62-89FB-E79CBDA6693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84455A5-5B1F-42D7-89F4-4C018F6FE8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728180-122B-4C3C-A2BE-33F0F3836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23AA3-3CEE-413F-91F8-322A2644F388"/>
    <ds:schemaRef ds:uri="http://schemas.microsoft.com/sharepoint/v3/fields"/>
    <ds:schemaRef ds:uri="0f0eb950-47b7-49a7-b2b9-b0c411c9c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pmg</Template>
  <TotalTime>251</TotalTime>
  <Words>946</Words>
  <Application>Microsoft Office PowerPoint</Application>
  <PresentationFormat>On-screen Show (4:3)</PresentationFormat>
  <Paragraphs>165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Cooper Black</vt:lpstr>
      <vt:lpstr>Times New Roman</vt:lpstr>
      <vt:lpstr>Wingdings</vt:lpstr>
      <vt:lpstr>1_Office Theme</vt:lpstr>
      <vt:lpstr>ALLERGEN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PMG 27</dc:creator>
  <cp:lastModifiedBy>abhinav pandey</cp:lastModifiedBy>
  <cp:revision>57</cp:revision>
  <cp:lastPrinted>2014-11-21T06:58:07Z</cp:lastPrinted>
  <dcterms:created xsi:type="dcterms:W3CDTF">2017-06-16T09:10:46Z</dcterms:created>
  <dcterms:modified xsi:type="dcterms:W3CDTF">2025-04-15T11:24:16Z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0x0101009148F5A04DDD49CBA7127AADA5FB792B00AADE34325A8B49CDA8BB4DB53328F21400CB1185A5A6DA634F89857E7C01440748</vt:lpwstr>
  </property>
  <property fmtid="{D5CDD505-2E9C-101B-9397-08002B2CF9AE}" pid="3" name="_dlc_DocIdItemGuid">
    <vt:lpwstr>69089008-09ec-4558-8149-065431535be3</vt:lpwstr>
  </property>
</Properties>
</file>