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5"/>
  </p:sldMasterIdLst>
  <p:notesMasterIdLst>
    <p:notesMasterId r:id="rId22"/>
  </p:notesMasterIdLst>
  <p:sldIdLst>
    <p:sldId id="256" r:id="rId6"/>
    <p:sldId id="258" r:id="rId7"/>
    <p:sldId id="259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5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37" autoAdjust="0"/>
  </p:normalViewPr>
  <p:slideViewPr>
    <p:cSldViewPr>
      <p:cViewPr varScale="1">
        <p:scale>
          <a:sx n="93" d="100"/>
          <a:sy n="93" d="100"/>
        </p:scale>
        <p:origin x="15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B4CB-620C-44DC-9CC9-701675A36E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462E2-F543-4B30-B078-C63253CE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BD90DB-C6A5-4344-A83C-22C92D9DCC3C}" type="slidenum">
              <a:rPr altLang="en-US"/>
              <a:pPr/>
              <a:t>2</a:t>
            </a:fld>
            <a:endParaRPr lang="en-US" altLang="en-US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F2D84F3-3A21-419C-8488-258151D68116}" type="slidenum">
              <a:rPr lang="en-GB" altLang="en-US" sz="1300"/>
              <a:pPr algn="r" eaLnBrk="1" hangingPunct="1"/>
              <a:t>2</a:t>
            </a:fld>
            <a:endParaRPr lang="en-GB" altLang="en-US" sz="13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21380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31ED3-FD61-42F1-953E-A0EFF578E27E}" type="slidenum">
              <a:rPr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39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31ED3-FD61-42F1-953E-A0EFF578E27E}" type="slidenum">
              <a:rPr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78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31ED3-FD61-42F1-953E-A0EFF578E27E}" type="slidenum">
              <a:rPr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49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31ED3-FD61-42F1-953E-A0EFF578E27E}" type="slidenum">
              <a:rPr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31ED3-FD61-42F1-953E-A0EFF578E27E}" type="slidenum">
              <a:rPr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31ED3-FD61-42F1-953E-A0EFF578E27E}" type="slidenum">
              <a:rPr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37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31ED3-FD61-42F1-953E-A0EFF578E27E}" type="slidenum">
              <a:rPr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7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31ED3-FD61-42F1-953E-A0EFF578E27E}" type="slidenum">
              <a:rPr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31ED3-FD61-42F1-953E-A0EFF578E27E}" type="slidenum">
              <a:rPr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31ED3-FD61-42F1-953E-A0EFF578E27E}" type="slidenum">
              <a:rPr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9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31ED3-FD61-42F1-953E-A0EFF578E27E}" type="slidenum">
              <a:rPr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31ED3-FD61-42F1-953E-A0EFF578E27E}" type="slidenum">
              <a:rPr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9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31ED3-FD61-42F1-953E-A0EFF578E27E}" type="slidenum">
              <a:rPr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176579-FE05-417F-8609-C7CAFF5E6B08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FF2D0C-D2C9-46FB-ADF6-A99561CA6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2DF1-27FD-4ADD-91C2-9C181CCE0E13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167844-14C8-4475-9827-0B1589FE1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49D29F-51EA-42FF-836F-210591C74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9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581E-3D60-4789-81BA-A8F1555C1ECB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20914-E4BC-433E-AEBE-0A380D1DF40F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</p:spTree>
    <p:extLst>
      <p:ext uri="{BB962C8B-B14F-4D97-AF65-F5344CB8AC3E}">
        <p14:creationId xmlns:p14="http://schemas.microsoft.com/office/powerpoint/2010/main" val="259231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0FB658-1DD4-4E67-9DD4-9075B958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75B3-901B-4884-9D3B-DD82244241A2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ABC8AF-6C8D-4E94-B42A-425E6E33D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3970AF-C2BE-4BB0-A0D9-0C90862E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2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B0F-90E2-412D-AE42-DE276FA4C40E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2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mg.engineerin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info@pmg.engineer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4000"/>
            <a:lum/>
          </a:blip>
          <a:srcRect/>
          <a:tile tx="0" ty="0" sx="77000" sy="77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487" y="787183"/>
            <a:ext cx="7886700" cy="89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8411"/>
            <a:ext cx="7886700" cy="4475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4DA7-86D7-474D-A1B4-F15BA50BEFE7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075A5-6ECF-45AD-8CF3-F2A10412AC53}"/>
              </a:ext>
            </a:extLst>
          </p:cNvPr>
          <p:cNvCxnSpPr>
            <a:cxnSpLocks/>
          </p:cNvCxnSpPr>
          <p:nvPr userDrawn="1"/>
        </p:nvCxnSpPr>
        <p:spPr>
          <a:xfrm>
            <a:off x="636487" y="698107"/>
            <a:ext cx="78867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1D93101-9D13-482D-A0BE-6AB1F6CE3654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3" dirty="0"/>
              <a:t>Competent People. Smarter Work Systems. Exceptional Customer Interactions.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3DB47D-1AD0-4B44-BB13-503C998C195C}"/>
              </a:ext>
            </a:extLst>
          </p:cNvPr>
          <p:cNvSpPr txBox="1">
            <a:spLocks/>
          </p:cNvSpPr>
          <p:nvPr userDrawn="1"/>
        </p:nvSpPr>
        <p:spPr>
          <a:xfrm>
            <a:off x="628650" y="58232"/>
            <a:ext cx="3417341" cy="639875"/>
          </a:xfrm>
          <a:prstGeom prst="rect">
            <a:avLst/>
          </a:prstGeom>
        </p:spPr>
        <p:txBody>
          <a:bodyPr vert="horz" lIns="63305" tIns="31652" rIns="63305" bIns="31652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2" b="1" dirty="0"/>
              <a:t>PMG Engineering Private Limited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End-to-End Engineering Company in Food Industry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8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info@pmg.engineering</a:t>
            </a: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www.pmg.engineering</a:t>
            </a:r>
            <a:endParaRPr lang="en-US" sz="1108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0805C-D2DD-477E-877E-F4DEF1025626}"/>
              </a:ext>
            </a:extLst>
          </p:cNvPr>
          <p:cNvSpPr txBox="1"/>
          <p:nvPr userDrawn="1"/>
        </p:nvSpPr>
        <p:spPr>
          <a:xfrm>
            <a:off x="7028458" y="505951"/>
            <a:ext cx="1560042" cy="24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9" b="0" dirty="0">
                <a:solidFill>
                  <a:srgbClr val="FF8A04"/>
                </a:solidFill>
              </a:rPr>
              <a:t>Reputation built on </a:t>
            </a:r>
            <a:r>
              <a:rPr lang="en-US" sz="969" b="0" u="none" dirty="0">
                <a:solidFill>
                  <a:srgbClr val="FF8A04"/>
                </a:solidFill>
              </a:rPr>
              <a:t>Results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EDD520AD-DDE1-4DCD-9090-3F04B1CE75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52" y="58232"/>
            <a:ext cx="1511398" cy="4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1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p:hf hdr="0" ftr="0" dt="0"/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1752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doni MT Black" panose="02070A03080606020203" pitchFamily="18" charset="0"/>
              </a:rPr>
              <a:t>COMPONENTS OF AN EFFECTIVE ALLERGEN MANAGEMENT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" b="2716"/>
          <a:stretch/>
        </p:blipFill>
        <p:spPr>
          <a:xfrm>
            <a:off x="2133600" y="2438400"/>
            <a:ext cx="5305730" cy="40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3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Do’s to remember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1671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Control of rework and work in progress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Use color-coded tags to identify and record reworked products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Use rework containing unique allergenic foods and/or ingredients only in the same formulation (a “like into like” or “exact into exact” practice, for example)</a:t>
            </a:r>
            <a:endParaRPr lang="en-US" altLang="en-US" noProof="1"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323850" y="3738563"/>
            <a:ext cx="8515350" cy="3762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Do’s to remember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23850" y="4114800"/>
            <a:ext cx="8515350" cy="227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Maintenance &amp; engineering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Purchase and design equipment using sanitary design principles.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Design traffic patterns and airflow in the production facility to prevent allergen cross-contact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Maintain equipment to ensure systems are operating as designed.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Ensure equipment is positioned for easy access to clean and inspect</a:t>
            </a:r>
            <a:endParaRPr lang="en-US" altLang="en-US" noProof="1">
              <a:latin typeface="+mn-lt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200" noProof="1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08425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3200" noProof="1"/>
              <a:t>PRODUCT LABEL REVIEW &amp; LABEL PACKAGING USAGE</a:t>
            </a:r>
          </a:p>
        </p:txBody>
      </p:sp>
    </p:spTree>
    <p:extLst>
      <p:ext uri="{BB962C8B-B14F-4D97-AF65-F5344CB8AC3E}">
        <p14:creationId xmlns:p14="http://schemas.microsoft.com/office/powerpoint/2010/main" val="34115264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3200" noProof="1"/>
              <a:t>PRODUCT LABEL REVIEW &amp; LABEL PACKAGING USAGE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/>
              <a:t>Proper packaging labels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1671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/>
              <a:t>Protect your consumers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/>
              <a:t>Protect your company from costly recalls, regulatory scrutiny, and potential liability</a:t>
            </a:r>
            <a:endParaRPr lang="en-US" altLang="en-US" noProof="1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323849" y="3738563"/>
            <a:ext cx="8519361" cy="3762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/>
              <a:t>Do’s to remember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23849" y="4114800"/>
            <a:ext cx="8519361" cy="227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/>
              <a:t>Ensure label approval processes are in place for new products or changes to current products. 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/>
              <a:t>Review incoming labels prior to receipt for accuracy.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/>
              <a:t>Ensure product specification and formulation changes are immediately reflected on labels. 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/>
              <a:t>Discard all out-of-date labels or packaging in a timely manner.</a:t>
            </a:r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26480937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VALIDATED ALLERGEN CLEANING PROGRAM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23850" y="1555750"/>
            <a:ext cx="849630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Allergens can inadvertently creep in by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323850" y="1931988"/>
            <a:ext cx="8496300" cy="1671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Leftover ingredients in a hard-to-reach corner of your processing line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 halfhearted cleaning effort due to employee fatigue 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 looming product deadline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323850" y="3738563"/>
            <a:ext cx="8496300" cy="3762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Do’s to remember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24853" y="4114800"/>
            <a:ext cx="8495297" cy="227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Overall plant design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Construct processing equipment and overall plant structure with good sanitary features including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Ease of cleaning and sanitizing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 No “dead spots” that allow accumulation of food or ingredients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Accessibility of equipment for visual inspection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29997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VALIDATED ALLERGEN CLEANING PROGRAM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Do’s to remember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1784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Sanitation standard operating procedures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Protocols should be clearly written and easy to follow and understand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Define the scope of the cleaning procedures—range of applications, equipment, products, etc.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Include detailed cleaning instructions.</a:t>
            </a:r>
            <a:endParaRPr lang="en-US" altLang="en-US" b="1" noProof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323850" y="3810000"/>
            <a:ext cx="8515350" cy="3762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Do’s to remember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23850" y="4191000"/>
            <a:ext cx="8515350" cy="227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Cleaning validation procedures</a:t>
            </a:r>
            <a:endParaRPr lang="en-US" altLang="en-US" noProof="1">
              <a:latin typeface="+mn-lt"/>
            </a:endParaRP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Protocols should be clearly written and easy to follow and understand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Define the intention and scope of validation.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Describe the sampling procedures and the reason for conducting them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Define the final acceptance/validation criteria.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Ensure all associated product is held pending test results.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4923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VALIDATED ALLERGEN CLEANING PROGRAM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Do’s to remember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1784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Cleaning verification procedures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Protocols should be clearly written and easy to follow and understand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Define the intention and scope of verification procedures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Describe the sampling procedures and the reason for conducting them.</a:t>
            </a:r>
            <a:endParaRPr lang="en-US" altLang="en-US" b="1" noProof="1"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323849" y="3810000"/>
            <a:ext cx="8519361" cy="3762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Do’s to remember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23849" y="4191000"/>
            <a:ext cx="8519361" cy="227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Confirmation and compliance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Validate the analytical procedures used to verify and validate cleaning efficacy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Keep detailed records for cleaning, validation and verification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Evaluate the allergen cleaning program periodically for effectiveness and compliance.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60527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STAFF TRAINING AND EDUCATION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Effeciveness of the program ultimately comes down to people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1784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Trained employees and managers are the greatest asset.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Training is essential and needs to be an ongoing commitment, for both new and experienced employees.</a:t>
            </a:r>
            <a:endParaRPr lang="en-US" altLang="en-US" b="1" noProof="1"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323850" y="3810000"/>
            <a:ext cx="8515350" cy="3762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Do’s to remember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23850" y="4191000"/>
            <a:ext cx="8515350" cy="227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Provide general training on allergen awareness and control for all employees at all levels of the company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Provide specific documented training to employees as dictated by their job responsibilities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In all training, include information on the reasons protocols are required—as well as the potential consequences should the plan not be followed.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8079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30B1E-53B0-4646-8E61-6A0330F71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920"/>
          <a:stretch/>
        </p:blipFill>
        <p:spPr>
          <a:xfrm>
            <a:off x="1406768" y="928147"/>
            <a:ext cx="6330462" cy="3534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98C835-DF88-40D4-9590-F27BD73B6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43" r="4993" b="27857"/>
          <a:stretch/>
        </p:blipFill>
        <p:spPr>
          <a:xfrm>
            <a:off x="140676" y="4953158"/>
            <a:ext cx="4431323" cy="1429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6D916-2B9B-4D55-A6C5-D5E4D3EF4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145" b="4308"/>
          <a:stretch/>
        </p:blipFill>
        <p:spPr>
          <a:xfrm>
            <a:off x="4571999" y="4953158"/>
            <a:ext cx="4431323" cy="14293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C249ED-D29B-4DCC-8AF3-E2460BF5C784}"/>
              </a:ext>
            </a:extLst>
          </p:cNvPr>
          <p:cNvSpPr/>
          <p:nvPr/>
        </p:nvSpPr>
        <p:spPr>
          <a:xfrm>
            <a:off x="3706216" y="4573636"/>
            <a:ext cx="1731567" cy="37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15" dirty="0">
                <a:solidFill>
                  <a:srgbClr val="00B050"/>
                </a:solidFill>
              </a:rPr>
              <a:t>Our Clients</a:t>
            </a:r>
          </a:p>
        </p:txBody>
      </p:sp>
    </p:spTree>
    <p:extLst>
      <p:ext uri="{BB962C8B-B14F-4D97-AF65-F5344CB8AC3E}">
        <p14:creationId xmlns:p14="http://schemas.microsoft.com/office/powerpoint/2010/main" val="126603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AGENDA</a:t>
            </a:r>
          </a:p>
        </p:txBody>
      </p:sp>
      <p:sp>
        <p:nvSpPr>
          <p:cNvPr id="14340" name="Rectangle 64"/>
          <p:cNvSpPr>
            <a:spLocks noChangeArrowheads="1"/>
          </p:cNvSpPr>
          <p:nvPr/>
        </p:nvSpPr>
        <p:spPr bwMode="gray">
          <a:xfrm>
            <a:off x="323850" y="1555750"/>
            <a:ext cx="403225" cy="4048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1</a:t>
            </a:r>
          </a:p>
        </p:txBody>
      </p:sp>
      <p:sp>
        <p:nvSpPr>
          <p:cNvPr id="14341" name="Rectangle 65"/>
          <p:cNvSpPr>
            <a:spLocks noChangeArrowheads="1"/>
          </p:cNvSpPr>
          <p:nvPr/>
        </p:nvSpPr>
        <p:spPr bwMode="gray">
          <a:xfrm>
            <a:off x="871538" y="1555750"/>
            <a:ext cx="7948612" cy="403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The fundamentals</a:t>
            </a:r>
          </a:p>
        </p:txBody>
      </p:sp>
      <p:sp>
        <p:nvSpPr>
          <p:cNvPr id="14342" name="Rectangle 66"/>
          <p:cNvSpPr>
            <a:spLocks noChangeArrowheads="1"/>
          </p:cNvSpPr>
          <p:nvPr/>
        </p:nvSpPr>
        <p:spPr bwMode="gray">
          <a:xfrm>
            <a:off x="323850" y="2105025"/>
            <a:ext cx="403225" cy="4048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2</a:t>
            </a:r>
          </a:p>
        </p:txBody>
      </p:sp>
      <p:sp>
        <p:nvSpPr>
          <p:cNvPr id="14343" name="Rectangle 67"/>
          <p:cNvSpPr>
            <a:spLocks noChangeArrowheads="1"/>
          </p:cNvSpPr>
          <p:nvPr/>
        </p:nvSpPr>
        <p:spPr bwMode="gray">
          <a:xfrm>
            <a:off x="871538" y="2105025"/>
            <a:ext cx="7948612" cy="403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Product Design (Research &amp; Development)</a:t>
            </a:r>
          </a:p>
        </p:txBody>
      </p:sp>
      <p:sp>
        <p:nvSpPr>
          <p:cNvPr id="14344" name="Rectangle 68"/>
          <p:cNvSpPr>
            <a:spLocks noChangeArrowheads="1"/>
          </p:cNvSpPr>
          <p:nvPr/>
        </p:nvSpPr>
        <p:spPr bwMode="gray">
          <a:xfrm>
            <a:off x="323850" y="2655888"/>
            <a:ext cx="403225" cy="4048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3</a:t>
            </a:r>
          </a:p>
        </p:txBody>
      </p:sp>
      <p:sp>
        <p:nvSpPr>
          <p:cNvPr id="14345" name="Rectangle 69"/>
          <p:cNvSpPr>
            <a:spLocks noChangeArrowheads="1"/>
          </p:cNvSpPr>
          <p:nvPr/>
        </p:nvSpPr>
        <p:spPr bwMode="gray">
          <a:xfrm>
            <a:off x="871538" y="2655888"/>
            <a:ext cx="7948612" cy="403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Segregation of Allergic foods/ Ingredients</a:t>
            </a:r>
          </a:p>
        </p:txBody>
      </p:sp>
      <p:sp>
        <p:nvSpPr>
          <p:cNvPr id="14346" name="Rectangle 70"/>
          <p:cNvSpPr>
            <a:spLocks noChangeArrowheads="1"/>
          </p:cNvSpPr>
          <p:nvPr/>
        </p:nvSpPr>
        <p:spPr bwMode="gray">
          <a:xfrm>
            <a:off x="323850" y="3205163"/>
            <a:ext cx="403225" cy="4048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4</a:t>
            </a:r>
          </a:p>
        </p:txBody>
      </p:sp>
      <p:sp>
        <p:nvSpPr>
          <p:cNvPr id="14347" name="Rectangle 71"/>
          <p:cNvSpPr>
            <a:spLocks noChangeArrowheads="1"/>
          </p:cNvSpPr>
          <p:nvPr/>
        </p:nvSpPr>
        <p:spPr bwMode="gray">
          <a:xfrm>
            <a:off x="871538" y="3205163"/>
            <a:ext cx="7948612" cy="403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Supplier control programs for ingredients &amp; labels</a:t>
            </a:r>
          </a:p>
        </p:txBody>
      </p:sp>
      <p:sp>
        <p:nvSpPr>
          <p:cNvPr id="14348" name="Rectangle 72"/>
          <p:cNvSpPr>
            <a:spLocks noChangeArrowheads="1"/>
          </p:cNvSpPr>
          <p:nvPr/>
        </p:nvSpPr>
        <p:spPr bwMode="gray">
          <a:xfrm>
            <a:off x="323850" y="3751263"/>
            <a:ext cx="403225" cy="4048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5</a:t>
            </a:r>
          </a:p>
        </p:txBody>
      </p:sp>
      <p:sp>
        <p:nvSpPr>
          <p:cNvPr id="14349" name="Rectangle 73"/>
          <p:cNvSpPr>
            <a:spLocks noChangeArrowheads="1"/>
          </p:cNvSpPr>
          <p:nvPr/>
        </p:nvSpPr>
        <p:spPr bwMode="gray">
          <a:xfrm>
            <a:off x="871538" y="3751263"/>
            <a:ext cx="7948612" cy="403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Prevention of cross contamination during processing </a:t>
            </a:r>
          </a:p>
        </p:txBody>
      </p:sp>
      <p:sp>
        <p:nvSpPr>
          <p:cNvPr id="14350" name="Rectangle 74"/>
          <p:cNvSpPr>
            <a:spLocks noChangeArrowheads="1"/>
          </p:cNvSpPr>
          <p:nvPr/>
        </p:nvSpPr>
        <p:spPr bwMode="gray">
          <a:xfrm>
            <a:off x="323850" y="4298950"/>
            <a:ext cx="403225" cy="4048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6</a:t>
            </a:r>
          </a:p>
        </p:txBody>
      </p:sp>
      <p:sp>
        <p:nvSpPr>
          <p:cNvPr id="14351" name="Rectangle 75"/>
          <p:cNvSpPr>
            <a:spLocks noChangeArrowheads="1"/>
          </p:cNvSpPr>
          <p:nvPr/>
        </p:nvSpPr>
        <p:spPr bwMode="gray">
          <a:xfrm>
            <a:off x="871538" y="4298950"/>
            <a:ext cx="7948612" cy="403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Product label review &amp; label packaging usage </a:t>
            </a:r>
          </a:p>
        </p:txBody>
      </p:sp>
      <p:sp>
        <p:nvSpPr>
          <p:cNvPr id="14352" name="Rectangle 76"/>
          <p:cNvSpPr>
            <a:spLocks noChangeArrowheads="1"/>
          </p:cNvSpPr>
          <p:nvPr/>
        </p:nvSpPr>
        <p:spPr bwMode="gray">
          <a:xfrm>
            <a:off x="323850" y="4848225"/>
            <a:ext cx="403225" cy="4048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7</a:t>
            </a:r>
          </a:p>
        </p:txBody>
      </p:sp>
      <p:sp>
        <p:nvSpPr>
          <p:cNvPr id="14353" name="Rectangle 77"/>
          <p:cNvSpPr>
            <a:spLocks noChangeArrowheads="1"/>
          </p:cNvSpPr>
          <p:nvPr/>
        </p:nvSpPr>
        <p:spPr bwMode="gray">
          <a:xfrm>
            <a:off x="871538" y="4848225"/>
            <a:ext cx="7948612" cy="403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Vakidated allergen cleaning program</a:t>
            </a:r>
          </a:p>
        </p:txBody>
      </p:sp>
      <p:sp>
        <p:nvSpPr>
          <p:cNvPr id="14354" name="Rectangle 78"/>
          <p:cNvSpPr>
            <a:spLocks noChangeArrowheads="1"/>
          </p:cNvSpPr>
          <p:nvPr/>
        </p:nvSpPr>
        <p:spPr bwMode="gray">
          <a:xfrm>
            <a:off x="323850" y="5399088"/>
            <a:ext cx="403225" cy="4048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8</a:t>
            </a:r>
          </a:p>
        </p:txBody>
      </p:sp>
      <p:sp>
        <p:nvSpPr>
          <p:cNvPr id="14355" name="Rectangle 79"/>
          <p:cNvSpPr>
            <a:spLocks noChangeArrowheads="1"/>
          </p:cNvSpPr>
          <p:nvPr/>
        </p:nvSpPr>
        <p:spPr bwMode="gray">
          <a:xfrm>
            <a:off x="871538" y="5399088"/>
            <a:ext cx="7948612" cy="403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Staff training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26623352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THE FUNDAMENTALS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Identify key leaders in your organization who  understand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1644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How ingredients flow through facility,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The vital importance of managing and controlling these ingredients at every stage from choosing suppliers to handling, storage, processing, packaging and labeling — every day</a:t>
            </a:r>
          </a:p>
          <a:p>
            <a:pPr marL="0" indent="0" eaLnBrk="1" hangingPunct="1">
              <a:lnSpc>
                <a:spcPct val="95000"/>
              </a:lnSpc>
              <a:spcAft>
                <a:spcPct val="15000"/>
              </a:spcAft>
            </a:pPr>
            <a:endParaRPr lang="en-US" altLang="en-US" noProof="1"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323850" y="3738563"/>
            <a:ext cx="8515350" cy="3762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Do’s to remember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23849" y="4114800"/>
            <a:ext cx="8515351" cy="227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Conduct a risk assessment to determine the choice of specific allergen management procedures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Develop an allergen process flow diagram or “allergen map” — to understand where allergenic ingredients and foods exist in the plant and where they are introduced into the process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Review the Allergen Control Plan regularly and update when necessary 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69281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noProof="1">
                <a:latin typeface="+mn-lt"/>
              </a:rPr>
              <a:t>PRODUCT DESIGN (RESEARCH &amp; DEVELOPMENT)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Allergen management begins with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1671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New product concepts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Research and development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Product prototypes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New ingredients &amp; labels </a:t>
            </a:r>
            <a:endParaRPr lang="en-US" altLang="en-US" noProof="1">
              <a:latin typeface="+mn-lt"/>
            </a:endParaRPr>
          </a:p>
          <a:p>
            <a:pPr marL="0" indent="0" eaLnBrk="1" hangingPunct="1">
              <a:lnSpc>
                <a:spcPct val="95000"/>
              </a:lnSpc>
              <a:spcAft>
                <a:spcPct val="15000"/>
              </a:spcAft>
            </a:pPr>
            <a:endParaRPr lang="en-US" altLang="en-US" noProof="1"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323850" y="3738563"/>
            <a:ext cx="8515350" cy="3762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Do’s to remember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23850" y="4114800"/>
            <a:ext cx="8515350" cy="227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Conduct a risk assessment to determine the choice of specific allergen management procedures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Develop an allergen process flow diagram or “allergen map” — to understand where allergenic ingredients and foods exist in the plant and where they are introduced into the process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Review the Allergen Control Plan regularly and update when necessary 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04928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-381000" y="381000"/>
            <a:ext cx="9982200" cy="1143000"/>
          </a:xfrm>
        </p:spPr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SEGREGATION OF ALLERGENIC FOODS/ INGREDIENTS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dirty="0">
                <a:latin typeface="+mn-lt"/>
              </a:rPr>
              <a:t>An effective Allergen Control Plan depends on</a:t>
            </a:r>
            <a:endParaRPr lang="en-US" altLang="en-US" sz="2000" b="1" noProof="1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1671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Keeping allergenic foods and ingredients separate from all other products and ingredients from the time they enter your facility until they are introduced into the production line and beyond. </a:t>
            </a:r>
          </a:p>
          <a:p>
            <a:pPr marL="285750" indent="-285750"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Every attempt must be made to visibly identify allergens and isolate them at every step — from other foods, ingredients and equipment</a:t>
            </a:r>
          </a:p>
          <a:p>
            <a:pPr marL="0" indent="0" eaLnBrk="1" hangingPunct="1">
              <a:lnSpc>
                <a:spcPct val="95000"/>
              </a:lnSpc>
              <a:spcAft>
                <a:spcPct val="15000"/>
              </a:spcAft>
            </a:pPr>
            <a:endParaRPr lang="en-US" altLang="en-US" noProof="1"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323850" y="3738563"/>
            <a:ext cx="8515350" cy="3762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Do’s to remember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23850" y="4114800"/>
            <a:ext cx="8515350" cy="227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Receiving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Review the labels of incoming raw materials for the appropriate allergen information or any changes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Tag each case/pallet/bag, etc. as appropriate of raw materials to ensure the allergen is clearly called out as the materials are stored and used in your facility.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Handle appropriately any damaged containers of allergens </a:t>
            </a:r>
            <a:endParaRPr lang="en-US" altLang="en-US" noProof="1">
              <a:latin typeface="+mn-lt"/>
            </a:endParaRP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17925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3200" noProof="1"/>
              <a:t>SEGREGATION OF ALLERGENIC FOODS/ INGREDIENTS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/>
              <a:t>Do’s to remember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34782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/>
              <a:t>Storage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/>
              <a:t>Using clean and closed containers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/>
              <a:t>Designating separate storage areas for allergenic and non-allergenic ingredients and/or products. 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/>
              <a:t>Using dedicated pallets and bins 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/>
              <a:t>Using clearly designated staging areas for allergenic foods and ingredients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dirty="0"/>
              <a:t>Identify allergenic ingredients by a mark or tag (or color code) — and isolate allergens from non-allergenic ingredients/ products in storage.</a:t>
            </a:r>
            <a:endParaRPr lang="en-US" altLang="en-US" noProof="1"/>
          </a:p>
          <a:p>
            <a:pPr marL="285750" indent="-285750"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40900630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-685800" y="381000"/>
            <a:ext cx="10439400" cy="1143000"/>
          </a:xfrm>
        </p:spPr>
        <p:txBody>
          <a:bodyPr>
            <a:normAutofit/>
          </a:bodyPr>
          <a:lstStyle/>
          <a:p>
            <a:r>
              <a:rPr lang="en-US" altLang="en-US" sz="3000" noProof="1">
                <a:latin typeface="+mn-lt"/>
              </a:rPr>
              <a:t>SUPPLIER CONTROL PROGRAMS FOR INGREDIENTS,LABELS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sz="2000" dirty="0"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Monitor ingredients from suppliers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1671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What comes into the facility from suppliers has an equally important impact on the quality and integrity of food processing protocols 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Allergen Control Plan should also outline expectations, documentation and validation to ensure suppliers are diligent and equally as dedicated to controlling and managing allergens.</a:t>
            </a:r>
            <a:endParaRPr lang="en-US" altLang="en-US" noProof="1"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323850" y="3738563"/>
            <a:ext cx="8515350" cy="3762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Do’s to remember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23850" y="4118811"/>
            <a:ext cx="8515350" cy="227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Require ingredient suppliers to have a documented Allergen Control Plan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Require letters from suppliers that guarantee the ingredients you purchase do not contain undeclared allergens.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Require suppliers to notify you of any changes to the allergen status of the ingredients they supply prior to any changes.</a:t>
            </a:r>
            <a:endParaRPr lang="en-US" altLang="en-US" noProof="1">
              <a:latin typeface="+mn-lt"/>
            </a:endParaRP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3448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-457200" y="412750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en-US" sz="3100" noProof="1">
                <a:latin typeface="+mn-lt"/>
              </a:rPr>
              <a:t>PREVENTION OF CROSS CONTACT DURING PROCESSING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sz="2000" dirty="0"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 dirty="0">
                <a:latin typeface="+mn-lt"/>
              </a:rPr>
              <a:t>Processing includes number of opportunities and risks for allergenic ingredient</a:t>
            </a:r>
            <a:endParaRPr lang="en-US" altLang="en-US" b="1" noProof="1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1671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Human error in formulation is only one risk factor.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Intelligent product scheduling and dedicated equipment and processing lines can help preventing contamination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323850" y="3738563"/>
            <a:ext cx="8515350" cy="3762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Do’s to remember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323849" y="4114800"/>
            <a:ext cx="8515351" cy="2276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Scheduling of process runs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Schedule long runs of products containing allergenic ingredients in order to minimize changeovers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Segregate production areas for allergenic and non-allergenic products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Schedule sanitation immediately after production of foods containing allergenic ingredients</a:t>
            </a:r>
            <a:endParaRPr lang="en-US" altLang="en-US" noProof="1">
              <a:latin typeface="+mn-lt"/>
            </a:endParaRPr>
          </a:p>
          <a:p>
            <a:pPr marL="0" indent="0" eaLnBrk="1" hangingPunct="1">
              <a:lnSpc>
                <a:spcPct val="95000"/>
              </a:lnSpc>
              <a:spcAft>
                <a:spcPct val="40000"/>
              </a:spcAft>
              <a:buClr>
                <a:schemeClr val="accent1"/>
              </a:buClr>
            </a:pPr>
            <a:endParaRPr lang="en-US" dirty="0">
              <a:latin typeface="+mn-lt"/>
            </a:endParaRP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7864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-457200" y="381000"/>
            <a:ext cx="10134600" cy="1143000"/>
          </a:xfrm>
        </p:spPr>
        <p:txBody>
          <a:bodyPr>
            <a:normAutofit/>
          </a:bodyPr>
          <a:lstStyle/>
          <a:p>
            <a:r>
              <a:rPr lang="en-US" altLang="en-US" sz="3100" noProof="1">
                <a:latin typeface="+mn-lt"/>
              </a:rPr>
              <a:t>PREVENTION OF CROSS CONTACT DURING PROCESSING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sz="2000" dirty="0"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Do’s to remember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2402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During manufacture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Ensure the traffic patterns of raw materials, packaging supplies, and employees are limited during the manufacture of allergen containing products and do not lead to cross-contact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If possible, have dedicated processing equipment and lines to prevent allergen cross-contact.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Whenever possible, make products with similar allergens on the same equipment.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For production lines with crossover points, prevent allergenic foods from falling onto non-allergenic production lines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SzPct val="105000"/>
              <a:buFont typeface="Calibri" panose="020F0502020204030204" pitchFamily="34" charset="0"/>
              <a:buChar char="▪"/>
            </a:pPr>
            <a:r>
              <a:rPr lang="en-US" dirty="0">
                <a:latin typeface="+mn-lt"/>
              </a:rPr>
              <a:t>When processing lines are in close proximity, minimize the allergen risk by adding physical barriers to separate allergenic and non-allergenic production lines.</a:t>
            </a: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dirty="0">
              <a:latin typeface="+mn-lt"/>
            </a:endParaRPr>
          </a:p>
          <a:p>
            <a:pPr lvl="1" eaLnBrk="1" hangingPunct="1">
              <a:lnSpc>
                <a:spcPct val="95000"/>
              </a:lnSpc>
              <a:spcAft>
                <a:spcPct val="40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altLang="en-US" noProof="1">
              <a:latin typeface="+mn-lt"/>
            </a:endParaRP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60829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B6023AA3-3CEE-413F-91F8-322A2644F388" xsi:nil="true"/>
    <wic_System_Copyright xmlns="http://schemas.microsoft.com/sharepoint/v3/fields" xsi:nil="true"/>
    <_dlc_DocId xmlns="0f0eb950-47b7-49a7-b2b9-b0c411c9c3b8">VJPUPS4RKR3C-4-97</_dlc_DocId>
    <_dlc_DocIdUrl xmlns="0f0eb950-47b7-49a7-b2b9-b0c411c9c3b8">
      <Url>http://thenest-aoa-in.nestle.com/_layouts/DocIdRedir.aspx?ID=VJPUPS4RKR3C-4-97</Url>
      <Description>VJPUPS4RKR3C-4-97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B1185A5A6DA634F89857E7C01440748" ma:contentTypeVersion="1" ma:contentTypeDescription="Upload an image." ma:contentTypeScope="" ma:versionID="89928a2722378c5a305ce3eb8532539f">
  <xsd:schema xmlns:xsd="http://www.w3.org/2001/XMLSchema" xmlns:xs="http://www.w3.org/2001/XMLSchema" xmlns:p="http://schemas.microsoft.com/office/2006/metadata/properties" xmlns:ns1="http://schemas.microsoft.com/sharepoint/v3" xmlns:ns2="B6023AA3-3CEE-413F-91F8-322A2644F388" xmlns:ns3="http://schemas.microsoft.com/sharepoint/v3/fields" xmlns:ns4="0f0eb950-47b7-49a7-b2b9-b0c411c9c3b8" targetNamespace="http://schemas.microsoft.com/office/2006/metadata/properties" ma:root="true" ma:fieldsID="415cc3288ccbe700ad9137c8513b77d6" ns1:_="" ns2:_="" ns3:_="" ns4:_="">
    <xsd:import namespace="http://schemas.microsoft.com/sharepoint/v3"/>
    <xsd:import namespace="B6023AA3-3CEE-413F-91F8-322A2644F388"/>
    <xsd:import namespace="http://schemas.microsoft.com/sharepoint/v3/fields"/>
    <xsd:import namespace="0f0eb950-47b7-49a7-b2b9-b0c411c9c3b8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23AA3-3CEE-413F-91F8-322A2644F38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eb950-47b7-49a7-b2b9-b0c411c9c3b8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6FB07F-DD47-4C62-89FB-E79CBDA6693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F0180CB-08B1-436B-9799-0C76022FBD6C}">
  <ds:schemaRefs>
    <ds:schemaRef ds:uri="http://schemas.microsoft.com/office/2006/metadata/properties"/>
    <ds:schemaRef ds:uri="B6023AA3-3CEE-413F-91F8-322A2644F38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/fields"/>
    <ds:schemaRef ds:uri="0f0eb950-47b7-49a7-b2b9-b0c411c9c3b8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4455A5-5B1F-42D7-89F4-4C018F6FE88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C728180-122B-4C3C-A2BE-33F0F38364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023AA3-3CEE-413F-91F8-322A2644F388"/>
    <ds:schemaRef ds:uri="http://schemas.microsoft.com/sharepoint/v3/fields"/>
    <ds:schemaRef ds:uri="0f0eb950-47b7-49a7-b2b9-b0c411c9c3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pmg</Template>
  <TotalTime>330</TotalTime>
  <Words>1276</Words>
  <Application>Microsoft Office PowerPoint</Application>
  <PresentationFormat>On-screen Show (4:3)</PresentationFormat>
  <Paragraphs>159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Bodoni MT Black</vt:lpstr>
      <vt:lpstr>Calibri</vt:lpstr>
      <vt:lpstr>Calibri Light</vt:lpstr>
      <vt:lpstr>Courier New</vt:lpstr>
      <vt:lpstr>Wingdings</vt:lpstr>
      <vt:lpstr>Office Theme</vt:lpstr>
      <vt:lpstr>COMPONENTS OF AN EFFECTIVE ALLERGEN MANAGEMENT PROGRAM</vt:lpstr>
      <vt:lpstr>AGENDA</vt:lpstr>
      <vt:lpstr>THE FUNDAMENTALS</vt:lpstr>
      <vt:lpstr>PRODUCT DESIGN (RESEARCH &amp; DEVELOPMENT)</vt:lpstr>
      <vt:lpstr>SEGREGATION OF ALLERGENIC FOODS/ INGREDIENTS</vt:lpstr>
      <vt:lpstr>SEGREGATION OF ALLERGENIC FOODS/ INGREDIENTS</vt:lpstr>
      <vt:lpstr>SUPPLIER CONTROL PROGRAMS FOR INGREDIENTS,LABELS</vt:lpstr>
      <vt:lpstr>PREVENTION OF CROSS CONTACT DURING PROCESSING</vt:lpstr>
      <vt:lpstr>PREVENTION OF CROSS CONTACT DURING PROCESSING</vt:lpstr>
      <vt:lpstr>PRODUCT LABEL REVIEW &amp; LABEL PACKAGING USAGE</vt:lpstr>
      <vt:lpstr>PRODUCT LABEL REVIEW &amp; LABEL PACKAGING USAGE</vt:lpstr>
      <vt:lpstr>VALIDATED ALLERGEN CLEANING PROGRAM</vt:lpstr>
      <vt:lpstr>VALIDATED ALLERGEN CLEANING PROGRAM</vt:lpstr>
      <vt:lpstr>VALIDATED ALLERGEN CLEANING PROGRAM</vt:lpstr>
      <vt:lpstr>STAFF TRAINING AND EDUCATION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PMG 27</dc:creator>
  <cp:lastModifiedBy>abhinav pandey</cp:lastModifiedBy>
  <cp:revision>68</cp:revision>
  <cp:lastPrinted>2014-11-21T06:58:07Z</cp:lastPrinted>
  <dcterms:created xsi:type="dcterms:W3CDTF">2017-06-16T16:28:03Z</dcterms:created>
  <dcterms:modified xsi:type="dcterms:W3CDTF">2025-04-15T11:24:46Z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0x0101009148F5A04DDD49CBA7127AADA5FB792B00AADE34325A8B49CDA8BB4DB53328F21400CB1185A5A6DA634F89857E7C01440748</vt:lpwstr>
  </property>
  <property fmtid="{D5CDD505-2E9C-101B-9397-08002B2CF9AE}" pid="3" name="_dlc_DocIdItemGuid">
    <vt:lpwstr>69089008-09ec-4558-8149-065431535be3</vt:lpwstr>
  </property>
</Properties>
</file>