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14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736157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17286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39354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90489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711620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49763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A73662-4860-480E-B0CA-CDAB914841F2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F41019D-AC22-4BD7-9187-E095DCA3A132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623445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40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231289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73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3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99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Dutch801 XBd BT" panose="02020903060505020304" pitchFamily="18" charset="0"/>
              </a:rPr>
              <a:t>FOREIGN MATERIAL CONTROL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527"/>
          <a:stretch/>
        </p:blipFill>
        <p:spPr>
          <a:xfrm>
            <a:off x="1976563" y="2438400"/>
            <a:ext cx="5190873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26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sp>
        <p:nvSpPr>
          <p:cNvPr id="10245" name="Rectangle 69"/>
          <p:cNvSpPr>
            <a:spLocks noChangeArrowheads="1"/>
          </p:cNvSpPr>
          <p:nvPr/>
        </p:nvSpPr>
        <p:spPr bwMode="gray">
          <a:xfrm>
            <a:off x="323850" y="1555750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1</a:t>
            </a:r>
          </a:p>
        </p:txBody>
      </p:sp>
      <p:sp>
        <p:nvSpPr>
          <p:cNvPr id="10246" name="Rectangle 70"/>
          <p:cNvSpPr>
            <a:spLocks noChangeArrowheads="1"/>
          </p:cNvSpPr>
          <p:nvPr/>
        </p:nvSpPr>
        <p:spPr bwMode="gray">
          <a:xfrm>
            <a:off x="1054100" y="1555750"/>
            <a:ext cx="7766050" cy="587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Foreign Material</a:t>
            </a:r>
          </a:p>
        </p:txBody>
      </p:sp>
      <p:sp>
        <p:nvSpPr>
          <p:cNvPr id="10247" name="Rectangle 71"/>
          <p:cNvSpPr>
            <a:spLocks noChangeArrowheads="1"/>
          </p:cNvSpPr>
          <p:nvPr/>
        </p:nvSpPr>
        <p:spPr bwMode="gray">
          <a:xfrm>
            <a:off x="323850" y="2289175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2</a:t>
            </a:r>
          </a:p>
        </p:txBody>
      </p:sp>
      <p:sp>
        <p:nvSpPr>
          <p:cNvPr id="10248" name="Rectangle 72"/>
          <p:cNvSpPr>
            <a:spLocks noChangeArrowheads="1"/>
          </p:cNvSpPr>
          <p:nvPr/>
        </p:nvSpPr>
        <p:spPr bwMode="gray">
          <a:xfrm>
            <a:off x="1054100" y="2289175"/>
            <a:ext cx="7766050" cy="587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Classification of foreign material</a:t>
            </a:r>
          </a:p>
        </p:txBody>
      </p:sp>
      <p:sp>
        <p:nvSpPr>
          <p:cNvPr id="10249" name="Rectangle 73"/>
          <p:cNvSpPr>
            <a:spLocks noChangeArrowheads="1"/>
          </p:cNvSpPr>
          <p:nvPr/>
        </p:nvSpPr>
        <p:spPr bwMode="gray">
          <a:xfrm>
            <a:off x="323850" y="3019425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3</a:t>
            </a:r>
          </a:p>
        </p:txBody>
      </p:sp>
      <p:sp>
        <p:nvSpPr>
          <p:cNvPr id="10250" name="Rectangle 74"/>
          <p:cNvSpPr>
            <a:spLocks noChangeArrowheads="1"/>
          </p:cNvSpPr>
          <p:nvPr/>
        </p:nvSpPr>
        <p:spPr bwMode="gray">
          <a:xfrm>
            <a:off x="1054100" y="3019425"/>
            <a:ext cx="7766050" cy="587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Sources of foreign material in food</a:t>
            </a:r>
          </a:p>
        </p:txBody>
      </p:sp>
      <p:sp>
        <p:nvSpPr>
          <p:cNvPr id="10251" name="Rectangle 75"/>
          <p:cNvSpPr>
            <a:spLocks noChangeArrowheads="1"/>
          </p:cNvSpPr>
          <p:nvPr/>
        </p:nvSpPr>
        <p:spPr bwMode="gray">
          <a:xfrm>
            <a:off x="323850" y="3751263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4</a:t>
            </a:r>
          </a:p>
        </p:txBody>
      </p:sp>
      <p:sp>
        <p:nvSpPr>
          <p:cNvPr id="10252" name="Rectangle 76"/>
          <p:cNvSpPr>
            <a:spLocks noChangeArrowheads="1"/>
          </p:cNvSpPr>
          <p:nvPr/>
        </p:nvSpPr>
        <p:spPr bwMode="gray">
          <a:xfrm>
            <a:off x="1054100" y="3751263"/>
            <a:ext cx="7766050" cy="587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Types of physical hazards</a:t>
            </a:r>
          </a:p>
        </p:txBody>
      </p:sp>
      <p:sp>
        <p:nvSpPr>
          <p:cNvPr id="10253" name="Rectangle 77"/>
          <p:cNvSpPr>
            <a:spLocks noChangeArrowheads="1"/>
          </p:cNvSpPr>
          <p:nvPr/>
        </p:nvSpPr>
        <p:spPr bwMode="gray">
          <a:xfrm>
            <a:off x="323850" y="4484688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5</a:t>
            </a:r>
          </a:p>
        </p:txBody>
      </p:sp>
      <p:sp>
        <p:nvSpPr>
          <p:cNvPr id="10254" name="Rectangle 78"/>
          <p:cNvSpPr>
            <a:spLocks noChangeArrowheads="1"/>
          </p:cNvSpPr>
          <p:nvPr/>
        </p:nvSpPr>
        <p:spPr bwMode="gray">
          <a:xfrm>
            <a:off x="1054100" y="4484688"/>
            <a:ext cx="7766050" cy="587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Preventing common physical hazards</a:t>
            </a:r>
          </a:p>
        </p:txBody>
      </p:sp>
      <p:sp>
        <p:nvSpPr>
          <p:cNvPr id="10255" name="Rectangle 79"/>
          <p:cNvSpPr>
            <a:spLocks noChangeArrowheads="1"/>
          </p:cNvSpPr>
          <p:nvPr/>
        </p:nvSpPr>
        <p:spPr bwMode="gray">
          <a:xfrm>
            <a:off x="323850" y="5222875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6</a:t>
            </a:r>
          </a:p>
        </p:txBody>
      </p:sp>
      <p:sp>
        <p:nvSpPr>
          <p:cNvPr id="10256" name="Rectangle 80"/>
          <p:cNvSpPr>
            <a:spLocks noChangeArrowheads="1"/>
          </p:cNvSpPr>
          <p:nvPr/>
        </p:nvSpPr>
        <p:spPr bwMode="gray">
          <a:xfrm>
            <a:off x="1054100" y="5222875"/>
            <a:ext cx="7766050" cy="587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Technology for detection of foreign particles</a:t>
            </a:r>
          </a:p>
        </p:txBody>
      </p:sp>
    </p:spTree>
    <p:extLst>
      <p:ext uri="{BB962C8B-B14F-4D97-AF65-F5344CB8AC3E}">
        <p14:creationId xmlns:p14="http://schemas.microsoft.com/office/powerpoint/2010/main" val="5994843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FOREIGN MATERIAL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What is it?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49" y="1931988"/>
            <a:ext cx="8519361" cy="16716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 Any extraneous matter, whether of a physical, chemical or biological nature, found in food.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Usually foreign bodies render the food unfit for human consumption. 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gray">
          <a:xfrm>
            <a:off x="323850" y="3748088"/>
            <a:ext cx="8515350" cy="376237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Why control foreign material?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gray">
          <a:xfrm>
            <a:off x="323850" y="4124325"/>
            <a:ext cx="8515350" cy="1677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Foreign matter renders food adulterated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Any incidence of foregin matter harms the consumer, undermines confidence in the brand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An important factor in effective implementation of the company's food safety program, particularly the Hazard Analysis Critical Control (HACCP) system. </a:t>
            </a: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007209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CLASSIFIACTION OF FOREIGN MATERIAL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2263" y="1555750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Basis of Classification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gray">
          <a:xfrm>
            <a:off x="322263" y="1931988"/>
            <a:ext cx="4176712" cy="16716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Classified on the basis of  the level of control a food processor can exercise to eliminate the risk the foreign materials in food </a:t>
            </a:r>
            <a:endParaRPr lang="en-US" noProof="1">
              <a:latin typeface="+mn-lt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gray">
          <a:xfrm>
            <a:off x="4656138" y="1555750"/>
            <a:ext cx="4181475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Low Risk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gray">
          <a:xfrm>
            <a:off x="4656138" y="1931988"/>
            <a:ext cx="4181475" cy="16716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>
                <a:cs typeface="Arial" charset="0"/>
              </a:rPr>
              <a:t> If good control measures have been established, but minor infractions occur.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gray">
          <a:xfrm>
            <a:off x="322263" y="3748088"/>
            <a:ext cx="4176712" cy="376237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Medium Risk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gray">
          <a:xfrm>
            <a:off x="322263" y="4124325"/>
            <a:ext cx="4176712" cy="1677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If some control measures were established, but inconsistencies occur.</a:t>
            </a:r>
            <a:br>
              <a:rPr lang="en-US" dirty="0">
                <a:latin typeface="+mn-lt"/>
              </a:rPr>
            </a:br>
            <a:endParaRPr lang="en-US" noProof="1">
              <a:latin typeface="+mn-lt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gray">
          <a:xfrm>
            <a:off x="4656138" y="3748088"/>
            <a:ext cx="4181475" cy="376237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High Risk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gray">
          <a:xfrm>
            <a:off x="4656138" y="4124325"/>
            <a:ext cx="4181475" cy="1677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If little or no control was established, major and critical infractions occur.</a:t>
            </a: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525846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200" noProof="1">
                <a:latin typeface="+mn-lt"/>
              </a:rPr>
              <a:t>SOURCES OF FOREIGN MATERIAL IN FOOD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Five Basic sources of foreign material in food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Inadvertent from the field (stones, metal, insects, undesirable vegetable matter such as thorns or wood, dirt, or small animals).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Inadvertent resulting from processing and handling (bone, glass, metal, wood, nuts, bolts, screening, cloth, grease, paint chips, rust, and so on).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Materials entering the food during distribution, such as insects, metal, dirt, or stones.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Materials intentionally placed in food (employee sabotage).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Miscellaneous materials, such as struvite and other materials in this class.</a:t>
            </a:r>
          </a:p>
        </p:txBody>
      </p:sp>
    </p:spTree>
    <p:extLst>
      <p:ext uri="{BB962C8B-B14F-4D97-AF65-F5344CB8AC3E}">
        <p14:creationId xmlns:p14="http://schemas.microsoft.com/office/powerpoint/2010/main" val="20161929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200" noProof="1">
                <a:latin typeface="+mn-lt"/>
              </a:rPr>
              <a:t>TYPES OF PHYSICAL HAZARDS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Type of foreign objects in food affects the technology needed to detect it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Glass: </a:t>
            </a:r>
            <a:r>
              <a:rPr lang="en-US" noProof="1">
                <a:latin typeface="+mn-lt"/>
              </a:rPr>
              <a:t>Sharp glass contamination often occurs during filling processes in glass containers if a container is accidentally broken. Another source, but less frequent, is light bulbs broken during building maintenance.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Metal:</a:t>
            </a:r>
            <a:r>
              <a:rPr lang="en-US" noProof="1">
                <a:latin typeface="+mn-lt"/>
              </a:rPr>
              <a:t> Sharp metal objects may include screws and equipment splinters, blades, broken veterinary needles, fragments and clippings of prior processing procedures.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Plastics:</a:t>
            </a:r>
            <a:r>
              <a:rPr lang="en-US" noProof="1">
                <a:latin typeface="+mn-lt"/>
              </a:rPr>
              <a:t> Soft and hard plastics may come from packaging material of an intermediary production phase.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Wood:</a:t>
            </a:r>
            <a:r>
              <a:rPr lang="en-US" noProof="1">
                <a:latin typeface="+mn-lt"/>
              </a:rPr>
              <a:t> Wood splinters may have their origin at the farm or may come from handling wooden pallets.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Stones:</a:t>
            </a:r>
            <a:r>
              <a:rPr lang="en-US" noProof="1">
                <a:latin typeface="+mn-lt"/>
              </a:rPr>
              <a:t> Small stones are common in crops like peas or beans contaminated during harvest.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2050" name="Picture 2" descr="Image result for glas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86" y="5085345"/>
            <a:ext cx="165735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metal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089"/>
          <a:stretch/>
        </p:blipFill>
        <p:spPr bwMode="auto">
          <a:xfrm>
            <a:off x="2127490" y="5085345"/>
            <a:ext cx="1657350" cy="1363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wood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14"/>
          <a:stretch/>
        </p:blipFill>
        <p:spPr bwMode="auto">
          <a:xfrm>
            <a:off x="3819024" y="5085346"/>
            <a:ext cx="1657350" cy="1359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plastic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374" y="5085345"/>
            <a:ext cx="1657350" cy="135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mage result for stone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02"/>
          <a:stretch/>
        </p:blipFill>
        <p:spPr bwMode="auto">
          <a:xfrm>
            <a:off x="7131531" y="5057270"/>
            <a:ext cx="1659543" cy="135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31350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200" noProof="1">
                <a:latin typeface="+mn-lt"/>
              </a:rPr>
              <a:t>PREVENTING COMMON PHYSICAL HAZARDS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Controls to include the following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Inspection of raw materials and ingredients, looking for field contaminants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Provision of good storage facilities, usage of lamp covers to avoid bulb breakage and maintenance of effective pest control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Development of specifications and controls for all ingredients and components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Effective detection and elimination systems for physical hazards, such as metal detectors or magnets to remove metal particles; use of X-ray and low-power microwave systems to detect nonmetallic materials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Periodic training of employees engaged with shipping, receiving, storing, handling and equipment maintenance that encompasses the entire food production chain.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093537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381000"/>
            <a:ext cx="9753600" cy="1143000"/>
          </a:xfrm>
        </p:spPr>
        <p:txBody>
          <a:bodyPr>
            <a:noAutofit/>
          </a:bodyPr>
          <a:lstStyle/>
          <a:p>
            <a:r>
              <a:rPr lang="en-US" altLang="en-US" sz="3200" noProof="1">
                <a:latin typeface="+mn-lt"/>
              </a:rPr>
              <a:t>TECHNOLOGY FOR DETECTION OF FOREIGN PARTICLES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Detection devices: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49" y="1931988"/>
            <a:ext cx="8519361" cy="45450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Metal detectors: Metal detectors find splinters from machinery, fractions of broken cutters and blades, needles, screws or fragments of clips.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X-ray detectors: These respond to metal, stone, bone, hard plastics and Teflon. Both systems can screen the product after the filling procedure. X-ray detectors may find glass pieces that result when a jar or bottle is crushed during malfunction of the packaging line.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Near-field radar response: Foreign bodies are detected in embedding material by transmitting low-power microwaves through the material.The system uses a microwave sensor designed for emulsions and pumpable products. It measures the dielectric properties of the food flow of processing equipment. Foreign materials produce a deviation from the norm, activating a pneumatic rejection unit. </a:t>
            </a:r>
          </a:p>
        </p:txBody>
      </p:sp>
      <p:pic>
        <p:nvPicPr>
          <p:cNvPr id="1026" name="Picture 2" descr="Image result for Detection device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232" y="4495800"/>
            <a:ext cx="2426505" cy="208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5649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127</TotalTime>
  <Words>703</Words>
  <Application>Microsoft Office PowerPoint</Application>
  <PresentationFormat>On-screen Show (4:3)</PresentationFormat>
  <Paragraphs>71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Dutch801 XBd BT</vt:lpstr>
      <vt:lpstr>Wingdings</vt:lpstr>
      <vt:lpstr>Office Theme</vt:lpstr>
      <vt:lpstr>FOREIGN MATERIAL CONTROL</vt:lpstr>
      <vt:lpstr>AGENDA </vt:lpstr>
      <vt:lpstr>FOREIGN MATERIAL</vt:lpstr>
      <vt:lpstr>CLASSIFIACTION OF FOREIGN MATERIAL</vt:lpstr>
      <vt:lpstr>SOURCES OF FOREIGN MATERIAL IN FOOD</vt:lpstr>
      <vt:lpstr>TYPES OF PHYSICAL HAZARDS</vt:lpstr>
      <vt:lpstr>PREVENTING COMMON PHYSICAL HAZARDS</vt:lpstr>
      <vt:lpstr>TECHNOLOGY FOR DETECTION OF FOREIGN PARTICLES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MATTER CONTROL</dc:title>
  <dc:creator>PMG-54</dc:creator>
  <cp:lastModifiedBy>abhinav pandey</cp:lastModifiedBy>
  <cp:revision>30</cp:revision>
  <cp:lastPrinted>2014-11-21T06:58:07Z</cp:lastPrinted>
  <dcterms:created xsi:type="dcterms:W3CDTF">2017-06-21T13:44:23Z</dcterms:created>
  <dcterms:modified xsi:type="dcterms:W3CDTF">2025-04-15T11:26:23Z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