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5"/>
  </p:sldMasterIdLst>
  <p:notesMasterIdLst>
    <p:notesMasterId r:id="rId20"/>
  </p:notesMasterIdLst>
  <p:sldIdLst>
    <p:sldId id="256" r:id="rId6"/>
    <p:sldId id="257" r:id="rId7"/>
    <p:sldId id="258" r:id="rId8"/>
    <p:sldId id="259" r:id="rId9"/>
    <p:sldId id="260" r:id="rId10"/>
    <p:sldId id="263" r:id="rId11"/>
    <p:sldId id="265" r:id="rId12"/>
    <p:sldId id="267" r:id="rId13"/>
    <p:sldId id="268" r:id="rId14"/>
    <p:sldId id="269" r:id="rId15"/>
    <p:sldId id="270" r:id="rId16"/>
    <p:sldId id="271" r:id="rId17"/>
    <p:sldId id="272" r:id="rId18"/>
    <p:sldId id="273" r:id="rId19"/>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FF99CC"/>
    <a:srgbClr val="FF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737" autoAdjust="0"/>
  </p:normalViewPr>
  <p:slideViewPr>
    <p:cSldViewPr>
      <p:cViewPr varScale="1">
        <p:scale>
          <a:sx n="93" d="100"/>
          <a:sy n="93" d="100"/>
        </p:scale>
        <p:origin x="156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2</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2</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1370960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11</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11</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5782746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12</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12</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6646165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13</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13</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7046743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14</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14</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094943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3</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3</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487531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4</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4</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121454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5</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5</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14890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6</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6</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200072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7</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7</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268590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8</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8</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493487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9</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9</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90885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73B5C9-480D-44C9-A718-B938BD5DBA0F}" type="slidenum">
              <a:rPr altLang="en-US"/>
              <a:pPr/>
              <a:t>10</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D8C1BA9-2B78-4E3B-88CA-CC60531E5BCC}" type="slidenum">
              <a:rPr lang="en-GB" altLang="en-US" sz="1300"/>
              <a:pPr algn="r" eaLnBrk="1" hangingPunct="1"/>
              <a:t>10</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893313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63655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3902703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632219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2070909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119850978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11.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09600"/>
            <a:ext cx="8458200" cy="1470025"/>
          </a:xfrm>
        </p:spPr>
        <p:txBody>
          <a:bodyPr>
            <a:normAutofit fontScale="90000"/>
          </a:bodyPr>
          <a:lstStyle/>
          <a:p>
            <a:r>
              <a:rPr lang="en-US" dirty="0">
                <a:latin typeface="Cambria Math" panose="02040503050406030204" pitchFamily="18" charset="0"/>
                <a:ea typeface="Cambria Math" panose="02040503050406030204" pitchFamily="18" charset="0"/>
              </a:rPr>
              <a:t>GASKET MANAGEMENT PROGRAM</a:t>
            </a:r>
          </a:p>
        </p:txBody>
      </p:sp>
      <p:pic>
        <p:nvPicPr>
          <p:cNvPr id="2054" name="Picture 6" descr="Related image"/>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75366" y="2514600"/>
            <a:ext cx="5164667" cy="396240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5539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r>
              <a:rPr lang="en-US" altLang="en-US" sz="3200" noProof="1"/>
              <a:t>PROCEDURE</a:t>
            </a:r>
          </a:p>
        </p:txBody>
      </p:sp>
      <p:graphicFrame>
        <p:nvGraphicFramePr>
          <p:cNvPr id="2" name="Table 1"/>
          <p:cNvGraphicFramePr>
            <a:graphicFrameLocks noGrp="1"/>
          </p:cNvGraphicFramePr>
          <p:nvPr>
            <p:extLst>
              <p:ext uri="{D42A27DB-BD31-4B8C-83A1-F6EECF244321}">
                <p14:modId xmlns:p14="http://schemas.microsoft.com/office/powerpoint/2010/main" val="2656353296"/>
              </p:ext>
            </p:extLst>
          </p:nvPr>
        </p:nvGraphicFramePr>
        <p:xfrm>
          <a:off x="323850" y="1219200"/>
          <a:ext cx="8515350" cy="3698716"/>
        </p:xfrm>
        <a:graphic>
          <a:graphicData uri="http://schemas.openxmlformats.org/drawingml/2006/table">
            <a:tbl>
              <a:tblPr firstRow="1" bandRow="1">
                <a:tableStyleId>{21E4AEA4-8DFA-4A89-87EB-49C32662AFE0}</a:tableStyleId>
              </a:tblPr>
              <a:tblGrid>
                <a:gridCol w="2190750">
                  <a:extLst>
                    <a:ext uri="{9D8B030D-6E8A-4147-A177-3AD203B41FA5}">
                      <a16:colId xmlns:a16="http://schemas.microsoft.com/office/drawing/2014/main" val="20000"/>
                    </a:ext>
                  </a:extLst>
                </a:gridCol>
                <a:gridCol w="6324600">
                  <a:extLst>
                    <a:ext uri="{9D8B030D-6E8A-4147-A177-3AD203B41FA5}">
                      <a16:colId xmlns:a16="http://schemas.microsoft.com/office/drawing/2014/main" val="20001"/>
                    </a:ext>
                  </a:extLst>
                </a:gridCol>
              </a:tblGrid>
              <a:tr h="589756">
                <a:tc>
                  <a:txBody>
                    <a:bodyPr/>
                    <a:lstStyle/>
                    <a:p>
                      <a:r>
                        <a:rPr lang="en-US" dirty="0">
                          <a:solidFill>
                            <a:schemeClr val="tx1"/>
                          </a:solidFill>
                        </a:rPr>
                        <a:t>Action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solidFill>
                            <a:schemeClr val="tx1"/>
                          </a:solidFill>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89756">
                <a:tc>
                  <a:txBody>
                    <a:bodyPr/>
                    <a:lstStyle/>
                    <a:p>
                      <a:r>
                        <a:rPr lang="en-US" sz="1600" dirty="0">
                          <a:solidFill>
                            <a:schemeClr val="tx1"/>
                          </a:solidFill>
                        </a:rPr>
                        <a:t>Line</a:t>
                      </a:r>
                      <a:r>
                        <a:rPr lang="en-US" sz="1600" baseline="0" dirty="0">
                          <a:solidFill>
                            <a:schemeClr val="tx1"/>
                          </a:solidFill>
                        </a:rPr>
                        <a:t> Mapping</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Tx/>
                        <a:buFont typeface="Wingdings" panose="05000000000000000000" pitchFamily="2" charset="2"/>
                        <a:buChar char="§"/>
                      </a:pPr>
                      <a:r>
                        <a:rPr lang="en-US" sz="1600" dirty="0">
                          <a:solidFill>
                            <a:schemeClr val="tx1"/>
                          </a:solidFill>
                        </a:rPr>
                        <a:t>Prepare list of all gaskets used in production lines including:</a:t>
                      </a:r>
                    </a:p>
                    <a:p>
                      <a:pPr marL="285750" indent="-285750">
                        <a:buClrTx/>
                        <a:buFont typeface="Wingdings" panose="05000000000000000000" pitchFamily="2" charset="2"/>
                        <a:buChar char="§"/>
                      </a:pPr>
                      <a:r>
                        <a:rPr lang="en-US" sz="1600" dirty="0">
                          <a:solidFill>
                            <a:schemeClr val="tx1"/>
                          </a:solidFill>
                        </a:rPr>
                        <a:t>Gasket Material, Size, Existing Store Item No. (If any), Vendors (categorized as OEM / Preferred / Local). </a:t>
                      </a:r>
                    </a:p>
                    <a:p>
                      <a:pPr marL="285750" indent="-285750">
                        <a:buClrTx/>
                        <a:buFont typeface="Wingdings" panose="05000000000000000000" pitchFamily="2" charset="2"/>
                        <a:buChar char="§"/>
                      </a:pPr>
                      <a:r>
                        <a:rPr lang="en-US" sz="1600" dirty="0">
                          <a:solidFill>
                            <a:schemeClr val="tx1"/>
                          </a:solidFill>
                        </a:rPr>
                        <a:t>Responsibility of inspecting the gasket, whether production or engineering.</a:t>
                      </a:r>
                    </a:p>
                    <a:p>
                      <a:pPr marL="285750" indent="-285750">
                        <a:buClr>
                          <a:schemeClr val="accent1"/>
                        </a:buClr>
                        <a:buFont typeface="Wingdings" panose="05000000000000000000" pitchFamily="2" charset="2"/>
                        <a:buChar char="§"/>
                      </a:pP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89756">
                <a:tc>
                  <a:txBody>
                    <a:bodyPr/>
                    <a:lstStyle/>
                    <a:p>
                      <a:r>
                        <a:rPr lang="en-US" sz="1600" kern="1200" dirty="0">
                          <a:solidFill>
                            <a:schemeClr val="tx1"/>
                          </a:solidFill>
                          <a:effectLst/>
                        </a:rPr>
                        <a:t>Risk</a:t>
                      </a:r>
                      <a:r>
                        <a:rPr lang="en-US" sz="1600" kern="1200" baseline="0" dirty="0">
                          <a:solidFill>
                            <a:schemeClr val="tx1"/>
                          </a:solidFill>
                          <a:effectLst/>
                        </a:rPr>
                        <a:t> Assessment</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Tx/>
                        <a:buFont typeface="Wingdings" panose="05000000000000000000" pitchFamily="2" charset="2"/>
                        <a:buChar char="§"/>
                      </a:pPr>
                      <a:r>
                        <a:rPr lang="en-US" sz="1600" dirty="0">
                          <a:solidFill>
                            <a:schemeClr val="tx1"/>
                          </a:solidFill>
                        </a:rPr>
                        <a:t>Risk assessment of all mapped gaskets should be done basis</a:t>
                      </a:r>
                    </a:p>
                    <a:p>
                      <a:pPr marL="285750" indent="-285750">
                        <a:buClrTx/>
                        <a:buFont typeface="Wingdings" panose="05000000000000000000" pitchFamily="2" charset="2"/>
                        <a:buChar char="§"/>
                      </a:pPr>
                      <a:r>
                        <a:rPr lang="en-US" sz="1600" dirty="0">
                          <a:solidFill>
                            <a:schemeClr val="tx1"/>
                          </a:solidFill>
                        </a:rPr>
                        <a:t>Criticality of gasket is decided basis:</a:t>
                      </a:r>
                    </a:p>
                    <a:p>
                      <a:pPr marL="285750" indent="-285750">
                        <a:buClrTx/>
                        <a:buSzPct val="105000"/>
                        <a:buFont typeface="Arial" panose="020B0604020202020204" pitchFamily="34" charset="0"/>
                        <a:buChar char="▪"/>
                      </a:pPr>
                      <a:r>
                        <a:rPr lang="en-US" sz="1600" dirty="0">
                          <a:solidFill>
                            <a:schemeClr val="tx1"/>
                          </a:solidFill>
                        </a:rPr>
                        <a:t>Subsequent controls in process line</a:t>
                      </a:r>
                    </a:p>
                    <a:p>
                      <a:pPr marL="285750" indent="-285750">
                        <a:buClrTx/>
                        <a:buSzPct val="105000"/>
                        <a:buFont typeface="Arial" panose="020B0604020202020204" pitchFamily="34" charset="0"/>
                        <a:buChar char="▪"/>
                      </a:pPr>
                      <a:r>
                        <a:rPr lang="en-US" sz="1600" dirty="0">
                          <a:solidFill>
                            <a:schemeClr val="tx1"/>
                          </a:solidFill>
                        </a:rPr>
                        <a:t>Position of gasket in process (Static / Moving)</a:t>
                      </a:r>
                    </a:p>
                    <a:p>
                      <a:r>
                        <a:rPr lang="en-US" sz="1600" dirty="0">
                          <a:solidFill>
                            <a:schemeClr val="tx1"/>
                          </a:solidFill>
                        </a:rPr>
                        <a:t>Further, inspection frequency is derived from Risk rating of gasket.</a:t>
                      </a:r>
                    </a:p>
                    <a:p>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9410355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r>
              <a:rPr lang="en-US" altLang="en-US" sz="3200" noProof="1"/>
              <a:t>PROCEDURE</a:t>
            </a:r>
          </a:p>
        </p:txBody>
      </p:sp>
      <p:graphicFrame>
        <p:nvGraphicFramePr>
          <p:cNvPr id="2" name="Table 1"/>
          <p:cNvGraphicFramePr>
            <a:graphicFrameLocks noGrp="1"/>
          </p:cNvGraphicFramePr>
          <p:nvPr>
            <p:extLst>
              <p:ext uri="{D42A27DB-BD31-4B8C-83A1-F6EECF244321}">
                <p14:modId xmlns:p14="http://schemas.microsoft.com/office/powerpoint/2010/main" val="1775700779"/>
              </p:ext>
            </p:extLst>
          </p:nvPr>
        </p:nvGraphicFramePr>
        <p:xfrm>
          <a:off x="323850" y="1219200"/>
          <a:ext cx="8515350" cy="4430236"/>
        </p:xfrm>
        <a:graphic>
          <a:graphicData uri="http://schemas.openxmlformats.org/drawingml/2006/table">
            <a:tbl>
              <a:tblPr firstRow="1" bandRow="1">
                <a:tableStyleId>{21E4AEA4-8DFA-4A89-87EB-49C32662AFE0}</a:tableStyleId>
              </a:tblPr>
              <a:tblGrid>
                <a:gridCol w="2190750">
                  <a:extLst>
                    <a:ext uri="{9D8B030D-6E8A-4147-A177-3AD203B41FA5}">
                      <a16:colId xmlns:a16="http://schemas.microsoft.com/office/drawing/2014/main" val="20000"/>
                    </a:ext>
                  </a:extLst>
                </a:gridCol>
                <a:gridCol w="6324600">
                  <a:extLst>
                    <a:ext uri="{9D8B030D-6E8A-4147-A177-3AD203B41FA5}">
                      <a16:colId xmlns:a16="http://schemas.microsoft.com/office/drawing/2014/main" val="20001"/>
                    </a:ext>
                  </a:extLst>
                </a:gridCol>
              </a:tblGrid>
              <a:tr h="589756">
                <a:tc>
                  <a:txBody>
                    <a:bodyPr/>
                    <a:lstStyle/>
                    <a:p>
                      <a:r>
                        <a:rPr lang="en-US" dirty="0">
                          <a:solidFill>
                            <a:schemeClr val="tx1"/>
                          </a:solidFill>
                        </a:rPr>
                        <a:t>Action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solidFill>
                            <a:schemeClr val="tx1"/>
                          </a:solidFill>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89756">
                <a:tc>
                  <a:txBody>
                    <a:bodyPr/>
                    <a:lstStyle/>
                    <a:p>
                      <a:r>
                        <a:rPr lang="en-US" sz="1600" dirty="0">
                          <a:solidFill>
                            <a:schemeClr val="tx1"/>
                          </a:solidFill>
                        </a:rPr>
                        <a:t>P&amp;ID</a:t>
                      </a:r>
                      <a:r>
                        <a:rPr lang="en-US" sz="1600" baseline="0" dirty="0">
                          <a:solidFill>
                            <a:schemeClr val="tx1"/>
                          </a:solidFill>
                        </a:rPr>
                        <a:t> Update</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Tx/>
                        <a:buFont typeface="Wingdings" panose="05000000000000000000" pitchFamily="2" charset="2"/>
                        <a:buChar char="§"/>
                      </a:pPr>
                      <a:r>
                        <a:rPr lang="en-US" sz="1600" dirty="0">
                          <a:solidFill>
                            <a:schemeClr val="tx1"/>
                          </a:solidFill>
                        </a:rPr>
                        <a:t>P&amp;ID’s will enable to have transparency that right gaskets is used at right place, for which, P&amp;ID of all lines should be updated with information of gasket location on machinery along with store item number. This will also ensure ease of withdrawal from technical store in case of replacements.</a:t>
                      </a:r>
                    </a:p>
                    <a:p>
                      <a:pPr marL="285750" indent="-285750">
                        <a:buClrTx/>
                        <a:buFont typeface="Wingdings" panose="05000000000000000000" pitchFamily="2" charset="2"/>
                        <a:buChar char="§"/>
                      </a:pPr>
                      <a:endParaRPr lang="en-US" sz="1600" dirty="0">
                        <a:solidFill>
                          <a:schemeClr val="tx1"/>
                        </a:solidFill>
                      </a:endParaRPr>
                    </a:p>
                    <a:p>
                      <a:pPr marL="285750" indent="-285750">
                        <a:buClrTx/>
                        <a:buFont typeface="Wingdings" panose="05000000000000000000" pitchFamily="2" charset="2"/>
                        <a:buChar char="§"/>
                      </a:pPr>
                      <a:r>
                        <a:rPr lang="en-US" sz="1600" dirty="0">
                          <a:solidFill>
                            <a:schemeClr val="tx1"/>
                          </a:solidFill>
                        </a:rPr>
                        <a:t>It is further recommended to mark these gaskets in separate colors for visual identification of High / Medium and Low risk. Further, all gaskets mapped on P&amp;ID must bear their Store item codes.</a:t>
                      </a:r>
                    </a:p>
                    <a:p>
                      <a:pPr marL="285750" indent="-285750">
                        <a:buClr>
                          <a:schemeClr val="accent1"/>
                        </a:buClr>
                        <a:buFont typeface="Wingdings" panose="05000000000000000000" pitchFamily="2" charset="2"/>
                        <a:buChar char="§"/>
                      </a:pP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89756">
                <a:tc>
                  <a:txBody>
                    <a:bodyPr/>
                    <a:lstStyle/>
                    <a:p>
                      <a:r>
                        <a:rPr lang="en-US" sz="1600" kern="1200" dirty="0">
                          <a:solidFill>
                            <a:schemeClr val="tx1"/>
                          </a:solidFill>
                          <a:effectLst/>
                        </a:rPr>
                        <a:t>Gasket</a:t>
                      </a:r>
                      <a:r>
                        <a:rPr lang="en-US" sz="1600" kern="1200" baseline="0" dirty="0">
                          <a:solidFill>
                            <a:schemeClr val="tx1"/>
                          </a:solidFill>
                          <a:effectLst/>
                        </a:rPr>
                        <a:t> Library</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Tx/>
                        <a:buFont typeface="Wingdings" panose="05000000000000000000" pitchFamily="2" charset="2"/>
                        <a:buChar char="§"/>
                      </a:pPr>
                      <a:r>
                        <a:rPr lang="en-US" sz="1600" dirty="0">
                          <a:solidFill>
                            <a:schemeClr val="tx1"/>
                          </a:solidFill>
                        </a:rPr>
                        <a:t>Having a gasket library will enable to have traceability &amp; Root Cause Analysis in case of any incident. Gasket library should be prepared with a sample of such gasket marking the locations it is used on. Libraries should be kept at a centralized location in factory with Factory Hygienist.</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1948959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r>
              <a:rPr lang="en-US" altLang="en-US" sz="3200" noProof="1"/>
              <a:t>PROCEDURE</a:t>
            </a:r>
          </a:p>
        </p:txBody>
      </p:sp>
      <p:graphicFrame>
        <p:nvGraphicFramePr>
          <p:cNvPr id="2" name="Table 1"/>
          <p:cNvGraphicFramePr>
            <a:graphicFrameLocks noGrp="1"/>
          </p:cNvGraphicFramePr>
          <p:nvPr>
            <p:extLst>
              <p:ext uri="{D42A27DB-BD31-4B8C-83A1-F6EECF244321}">
                <p14:modId xmlns:p14="http://schemas.microsoft.com/office/powerpoint/2010/main" val="1455314013"/>
              </p:ext>
            </p:extLst>
          </p:nvPr>
        </p:nvGraphicFramePr>
        <p:xfrm>
          <a:off x="323850" y="1219200"/>
          <a:ext cx="8515350" cy="4800600"/>
        </p:xfrm>
        <a:graphic>
          <a:graphicData uri="http://schemas.openxmlformats.org/drawingml/2006/table">
            <a:tbl>
              <a:tblPr firstRow="1" bandRow="1">
                <a:tableStyleId>{21E4AEA4-8DFA-4A89-87EB-49C32662AFE0}</a:tableStyleId>
              </a:tblPr>
              <a:tblGrid>
                <a:gridCol w="2190750">
                  <a:extLst>
                    <a:ext uri="{9D8B030D-6E8A-4147-A177-3AD203B41FA5}">
                      <a16:colId xmlns:a16="http://schemas.microsoft.com/office/drawing/2014/main" val="20000"/>
                    </a:ext>
                  </a:extLst>
                </a:gridCol>
                <a:gridCol w="6324600">
                  <a:extLst>
                    <a:ext uri="{9D8B030D-6E8A-4147-A177-3AD203B41FA5}">
                      <a16:colId xmlns:a16="http://schemas.microsoft.com/office/drawing/2014/main" val="20001"/>
                    </a:ext>
                  </a:extLst>
                </a:gridCol>
              </a:tblGrid>
              <a:tr h="605720">
                <a:tc>
                  <a:txBody>
                    <a:bodyPr/>
                    <a:lstStyle/>
                    <a:p>
                      <a:r>
                        <a:rPr lang="en-US" dirty="0">
                          <a:solidFill>
                            <a:schemeClr val="tx1"/>
                          </a:solidFill>
                        </a:rPr>
                        <a:t>Action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solidFill>
                            <a:schemeClr val="tx1"/>
                          </a:solidFill>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598321">
                <a:tc>
                  <a:txBody>
                    <a:bodyPr/>
                    <a:lstStyle/>
                    <a:p>
                      <a:r>
                        <a:rPr lang="en-US" sz="1600" dirty="0">
                          <a:solidFill>
                            <a:schemeClr val="tx1"/>
                          </a:solidFill>
                        </a:rPr>
                        <a:t>Gasket</a:t>
                      </a:r>
                      <a:r>
                        <a:rPr lang="en-US" sz="1600" baseline="0" dirty="0">
                          <a:solidFill>
                            <a:schemeClr val="tx1"/>
                          </a:solidFill>
                        </a:rPr>
                        <a:t> Inspection</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Tx/>
                        <a:buFont typeface="Wingdings" panose="05000000000000000000" pitchFamily="2" charset="2"/>
                        <a:buChar char="§"/>
                      </a:pPr>
                      <a:r>
                        <a:rPr lang="en-US" sz="1600" dirty="0">
                          <a:solidFill>
                            <a:schemeClr val="tx1"/>
                          </a:solidFill>
                        </a:rPr>
                        <a:t>P&amp;ID’s will enable to have transparency that right gaskets is used at right place, for which, P&amp;ID of all lines should be updated with information of gasket location on machinery along with store item number. This will also ensure ease of withdrawal from technical store in case of replacements.</a:t>
                      </a:r>
                    </a:p>
                    <a:p>
                      <a:pPr marL="285750" indent="-285750">
                        <a:buClrTx/>
                        <a:buFont typeface="Wingdings" panose="05000000000000000000" pitchFamily="2" charset="2"/>
                        <a:buChar char="§"/>
                      </a:pPr>
                      <a:r>
                        <a:rPr lang="en-US" sz="1600" dirty="0">
                          <a:solidFill>
                            <a:schemeClr val="tx1"/>
                          </a:solidFill>
                        </a:rPr>
                        <a:t>It is further recommended to mark these gaskets in separate colors for visual identification of High / Medium and Low risk. Further, all gaskets mapped on P&amp;ID must bear their Store item codes.</a:t>
                      </a:r>
                    </a:p>
                    <a:p>
                      <a:pPr marL="285750" indent="-285750">
                        <a:buClr>
                          <a:schemeClr val="accent1"/>
                        </a:buClr>
                        <a:buFont typeface="Wingdings" panose="05000000000000000000" pitchFamily="2" charset="2"/>
                        <a:buChar char="§"/>
                      </a:pP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596559">
                <a:tc>
                  <a:txBody>
                    <a:bodyPr/>
                    <a:lstStyle/>
                    <a:p>
                      <a:r>
                        <a:rPr lang="en-US" sz="1600" kern="1200" dirty="0">
                          <a:solidFill>
                            <a:schemeClr val="tx1"/>
                          </a:solidFill>
                          <a:effectLst/>
                        </a:rPr>
                        <a:t>Gasket</a:t>
                      </a:r>
                      <a:r>
                        <a:rPr lang="en-US" sz="1600" kern="1200" baseline="0" dirty="0">
                          <a:solidFill>
                            <a:schemeClr val="tx1"/>
                          </a:solidFill>
                          <a:effectLst/>
                        </a:rPr>
                        <a:t> Library</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Tx/>
                        <a:buFont typeface="Wingdings" panose="05000000000000000000" pitchFamily="2" charset="2"/>
                        <a:buChar char="§"/>
                      </a:pPr>
                      <a:r>
                        <a:rPr lang="en-US" sz="1600" kern="1200" dirty="0">
                          <a:solidFill>
                            <a:schemeClr val="tx1"/>
                          </a:solidFill>
                          <a:effectLst/>
                        </a:rPr>
                        <a:t>Inspection of gaskets is to be performed once frequency is arrived basis Risk analysis. Inspection should be recorded in form of pictorial checklists and/</a:t>
                      </a:r>
                      <a:r>
                        <a:rPr lang="en-US" sz="1600" kern="1200" baseline="0" dirty="0">
                          <a:solidFill>
                            <a:schemeClr val="tx1"/>
                          </a:solidFill>
                          <a:effectLst/>
                        </a:rPr>
                        <a:t> </a:t>
                      </a:r>
                      <a:r>
                        <a:rPr lang="en-US" sz="1600" kern="1200" dirty="0">
                          <a:solidFill>
                            <a:schemeClr val="tx1"/>
                          </a:solidFill>
                          <a:effectLst/>
                        </a:rPr>
                        <a:t>Maintenance plans.</a:t>
                      </a:r>
                    </a:p>
                    <a:p>
                      <a:pPr marL="285750" indent="-285750">
                        <a:buClrTx/>
                        <a:buFont typeface="Wingdings" panose="05000000000000000000" pitchFamily="2" charset="2"/>
                        <a:buChar char="§"/>
                      </a:pPr>
                      <a:r>
                        <a:rPr lang="en-US" sz="1600" kern="1200" dirty="0">
                          <a:solidFill>
                            <a:schemeClr val="tx1"/>
                          </a:solidFill>
                          <a:effectLst/>
                        </a:rPr>
                        <a:t>Where Pictorial checklists are being used for inspection, records should be maintained by Production &amp; Engineering for their respective gaskets</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90890977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r>
              <a:rPr lang="en-US" altLang="en-US" sz="3200" noProof="1"/>
              <a:t>PROCEDURE</a:t>
            </a:r>
          </a:p>
        </p:txBody>
      </p:sp>
      <p:pic>
        <p:nvPicPr>
          <p:cNvPr id="12306" name="Picture 77"/>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1566863"/>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e 1"/>
          <p:cNvGraphicFramePr>
            <a:graphicFrameLocks noGrp="1"/>
          </p:cNvGraphicFramePr>
          <p:nvPr>
            <p:extLst>
              <p:ext uri="{D42A27DB-BD31-4B8C-83A1-F6EECF244321}">
                <p14:modId xmlns:p14="http://schemas.microsoft.com/office/powerpoint/2010/main" val="4270600526"/>
              </p:ext>
            </p:extLst>
          </p:nvPr>
        </p:nvGraphicFramePr>
        <p:xfrm>
          <a:off x="323850" y="1219198"/>
          <a:ext cx="8515350" cy="5118101"/>
        </p:xfrm>
        <a:graphic>
          <a:graphicData uri="http://schemas.openxmlformats.org/drawingml/2006/table">
            <a:tbl>
              <a:tblPr firstRow="1" bandRow="1">
                <a:tableStyleId>{21E4AEA4-8DFA-4A89-87EB-49C32662AFE0}</a:tableStyleId>
              </a:tblPr>
              <a:tblGrid>
                <a:gridCol w="2190750">
                  <a:extLst>
                    <a:ext uri="{9D8B030D-6E8A-4147-A177-3AD203B41FA5}">
                      <a16:colId xmlns:a16="http://schemas.microsoft.com/office/drawing/2014/main" val="20000"/>
                    </a:ext>
                  </a:extLst>
                </a:gridCol>
                <a:gridCol w="6324600">
                  <a:extLst>
                    <a:ext uri="{9D8B030D-6E8A-4147-A177-3AD203B41FA5}">
                      <a16:colId xmlns:a16="http://schemas.microsoft.com/office/drawing/2014/main" val="20001"/>
                    </a:ext>
                  </a:extLst>
                </a:gridCol>
              </a:tblGrid>
              <a:tr h="712481">
                <a:tc>
                  <a:txBody>
                    <a:bodyPr/>
                    <a:lstStyle/>
                    <a:p>
                      <a:r>
                        <a:rPr lang="en-US" dirty="0">
                          <a:solidFill>
                            <a:schemeClr val="tx1"/>
                          </a:solidFill>
                        </a:rPr>
                        <a:t>Action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solidFill>
                            <a:schemeClr val="tx1"/>
                          </a:solidFill>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405620">
                <a:tc>
                  <a:txBody>
                    <a:bodyPr/>
                    <a:lstStyle/>
                    <a:p>
                      <a:r>
                        <a:rPr lang="en-US" sz="1600" dirty="0">
                          <a:solidFill>
                            <a:schemeClr val="tx1"/>
                          </a:solidFill>
                        </a:rPr>
                        <a:t>Selection</a:t>
                      </a:r>
                      <a:r>
                        <a:rPr lang="en-US" sz="1600" baseline="0" dirty="0">
                          <a:solidFill>
                            <a:schemeClr val="tx1"/>
                          </a:solidFill>
                        </a:rPr>
                        <a:t> of gaskets</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marR="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kern="1200" dirty="0">
                          <a:solidFill>
                            <a:schemeClr val="tx1"/>
                          </a:solidFill>
                          <a:effectLst/>
                        </a:rPr>
                        <a:t>Following decision tree is mandatory while selecting gaskets</a:t>
                      </a:r>
                    </a:p>
                    <a:p>
                      <a:pPr marL="0" marR="0" indent="0" algn="l" defTabSz="914400" rtl="0" eaLnBrk="1" fontAlgn="auto" latinLnBrk="0" hangingPunct="1">
                        <a:lnSpc>
                          <a:spcPct val="100000"/>
                        </a:lnSpc>
                        <a:spcBef>
                          <a:spcPts val="0"/>
                        </a:spcBef>
                        <a:spcAft>
                          <a:spcPts val="0"/>
                        </a:spcAft>
                        <a:buClr>
                          <a:schemeClr val="accent1"/>
                        </a:buClr>
                        <a:buSzTx/>
                        <a:buFont typeface="Wingdings" panose="05000000000000000000" pitchFamily="2" charset="2"/>
                        <a:buNone/>
                        <a:tabLst/>
                        <a:defRPr/>
                      </a:pPr>
                      <a:endParaRPr lang="en-US" sz="18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2" name="Flowchart: Decision 11"/>
          <p:cNvSpPr/>
          <p:nvPr/>
        </p:nvSpPr>
        <p:spPr>
          <a:xfrm>
            <a:off x="3208532" y="2311583"/>
            <a:ext cx="1371600" cy="838200"/>
          </a:xfrm>
          <a:prstGeom prst="flowChartDecision">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b="1" kern="1200">
                <a:solidFill>
                  <a:srgbClr val="000000"/>
                </a:solidFill>
                <a:effectLst/>
                <a:ea typeface="Times New Roman" panose="02020603050405020304" pitchFamily="18" charset="0"/>
                <a:cs typeface="Times New Roman" panose="02020603050405020304" pitchFamily="18" charset="0"/>
              </a:rPr>
              <a:t>OEM</a:t>
            </a:r>
            <a:endParaRPr lang="en-US" sz="1200">
              <a:effectLst/>
              <a:latin typeface="Times New Roman" panose="02020603050405020304" pitchFamily="18" charset="0"/>
              <a:ea typeface="Times New Roman" panose="02020603050405020304" pitchFamily="18" charset="0"/>
            </a:endParaRPr>
          </a:p>
        </p:txBody>
      </p:sp>
      <p:cxnSp>
        <p:nvCxnSpPr>
          <p:cNvPr id="13" name="Straight Arrow Connector 12"/>
          <p:cNvCxnSpPr/>
          <p:nvPr/>
        </p:nvCxnSpPr>
        <p:spPr>
          <a:xfrm>
            <a:off x="9018270" y="6705600"/>
            <a:ext cx="55245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572000" y="2730683"/>
            <a:ext cx="55245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9323070" y="7010400"/>
            <a:ext cx="55245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a:stretch>
            <a:fillRect/>
          </a:stretch>
        </p:blipFill>
        <p:spPr>
          <a:xfrm>
            <a:off x="5165879" y="2548343"/>
            <a:ext cx="1190791" cy="457264"/>
          </a:xfrm>
          <a:prstGeom prst="rect">
            <a:avLst/>
          </a:prstGeom>
        </p:spPr>
      </p:pic>
      <p:cxnSp>
        <p:nvCxnSpPr>
          <p:cNvPr id="17" name="Straight Arrow Connector 16"/>
          <p:cNvCxnSpPr/>
          <p:nvPr/>
        </p:nvCxnSpPr>
        <p:spPr>
          <a:xfrm>
            <a:off x="3894332" y="3179763"/>
            <a:ext cx="0" cy="4762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Flowchart: Decision 17"/>
          <p:cNvSpPr/>
          <p:nvPr/>
        </p:nvSpPr>
        <p:spPr>
          <a:xfrm>
            <a:off x="3155943" y="3685993"/>
            <a:ext cx="1447800" cy="838200"/>
          </a:xfrm>
          <a:prstGeom prst="flowChartDecision">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b="1" kern="1200" dirty="0">
                <a:solidFill>
                  <a:srgbClr val="000000"/>
                </a:solidFill>
                <a:effectLst/>
                <a:ea typeface="Times New Roman" panose="02020603050405020304" pitchFamily="18" charset="0"/>
                <a:cs typeface="Times New Roman" panose="02020603050405020304" pitchFamily="18" charset="0"/>
              </a:rPr>
              <a:t>Preferred Vendor</a:t>
            </a:r>
            <a:endParaRPr lang="en-US" sz="1200" dirty="0">
              <a:effectLst/>
              <a:latin typeface="Times New Roman" panose="02020603050405020304" pitchFamily="18" charset="0"/>
              <a:ea typeface="Times New Roman" panose="02020603050405020304" pitchFamily="18" charset="0"/>
            </a:endParaRPr>
          </a:p>
        </p:txBody>
      </p:sp>
      <p:cxnSp>
        <p:nvCxnSpPr>
          <p:cNvPr id="19" name="Straight Arrow Connector 18"/>
          <p:cNvCxnSpPr/>
          <p:nvPr/>
        </p:nvCxnSpPr>
        <p:spPr>
          <a:xfrm>
            <a:off x="4632854" y="4122045"/>
            <a:ext cx="55245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5257800" y="3926782"/>
            <a:ext cx="1219200" cy="390525"/>
          </a:xfrm>
          <a:prstGeom prst="rect">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b="1" kern="1200" dirty="0">
                <a:solidFill>
                  <a:srgbClr val="000000"/>
                </a:solidFill>
                <a:effectLst/>
                <a:ea typeface="Times New Roman" panose="02020603050405020304" pitchFamily="18" charset="0"/>
                <a:cs typeface="Times New Roman" panose="02020603050405020304" pitchFamily="18" charset="0"/>
              </a:rPr>
              <a:t>Move to Preferred Vendor</a:t>
            </a:r>
            <a:endParaRPr lang="en-US" sz="1200" dirty="0">
              <a:effectLst/>
              <a:latin typeface="Times New Roman" panose="02020603050405020304" pitchFamily="18" charset="0"/>
              <a:ea typeface="Times New Roman" panose="02020603050405020304" pitchFamily="18" charset="0"/>
            </a:endParaRPr>
          </a:p>
        </p:txBody>
      </p:sp>
      <p:cxnSp>
        <p:nvCxnSpPr>
          <p:cNvPr id="21" name="Straight Arrow Connector 20"/>
          <p:cNvCxnSpPr/>
          <p:nvPr/>
        </p:nvCxnSpPr>
        <p:spPr>
          <a:xfrm>
            <a:off x="3908954" y="4591296"/>
            <a:ext cx="0" cy="476250"/>
          </a:xfrm>
          <a:prstGeom prst="straightConnector1">
            <a:avLst/>
          </a:prstGeom>
          <a:noFill/>
          <a:ln w="9525" cap="flat" cmpd="sng" algn="ctr">
            <a:solidFill>
              <a:sysClr val="windowText" lastClr="000000"/>
            </a:solidFill>
            <a:prstDash val="solid"/>
            <a:tailEnd type="triangle"/>
          </a:ln>
          <a:effectLst/>
        </p:spPr>
      </p:cxnSp>
      <p:sp>
        <p:nvSpPr>
          <p:cNvPr id="22" name="Flowchart: Decision 21"/>
          <p:cNvSpPr/>
          <p:nvPr/>
        </p:nvSpPr>
        <p:spPr>
          <a:xfrm>
            <a:off x="3223154" y="5067546"/>
            <a:ext cx="1371600" cy="1104900"/>
          </a:xfrm>
          <a:prstGeom prst="flowChartDecision">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000" b="1" kern="1200">
                <a:solidFill>
                  <a:srgbClr val="000000"/>
                </a:solidFill>
                <a:effectLst/>
                <a:ea typeface="Times New Roman" panose="02020603050405020304" pitchFamily="18" charset="0"/>
                <a:cs typeface="Times New Roman" panose="02020603050405020304" pitchFamily="18" charset="0"/>
              </a:rPr>
              <a:t>Standard Local Vendor</a:t>
            </a:r>
            <a:endParaRPr lang="en-US" sz="1200">
              <a:effectLst/>
              <a:latin typeface="Times New Roman" panose="02020603050405020304" pitchFamily="18" charset="0"/>
              <a:ea typeface="Times New Roman" panose="02020603050405020304" pitchFamily="18" charset="0"/>
            </a:endParaRPr>
          </a:p>
        </p:txBody>
      </p:sp>
      <p:pic>
        <p:nvPicPr>
          <p:cNvPr id="5" name="Picture 4"/>
          <p:cNvPicPr>
            <a:picLocks noChangeAspect="1"/>
          </p:cNvPicPr>
          <p:nvPr/>
        </p:nvPicPr>
        <p:blipFill>
          <a:blip r:embed="rId5"/>
          <a:stretch>
            <a:fillRect/>
          </a:stretch>
        </p:blipFill>
        <p:spPr>
          <a:xfrm>
            <a:off x="3999358" y="3224554"/>
            <a:ext cx="1190791" cy="257211"/>
          </a:xfrm>
          <a:prstGeom prst="rect">
            <a:avLst/>
          </a:prstGeom>
        </p:spPr>
      </p:pic>
      <p:pic>
        <p:nvPicPr>
          <p:cNvPr id="24" name="Picture 23"/>
          <p:cNvPicPr>
            <a:picLocks noChangeAspect="1"/>
          </p:cNvPicPr>
          <p:nvPr/>
        </p:nvPicPr>
        <p:blipFill>
          <a:blip r:embed="rId5"/>
          <a:stretch>
            <a:fillRect/>
          </a:stretch>
        </p:blipFill>
        <p:spPr>
          <a:xfrm>
            <a:off x="4037458" y="4656102"/>
            <a:ext cx="1190791" cy="257211"/>
          </a:xfrm>
          <a:prstGeom prst="rect">
            <a:avLst/>
          </a:prstGeom>
        </p:spPr>
      </p:pic>
      <p:pic>
        <p:nvPicPr>
          <p:cNvPr id="6" name="Picture 5"/>
          <p:cNvPicPr>
            <a:picLocks noChangeAspect="1"/>
          </p:cNvPicPr>
          <p:nvPr/>
        </p:nvPicPr>
        <p:blipFill>
          <a:blip r:embed="rId6"/>
          <a:stretch>
            <a:fillRect/>
          </a:stretch>
        </p:blipFill>
        <p:spPr>
          <a:xfrm>
            <a:off x="4622391" y="2436086"/>
            <a:ext cx="381053" cy="257211"/>
          </a:xfrm>
          <a:prstGeom prst="rect">
            <a:avLst/>
          </a:prstGeom>
        </p:spPr>
      </p:pic>
      <p:pic>
        <p:nvPicPr>
          <p:cNvPr id="27" name="Picture 26"/>
          <p:cNvPicPr>
            <a:picLocks noChangeAspect="1"/>
          </p:cNvPicPr>
          <p:nvPr/>
        </p:nvPicPr>
        <p:blipFill>
          <a:blip r:embed="rId6"/>
          <a:stretch>
            <a:fillRect/>
          </a:stretch>
        </p:blipFill>
        <p:spPr>
          <a:xfrm>
            <a:off x="4693845" y="3827864"/>
            <a:ext cx="381053" cy="257211"/>
          </a:xfrm>
          <a:prstGeom prst="rect">
            <a:avLst/>
          </a:prstGeom>
        </p:spPr>
      </p:pic>
    </p:spTree>
    <p:extLst>
      <p:ext uri="{BB962C8B-B14F-4D97-AF65-F5344CB8AC3E}">
        <p14:creationId xmlns:p14="http://schemas.microsoft.com/office/powerpoint/2010/main" val="425925829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r>
              <a:rPr lang="en-US" altLang="en-US" sz="3200" noProof="1">
                <a:latin typeface="+mn-lt"/>
              </a:rPr>
              <a:t>PROCEDURE</a:t>
            </a:r>
          </a:p>
        </p:txBody>
      </p:sp>
      <p:graphicFrame>
        <p:nvGraphicFramePr>
          <p:cNvPr id="2" name="Table 1"/>
          <p:cNvGraphicFramePr>
            <a:graphicFrameLocks noGrp="1"/>
          </p:cNvGraphicFramePr>
          <p:nvPr>
            <p:extLst>
              <p:ext uri="{D42A27DB-BD31-4B8C-83A1-F6EECF244321}">
                <p14:modId xmlns:p14="http://schemas.microsoft.com/office/powerpoint/2010/main" val="494007937"/>
              </p:ext>
            </p:extLst>
          </p:nvPr>
        </p:nvGraphicFramePr>
        <p:xfrm>
          <a:off x="323850" y="1219200"/>
          <a:ext cx="8515350" cy="3379400"/>
        </p:xfrm>
        <a:graphic>
          <a:graphicData uri="http://schemas.openxmlformats.org/drawingml/2006/table">
            <a:tbl>
              <a:tblPr firstRow="1" bandRow="1">
                <a:tableStyleId>{21E4AEA4-8DFA-4A89-87EB-49C32662AFE0}</a:tableStyleId>
              </a:tblPr>
              <a:tblGrid>
                <a:gridCol w="2190750">
                  <a:extLst>
                    <a:ext uri="{9D8B030D-6E8A-4147-A177-3AD203B41FA5}">
                      <a16:colId xmlns:a16="http://schemas.microsoft.com/office/drawing/2014/main" val="20000"/>
                    </a:ext>
                  </a:extLst>
                </a:gridCol>
                <a:gridCol w="6324600">
                  <a:extLst>
                    <a:ext uri="{9D8B030D-6E8A-4147-A177-3AD203B41FA5}">
                      <a16:colId xmlns:a16="http://schemas.microsoft.com/office/drawing/2014/main" val="20001"/>
                    </a:ext>
                  </a:extLst>
                </a:gridCol>
              </a:tblGrid>
              <a:tr h="605720">
                <a:tc>
                  <a:txBody>
                    <a:bodyPr/>
                    <a:lstStyle/>
                    <a:p>
                      <a:r>
                        <a:rPr lang="en-US" dirty="0">
                          <a:solidFill>
                            <a:schemeClr val="tx1"/>
                          </a:solidFill>
                        </a:rPr>
                        <a:t>Action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solidFill>
                            <a:schemeClr val="tx1"/>
                          </a:solidFill>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598321">
                <a:tc>
                  <a:txBody>
                    <a:bodyPr/>
                    <a:lstStyle/>
                    <a:p>
                      <a:r>
                        <a:rPr lang="en-US" sz="1600" dirty="0">
                          <a:solidFill>
                            <a:schemeClr val="tx1"/>
                          </a:solidFill>
                        </a:rPr>
                        <a:t>Gasket</a:t>
                      </a:r>
                      <a:r>
                        <a:rPr lang="en-US" sz="1600" baseline="0" dirty="0">
                          <a:solidFill>
                            <a:schemeClr val="tx1"/>
                          </a:solidFill>
                        </a:rPr>
                        <a:t> Certification</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Tx/>
                        <a:buFont typeface="Wingdings" panose="05000000000000000000" pitchFamily="2" charset="2"/>
                        <a:buChar char="§"/>
                      </a:pPr>
                      <a:r>
                        <a:rPr lang="en-US" sz="1600" dirty="0">
                          <a:solidFill>
                            <a:schemeClr val="tx1"/>
                          </a:solidFill>
                        </a:rPr>
                        <a:t>When all data for gaskets is collected, identified Original Equipment Manufacturers must be contacted for providing Food Grade / Phthalate free certificates.  In case OEM is unable to provide certificates for existing gasket, but provides a suitable replacement with certificates, the gasket must be re-ordered to OEM.</a:t>
                      </a:r>
                    </a:p>
                    <a:p>
                      <a:pPr marL="285750" indent="-285750">
                        <a:buClrTx/>
                        <a:buFont typeface="Wingdings" panose="05000000000000000000" pitchFamily="2" charset="2"/>
                        <a:buChar char="§"/>
                      </a:pPr>
                      <a:r>
                        <a:rPr lang="en-US" sz="1600" dirty="0">
                          <a:solidFill>
                            <a:schemeClr val="tx1"/>
                          </a:solidFill>
                        </a:rPr>
                        <a:t>Non-Standardized gaskets from Local vendors are to be mitigated as part of Gasket management exercise. Purchase of gaskets from such vendors should be converted to “Preferred vendors”. Preferred vendors are globally reputed vendors, such as </a:t>
                      </a:r>
                      <a:r>
                        <a:rPr lang="en-US" sz="1600" dirty="0" err="1">
                          <a:solidFill>
                            <a:schemeClr val="tx1"/>
                          </a:solidFill>
                        </a:rPr>
                        <a:t>Garlock</a:t>
                      </a:r>
                      <a:r>
                        <a:rPr lang="en-US" sz="1600" dirty="0">
                          <a:solidFill>
                            <a:schemeClr val="tx1"/>
                          </a:solidFill>
                        </a:rPr>
                        <a:t>, </a:t>
                      </a:r>
                      <a:r>
                        <a:rPr lang="en-US" sz="1600" dirty="0" err="1">
                          <a:solidFill>
                            <a:schemeClr val="tx1"/>
                          </a:solidFill>
                        </a:rPr>
                        <a:t>Sealmax</a:t>
                      </a:r>
                      <a:r>
                        <a:rPr lang="en-US" sz="1600" dirty="0">
                          <a:solidFill>
                            <a:schemeClr val="tx1"/>
                          </a:solidFill>
                        </a:rPr>
                        <a:t> (KWO &amp; IDT Germany) etc. No gaskets however, should be accepted if certificates are not provided. </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5" name="Rectangle 4"/>
          <p:cNvSpPr/>
          <p:nvPr/>
        </p:nvSpPr>
        <p:spPr>
          <a:xfrm>
            <a:off x="315555" y="5001310"/>
            <a:ext cx="8371245" cy="646331"/>
          </a:xfrm>
          <a:prstGeom prst="rect">
            <a:avLst/>
          </a:prstGeom>
        </p:spPr>
        <p:txBody>
          <a:bodyPr wrap="square">
            <a:spAutoFit/>
          </a:bodyPr>
          <a:lstStyle/>
          <a:p>
            <a:pPr algn="just">
              <a:tabLst>
                <a:tab pos="180340" algn="l"/>
                <a:tab pos="360045" algn="l"/>
                <a:tab pos="540385" algn="l"/>
              </a:tabLst>
            </a:pPr>
            <a:r>
              <a:rPr lang="en-GB" dirty="0">
                <a:ea typeface="Times New Roman" panose="02020603050405020304" pitchFamily="18" charset="0"/>
              </a:rPr>
              <a:t>Attached below is template referenced in the above procedure that can be used for data collection and tracking of gaskets.</a:t>
            </a:r>
            <a:endParaRPr lang="en-US" dirty="0">
              <a:effectLst/>
              <a:ea typeface="Times New Roman" panose="02020603050405020304" pitchFamily="18" charset="0"/>
            </a:endParaRPr>
          </a:p>
        </p:txBody>
      </p:sp>
      <p:graphicFrame>
        <p:nvGraphicFramePr>
          <p:cNvPr id="8" name="Object 7"/>
          <p:cNvGraphicFramePr>
            <a:graphicFrameLocks noChangeAspect="1"/>
          </p:cNvGraphicFramePr>
          <p:nvPr>
            <p:extLst>
              <p:ext uri="{D42A27DB-BD31-4B8C-83A1-F6EECF244321}">
                <p14:modId xmlns:p14="http://schemas.microsoft.com/office/powerpoint/2010/main" val="3316292944"/>
              </p:ext>
            </p:extLst>
          </p:nvPr>
        </p:nvGraphicFramePr>
        <p:xfrm>
          <a:off x="4309089" y="5623578"/>
          <a:ext cx="384175" cy="771525"/>
        </p:xfrm>
        <a:graphic>
          <a:graphicData uri="http://schemas.openxmlformats.org/presentationml/2006/ole">
            <mc:AlternateContent xmlns:mc="http://schemas.openxmlformats.org/markup-compatibility/2006">
              <mc:Choice xmlns:v="urn:schemas-microsoft-com:vml" Requires="v">
                <p:oleObj name="Worksheet" showAsIcon="1" r:id="rId3" imgW="380865" imgH="771457" progId="Excel.Sheet.12">
                  <p:embed/>
                </p:oleObj>
              </mc:Choice>
              <mc:Fallback>
                <p:oleObj name="Worksheet" showAsIcon="1" r:id="rId3" imgW="380865" imgH="771457" progId="Excel.Sheet.12">
                  <p:embed/>
                  <p:pic>
                    <p:nvPicPr>
                      <p:cNvPr id="0" name="Object 11"/>
                      <p:cNvPicPr>
                        <a:picLocks noChangeAspect="1" noChangeArrowheads="1"/>
                      </p:cNvPicPr>
                      <p:nvPr/>
                    </p:nvPicPr>
                    <p:blipFill>
                      <a:blip r:embed="rId4"/>
                      <a:srcRect/>
                      <a:stretch>
                        <a:fillRect/>
                      </a:stretch>
                    </p:blipFill>
                    <p:spPr bwMode="auto">
                      <a:xfrm>
                        <a:off x="4309089" y="5623578"/>
                        <a:ext cx="384175" cy="771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92750755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AGENDA</a:t>
            </a:r>
          </a:p>
        </p:txBody>
      </p:sp>
      <p:sp>
        <p:nvSpPr>
          <p:cNvPr id="12294" name="Rectangle 59"/>
          <p:cNvSpPr>
            <a:spLocks noChangeArrowheads="1"/>
          </p:cNvSpPr>
          <p:nvPr/>
        </p:nvSpPr>
        <p:spPr bwMode="gray">
          <a:xfrm>
            <a:off x="323433" y="2249487"/>
            <a:ext cx="482600" cy="484188"/>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latin typeface="+mn-lt"/>
              </a:rPr>
              <a:t>2</a:t>
            </a:r>
          </a:p>
        </p:txBody>
      </p:sp>
      <p:sp>
        <p:nvSpPr>
          <p:cNvPr id="12295" name="Rectangle 60"/>
          <p:cNvSpPr>
            <a:spLocks noChangeArrowheads="1"/>
          </p:cNvSpPr>
          <p:nvPr/>
        </p:nvSpPr>
        <p:spPr bwMode="gray">
          <a:xfrm>
            <a:off x="950496" y="2249487"/>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Scope</a:t>
            </a:r>
          </a:p>
        </p:txBody>
      </p:sp>
      <p:sp>
        <p:nvSpPr>
          <p:cNvPr id="12296" name="Rectangle 61"/>
          <p:cNvSpPr>
            <a:spLocks noChangeArrowheads="1"/>
          </p:cNvSpPr>
          <p:nvPr/>
        </p:nvSpPr>
        <p:spPr bwMode="gray">
          <a:xfrm>
            <a:off x="323433" y="2874962"/>
            <a:ext cx="482600" cy="484188"/>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latin typeface="+mn-lt"/>
              </a:rPr>
              <a:t>3</a:t>
            </a:r>
          </a:p>
        </p:txBody>
      </p:sp>
      <p:sp>
        <p:nvSpPr>
          <p:cNvPr id="12297" name="Rectangle 62"/>
          <p:cNvSpPr>
            <a:spLocks noChangeArrowheads="1"/>
          </p:cNvSpPr>
          <p:nvPr/>
        </p:nvSpPr>
        <p:spPr bwMode="gray">
          <a:xfrm>
            <a:off x="950496" y="2874962"/>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Benefits</a:t>
            </a:r>
          </a:p>
        </p:txBody>
      </p:sp>
      <p:sp>
        <p:nvSpPr>
          <p:cNvPr id="12298" name="Rectangle 63"/>
          <p:cNvSpPr>
            <a:spLocks noChangeArrowheads="1"/>
          </p:cNvSpPr>
          <p:nvPr/>
        </p:nvSpPr>
        <p:spPr bwMode="gray">
          <a:xfrm>
            <a:off x="323433" y="3502025"/>
            <a:ext cx="482600" cy="484187"/>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latin typeface="+mn-lt"/>
              </a:rPr>
              <a:t>4</a:t>
            </a:r>
          </a:p>
        </p:txBody>
      </p:sp>
      <p:sp>
        <p:nvSpPr>
          <p:cNvPr id="12299" name="Rectangle 64"/>
          <p:cNvSpPr>
            <a:spLocks noChangeArrowheads="1"/>
          </p:cNvSpPr>
          <p:nvPr/>
        </p:nvSpPr>
        <p:spPr bwMode="gray">
          <a:xfrm>
            <a:off x="950496" y="3502025"/>
            <a:ext cx="7869237" cy="4841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Key Elastomeres in food manufacturing</a:t>
            </a:r>
          </a:p>
        </p:txBody>
      </p:sp>
      <p:sp>
        <p:nvSpPr>
          <p:cNvPr id="12300" name="Rectangle 65"/>
          <p:cNvSpPr>
            <a:spLocks noChangeArrowheads="1"/>
          </p:cNvSpPr>
          <p:nvPr/>
        </p:nvSpPr>
        <p:spPr bwMode="gray">
          <a:xfrm>
            <a:off x="323433" y="4129087"/>
            <a:ext cx="482600" cy="484188"/>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latin typeface="+mn-lt"/>
              </a:rPr>
              <a:t>5</a:t>
            </a:r>
          </a:p>
        </p:txBody>
      </p:sp>
      <p:sp>
        <p:nvSpPr>
          <p:cNvPr id="12301" name="Rectangle 66"/>
          <p:cNvSpPr>
            <a:spLocks noChangeArrowheads="1"/>
          </p:cNvSpPr>
          <p:nvPr/>
        </p:nvSpPr>
        <p:spPr bwMode="gray">
          <a:xfrm>
            <a:off x="950496" y="4129087"/>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Roles &amp; Responsibilities</a:t>
            </a:r>
          </a:p>
        </p:txBody>
      </p:sp>
      <p:sp>
        <p:nvSpPr>
          <p:cNvPr id="12302" name="Rectangle 67"/>
          <p:cNvSpPr>
            <a:spLocks noChangeArrowheads="1"/>
          </p:cNvSpPr>
          <p:nvPr/>
        </p:nvSpPr>
        <p:spPr bwMode="gray">
          <a:xfrm>
            <a:off x="323433" y="4759325"/>
            <a:ext cx="482600" cy="484187"/>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latin typeface="+mn-lt"/>
              </a:rPr>
              <a:t>6</a:t>
            </a:r>
          </a:p>
        </p:txBody>
      </p:sp>
      <p:sp>
        <p:nvSpPr>
          <p:cNvPr id="12303" name="Rectangle 68"/>
          <p:cNvSpPr>
            <a:spLocks noChangeArrowheads="1"/>
          </p:cNvSpPr>
          <p:nvPr/>
        </p:nvSpPr>
        <p:spPr bwMode="gray">
          <a:xfrm>
            <a:off x="950496" y="4759325"/>
            <a:ext cx="7869237" cy="4841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Risk Matrix &amp; inspection frequency</a:t>
            </a:r>
          </a:p>
        </p:txBody>
      </p:sp>
      <p:sp>
        <p:nvSpPr>
          <p:cNvPr id="12304" name="Rectangle 69"/>
          <p:cNvSpPr>
            <a:spLocks noChangeArrowheads="1"/>
          </p:cNvSpPr>
          <p:nvPr/>
        </p:nvSpPr>
        <p:spPr bwMode="gray">
          <a:xfrm>
            <a:off x="323433" y="5383212"/>
            <a:ext cx="482600" cy="484188"/>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latin typeface="+mn-lt"/>
              </a:rPr>
              <a:t>7</a:t>
            </a:r>
          </a:p>
        </p:txBody>
      </p:sp>
      <p:sp>
        <p:nvSpPr>
          <p:cNvPr id="12305" name="Rectangle 70"/>
          <p:cNvSpPr>
            <a:spLocks noChangeArrowheads="1"/>
          </p:cNvSpPr>
          <p:nvPr/>
        </p:nvSpPr>
        <p:spPr bwMode="gray">
          <a:xfrm>
            <a:off x="950496" y="5383212"/>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Procedure</a:t>
            </a:r>
          </a:p>
        </p:txBody>
      </p:sp>
      <p:sp>
        <p:nvSpPr>
          <p:cNvPr id="25" name="Rectangle 59"/>
          <p:cNvSpPr>
            <a:spLocks noChangeArrowheads="1"/>
          </p:cNvSpPr>
          <p:nvPr/>
        </p:nvSpPr>
        <p:spPr bwMode="gray">
          <a:xfrm>
            <a:off x="323850" y="1600200"/>
            <a:ext cx="482600" cy="484188"/>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latin typeface="+mn-lt"/>
              </a:rPr>
              <a:t>1</a:t>
            </a:r>
          </a:p>
        </p:txBody>
      </p:sp>
      <p:sp>
        <p:nvSpPr>
          <p:cNvPr id="26" name="Rectangle 60"/>
          <p:cNvSpPr>
            <a:spLocks noChangeArrowheads="1"/>
          </p:cNvSpPr>
          <p:nvPr/>
        </p:nvSpPr>
        <p:spPr bwMode="gray">
          <a:xfrm>
            <a:off x="950496" y="1600200"/>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Purpose</a:t>
            </a:r>
          </a:p>
        </p:txBody>
      </p:sp>
    </p:spTree>
    <p:extLst>
      <p:ext uri="{BB962C8B-B14F-4D97-AF65-F5344CB8AC3E}">
        <p14:creationId xmlns:p14="http://schemas.microsoft.com/office/powerpoint/2010/main" val="176038550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PURPOSE</a:t>
            </a:r>
          </a:p>
        </p:txBody>
      </p:sp>
      <p:sp>
        <p:nvSpPr>
          <p:cNvPr id="24" name="Rectangle 2"/>
          <p:cNvSpPr>
            <a:spLocks noChangeArrowheads="1"/>
          </p:cNvSpPr>
          <p:nvPr/>
        </p:nvSpPr>
        <p:spPr bwMode="gray">
          <a:xfrm>
            <a:off x="323850" y="1555750"/>
            <a:ext cx="8515350"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Why map gaskets?</a:t>
            </a:r>
          </a:p>
        </p:txBody>
      </p:sp>
      <p:sp>
        <p:nvSpPr>
          <p:cNvPr id="27" name="Rectangle 5"/>
          <p:cNvSpPr>
            <a:spLocks noChangeArrowheads="1"/>
          </p:cNvSpPr>
          <p:nvPr/>
        </p:nvSpPr>
        <p:spPr bwMode="gray">
          <a:xfrm>
            <a:off x="323850" y="1931987"/>
            <a:ext cx="8515350" cy="4545013"/>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Damaged/ broken gasket in the process area can lead to product contamination or can be a source of foreign body in the finished product. </a:t>
            </a:r>
          </a:p>
          <a:p>
            <a:pPr eaLnBrk="1" hangingPunct="1">
              <a:lnSpc>
                <a:spcPct val="95000"/>
              </a:lnSpc>
              <a:spcAft>
                <a:spcPct val="15000"/>
              </a:spcAft>
              <a:buFont typeface="Wingdings" panose="05000000000000000000" pitchFamily="2" charset="2"/>
              <a:buChar char="§"/>
            </a:pPr>
            <a:r>
              <a:rPr lang="en-US" dirty="0">
                <a:latin typeface="+mn-lt"/>
              </a:rPr>
              <a:t>Gasket mapping helps in risk analysis of gasket with respect to their suitability to the controls and risk generated from moving parts. </a:t>
            </a:r>
          </a:p>
          <a:p>
            <a:pPr eaLnBrk="1" hangingPunct="1">
              <a:lnSpc>
                <a:spcPct val="95000"/>
              </a:lnSpc>
              <a:spcAft>
                <a:spcPct val="15000"/>
              </a:spcAft>
              <a:buFont typeface="Wingdings" panose="05000000000000000000" pitchFamily="2" charset="2"/>
              <a:buChar char="§"/>
            </a:pPr>
            <a:r>
              <a:rPr lang="en-US" dirty="0">
                <a:latin typeface="+mn-lt"/>
              </a:rPr>
              <a:t>It also helps define the inspection frequency based on </a:t>
            </a:r>
          </a:p>
          <a:p>
            <a:pPr lvl="1" eaLnBrk="1" hangingPunct="1">
              <a:lnSpc>
                <a:spcPct val="95000"/>
              </a:lnSpc>
              <a:spcAft>
                <a:spcPct val="15000"/>
              </a:spcAft>
              <a:buSzPct val="105000"/>
              <a:buFont typeface="Arial" panose="020B0604020202020204" pitchFamily="34" charset="0"/>
              <a:buChar char="▪"/>
            </a:pPr>
            <a:r>
              <a:rPr lang="en-US" dirty="0">
                <a:latin typeface="+mn-lt"/>
              </a:rPr>
              <a:t>risk matrix, </a:t>
            </a:r>
          </a:p>
          <a:p>
            <a:pPr lvl="1" eaLnBrk="1" hangingPunct="1">
              <a:lnSpc>
                <a:spcPct val="95000"/>
              </a:lnSpc>
              <a:spcAft>
                <a:spcPct val="15000"/>
              </a:spcAft>
              <a:buSzPct val="105000"/>
              <a:buFont typeface="Arial" panose="020B0604020202020204" pitchFamily="34" charset="0"/>
              <a:buChar char="▪"/>
            </a:pPr>
            <a:r>
              <a:rPr lang="en-US" dirty="0">
                <a:latin typeface="+mn-lt"/>
              </a:rPr>
              <a:t>suitable type of gasket material and </a:t>
            </a:r>
          </a:p>
          <a:p>
            <a:pPr lvl="1" eaLnBrk="1" hangingPunct="1">
              <a:lnSpc>
                <a:spcPct val="95000"/>
              </a:lnSpc>
              <a:spcAft>
                <a:spcPct val="15000"/>
              </a:spcAft>
              <a:buSzPct val="105000"/>
              <a:buFont typeface="Arial" panose="020B0604020202020204" pitchFamily="34" charset="0"/>
              <a:buChar char="▪"/>
            </a:pPr>
            <a:r>
              <a:rPr lang="en-US" dirty="0">
                <a:latin typeface="+mn-lt"/>
              </a:rPr>
              <a:t>certifications required</a:t>
            </a: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p:txBody>
      </p:sp>
      <p:pic>
        <p:nvPicPr>
          <p:cNvPr id="2050" name="Picture 2" descr="Image result for PURPOS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9567511">
            <a:off x="6035237" y="4442677"/>
            <a:ext cx="2667095" cy="1303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073162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SCOPE</a:t>
            </a:r>
          </a:p>
        </p:txBody>
      </p:sp>
      <p:sp>
        <p:nvSpPr>
          <p:cNvPr id="24" name="Rectangle 2"/>
          <p:cNvSpPr>
            <a:spLocks noChangeArrowheads="1"/>
          </p:cNvSpPr>
          <p:nvPr/>
        </p:nvSpPr>
        <p:spPr bwMode="gray">
          <a:xfrm>
            <a:off x="323850" y="1555750"/>
            <a:ext cx="8515350"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Where is gasket mapping applicable?</a:t>
            </a:r>
          </a:p>
        </p:txBody>
      </p:sp>
      <p:sp>
        <p:nvSpPr>
          <p:cNvPr id="27" name="Rectangle 5"/>
          <p:cNvSpPr>
            <a:spLocks noChangeArrowheads="1"/>
          </p:cNvSpPr>
          <p:nvPr/>
        </p:nvSpPr>
        <p:spPr bwMode="gray">
          <a:xfrm>
            <a:off x="323850" y="1931987"/>
            <a:ext cx="8515350" cy="4545013"/>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The procedure is applicable to all processes in manufacturing / filling where gaskets are used, including offline equipment like tote bin, sieves etc. </a:t>
            </a:r>
          </a:p>
          <a:p>
            <a:pPr eaLnBrk="1" hangingPunct="1">
              <a:lnSpc>
                <a:spcPct val="95000"/>
              </a:lnSpc>
              <a:spcAft>
                <a:spcPct val="15000"/>
              </a:spcAft>
              <a:buFont typeface="Wingdings" panose="05000000000000000000" pitchFamily="2" charset="2"/>
              <a:buChar char="§"/>
            </a:pPr>
            <a:r>
              <a:rPr lang="en-US" noProof="1">
                <a:latin typeface="+mn-lt"/>
              </a:rPr>
              <a:t>Any gasket that comes in contact (direct or indirect) with food has to be mapped and assessed for risks on regular basis.</a:t>
            </a:r>
          </a:p>
          <a:p>
            <a:pPr marL="0" indent="0" eaLnBrk="1" hangingPunct="1">
              <a:lnSpc>
                <a:spcPct val="95000"/>
              </a:lnSpc>
              <a:spcAft>
                <a:spcPct val="15000"/>
              </a:spcAft>
            </a:pPr>
            <a:endParaRPr lang="en-US" noProof="1">
              <a:latin typeface="+mn-lt"/>
            </a:endParaRPr>
          </a:p>
        </p:txBody>
      </p:sp>
      <p:pic>
        <p:nvPicPr>
          <p:cNvPr id="3074" name="Picture 2" descr="Image result for SCOPE"/>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19742750">
            <a:off x="5869980" y="4834853"/>
            <a:ext cx="3124200" cy="11714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976425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BENEFITS</a:t>
            </a:r>
          </a:p>
        </p:txBody>
      </p:sp>
      <p:sp>
        <p:nvSpPr>
          <p:cNvPr id="24" name="Rectangle 2"/>
          <p:cNvSpPr>
            <a:spLocks noChangeArrowheads="1"/>
          </p:cNvSpPr>
          <p:nvPr/>
        </p:nvSpPr>
        <p:spPr bwMode="gray">
          <a:xfrm>
            <a:off x="323850" y="1555750"/>
            <a:ext cx="8515350"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Mapping of Gaskets helps to</a:t>
            </a:r>
          </a:p>
        </p:txBody>
      </p:sp>
      <p:sp>
        <p:nvSpPr>
          <p:cNvPr id="27" name="Rectangle 5"/>
          <p:cNvSpPr>
            <a:spLocks noChangeArrowheads="1"/>
          </p:cNvSpPr>
          <p:nvPr/>
        </p:nvSpPr>
        <p:spPr bwMode="gray">
          <a:xfrm>
            <a:off x="323850" y="1931987"/>
            <a:ext cx="8515350" cy="4545013"/>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Mitigate Foreign Body Incident Risk by:</a:t>
            </a:r>
          </a:p>
          <a:p>
            <a:pPr lvl="1" eaLnBrk="1" hangingPunct="1">
              <a:lnSpc>
                <a:spcPct val="95000"/>
              </a:lnSpc>
              <a:spcAft>
                <a:spcPct val="15000"/>
              </a:spcAft>
              <a:buSzPct val="105000"/>
              <a:buFont typeface="Arial" panose="020B0604020202020204" pitchFamily="34" charset="0"/>
              <a:buChar char="▪"/>
            </a:pPr>
            <a:r>
              <a:rPr lang="en-US" noProof="1">
                <a:latin typeface="+mn-lt"/>
              </a:rPr>
              <a:t>Usage of right gaskets at right place.</a:t>
            </a:r>
          </a:p>
          <a:p>
            <a:pPr lvl="1" eaLnBrk="1" hangingPunct="1">
              <a:lnSpc>
                <a:spcPct val="95000"/>
              </a:lnSpc>
              <a:spcAft>
                <a:spcPct val="15000"/>
              </a:spcAft>
              <a:buSzPct val="105000"/>
              <a:buFont typeface="Arial" panose="020B0604020202020204" pitchFamily="34" charset="0"/>
              <a:buChar char="▪"/>
            </a:pPr>
            <a:r>
              <a:rPr lang="en-US" noProof="1">
                <a:latin typeface="+mn-lt"/>
              </a:rPr>
              <a:t>Adequate inspection plan</a:t>
            </a:r>
          </a:p>
          <a:p>
            <a:pPr lvl="1" eaLnBrk="1" hangingPunct="1">
              <a:lnSpc>
                <a:spcPct val="95000"/>
              </a:lnSpc>
              <a:spcAft>
                <a:spcPct val="15000"/>
              </a:spcAft>
              <a:buSzPct val="105000"/>
              <a:buFont typeface="Arial" panose="020B0604020202020204" pitchFamily="34" charset="0"/>
              <a:buChar char="▪"/>
            </a:pPr>
            <a:r>
              <a:rPr lang="en-US" noProof="1">
                <a:latin typeface="+mn-lt"/>
              </a:rPr>
              <a:t>Reduction in Consumer Complaints</a:t>
            </a:r>
          </a:p>
          <a:p>
            <a:pPr lvl="1" eaLnBrk="1" hangingPunct="1">
              <a:lnSpc>
                <a:spcPct val="95000"/>
              </a:lnSpc>
              <a:spcAft>
                <a:spcPct val="15000"/>
              </a:spcAft>
              <a:buSzPct val="105000"/>
              <a:buFont typeface="Arial" panose="020B0604020202020204" pitchFamily="34" charset="0"/>
              <a:buChar char="▪"/>
            </a:pPr>
            <a:r>
              <a:rPr lang="en-US" noProof="1">
                <a:latin typeface="+mn-lt"/>
              </a:rPr>
              <a:t>Reduction in Cost of Non Quality </a:t>
            </a: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p:txBody>
      </p:sp>
      <p:pic>
        <p:nvPicPr>
          <p:cNvPr id="4098" name="Picture 2" descr="Image result for BENEFITS"/>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19446197">
            <a:off x="6128956" y="4696178"/>
            <a:ext cx="2822696" cy="10267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926457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r>
              <a:rPr lang="en-US" altLang="en-US" sz="3200" noProof="1">
                <a:latin typeface="+mn-lt"/>
              </a:rPr>
              <a:t>KEY ELASTOMERES IN FOOD MANUFACTURING</a:t>
            </a:r>
          </a:p>
        </p:txBody>
      </p:sp>
      <p:sp>
        <p:nvSpPr>
          <p:cNvPr id="24" name="Rectangle 2"/>
          <p:cNvSpPr>
            <a:spLocks noChangeArrowheads="1"/>
          </p:cNvSpPr>
          <p:nvPr/>
        </p:nvSpPr>
        <p:spPr bwMode="gray">
          <a:xfrm>
            <a:off x="323850" y="1555750"/>
            <a:ext cx="8515350"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Key elastomers used in food manufacturing process</a:t>
            </a:r>
          </a:p>
        </p:txBody>
      </p:sp>
      <p:sp>
        <p:nvSpPr>
          <p:cNvPr id="27" name="Rectangle 5"/>
          <p:cNvSpPr>
            <a:spLocks noChangeArrowheads="1"/>
          </p:cNvSpPr>
          <p:nvPr/>
        </p:nvSpPr>
        <p:spPr bwMode="gray">
          <a:xfrm>
            <a:off x="323850" y="1931987"/>
            <a:ext cx="8515350" cy="4545013"/>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3231576002"/>
              </p:ext>
            </p:extLst>
          </p:nvPr>
        </p:nvGraphicFramePr>
        <p:xfrm>
          <a:off x="457199" y="2403474"/>
          <a:ext cx="8229600" cy="3155192"/>
        </p:xfrm>
        <a:graphic>
          <a:graphicData uri="http://schemas.openxmlformats.org/drawingml/2006/table">
            <a:tbl>
              <a:tblPr firstRow="1" firstCol="1" bandRow="1">
                <a:tableStyleId>{5DA37D80-6434-44D0-A028-1B22A696006F}</a:tableStyleId>
              </a:tblPr>
              <a:tblGrid>
                <a:gridCol w="1110440">
                  <a:extLst>
                    <a:ext uri="{9D8B030D-6E8A-4147-A177-3AD203B41FA5}">
                      <a16:colId xmlns:a16="http://schemas.microsoft.com/office/drawing/2014/main" val="20000"/>
                    </a:ext>
                  </a:extLst>
                </a:gridCol>
                <a:gridCol w="1982930">
                  <a:extLst>
                    <a:ext uri="{9D8B030D-6E8A-4147-A177-3AD203B41FA5}">
                      <a16:colId xmlns:a16="http://schemas.microsoft.com/office/drawing/2014/main" val="20001"/>
                    </a:ext>
                  </a:extLst>
                </a:gridCol>
                <a:gridCol w="1348392">
                  <a:extLst>
                    <a:ext uri="{9D8B030D-6E8A-4147-A177-3AD203B41FA5}">
                      <a16:colId xmlns:a16="http://schemas.microsoft.com/office/drawing/2014/main" val="20002"/>
                    </a:ext>
                  </a:extLst>
                </a:gridCol>
                <a:gridCol w="1110440">
                  <a:extLst>
                    <a:ext uri="{9D8B030D-6E8A-4147-A177-3AD203B41FA5}">
                      <a16:colId xmlns:a16="http://schemas.microsoft.com/office/drawing/2014/main" val="20003"/>
                    </a:ext>
                  </a:extLst>
                </a:gridCol>
                <a:gridCol w="793172">
                  <a:extLst>
                    <a:ext uri="{9D8B030D-6E8A-4147-A177-3AD203B41FA5}">
                      <a16:colId xmlns:a16="http://schemas.microsoft.com/office/drawing/2014/main" val="20004"/>
                    </a:ext>
                  </a:extLst>
                </a:gridCol>
                <a:gridCol w="942113">
                  <a:extLst>
                    <a:ext uri="{9D8B030D-6E8A-4147-A177-3AD203B41FA5}">
                      <a16:colId xmlns:a16="http://schemas.microsoft.com/office/drawing/2014/main" val="20005"/>
                    </a:ext>
                  </a:extLst>
                </a:gridCol>
                <a:gridCol w="942113">
                  <a:extLst>
                    <a:ext uri="{9D8B030D-6E8A-4147-A177-3AD203B41FA5}">
                      <a16:colId xmlns:a16="http://schemas.microsoft.com/office/drawing/2014/main" val="20006"/>
                    </a:ext>
                  </a:extLst>
                </a:gridCol>
              </a:tblGrid>
              <a:tr h="461680">
                <a:tc rowSpan="2">
                  <a:txBody>
                    <a:bodyPr/>
                    <a:lstStyle/>
                    <a:p>
                      <a:pPr marL="0" marR="0" algn="ctr">
                        <a:lnSpc>
                          <a:spcPct val="115000"/>
                        </a:lnSpc>
                        <a:spcBef>
                          <a:spcPts val="0"/>
                        </a:spcBef>
                        <a:spcAft>
                          <a:spcPts val="0"/>
                        </a:spcAft>
                      </a:pPr>
                      <a:r>
                        <a:rPr lang="en-US" sz="1400" dirty="0">
                          <a:effectLst/>
                        </a:rPr>
                        <a:t>No</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rowSpan="2">
                  <a:txBody>
                    <a:bodyPr/>
                    <a:lstStyle/>
                    <a:p>
                      <a:pPr marL="0" marR="0">
                        <a:lnSpc>
                          <a:spcPct val="115000"/>
                        </a:lnSpc>
                        <a:spcBef>
                          <a:spcPts val="0"/>
                        </a:spcBef>
                        <a:spcAft>
                          <a:spcPts val="0"/>
                        </a:spcAft>
                      </a:pPr>
                      <a:r>
                        <a:rPr lang="en-US" sz="1400" dirty="0">
                          <a:effectLst/>
                        </a:rPr>
                        <a:t>Elastomer Type</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rowSpan="2">
                  <a:txBody>
                    <a:bodyPr/>
                    <a:lstStyle/>
                    <a:p>
                      <a:pPr marL="0" marR="0" algn="ctr">
                        <a:lnSpc>
                          <a:spcPct val="115000"/>
                        </a:lnSpc>
                        <a:spcBef>
                          <a:spcPts val="0"/>
                        </a:spcBef>
                        <a:spcAft>
                          <a:spcPts val="0"/>
                        </a:spcAft>
                      </a:pPr>
                      <a:r>
                        <a:rPr lang="en-US" sz="1400" dirty="0">
                          <a:effectLst/>
                        </a:rPr>
                        <a:t>ASTM Designation</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gridSpan="4">
                  <a:txBody>
                    <a:bodyPr/>
                    <a:lstStyle/>
                    <a:p>
                      <a:pPr marL="0" marR="0" algn="ctr">
                        <a:lnSpc>
                          <a:spcPct val="115000"/>
                        </a:lnSpc>
                        <a:spcBef>
                          <a:spcPts val="0"/>
                        </a:spcBef>
                        <a:spcAft>
                          <a:spcPts val="0"/>
                        </a:spcAft>
                      </a:pPr>
                      <a:r>
                        <a:rPr lang="en-US" sz="1400" dirty="0">
                          <a:effectLst/>
                        </a:rPr>
                        <a:t>Process Medium</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97502">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400" dirty="0">
                          <a:effectLst/>
                        </a:rPr>
                        <a:t>Vegetable Fats</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Animal Fats</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Acid</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Alkali</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97354">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effectLst/>
                        </a:rPr>
                        <a:t>Nitrile</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NBR</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2/3</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97354">
                <a:tc>
                  <a:txBody>
                    <a:bodyPr/>
                    <a:lstStyle/>
                    <a:p>
                      <a:pPr marL="0" marR="0" algn="ctr">
                        <a:lnSpc>
                          <a:spcPct val="115000"/>
                        </a:lnSpc>
                        <a:spcBef>
                          <a:spcPts val="0"/>
                        </a:spcBef>
                        <a:spcAft>
                          <a:spcPts val="0"/>
                        </a:spcAft>
                      </a:pPr>
                      <a:r>
                        <a:rPr lang="en-US" sz="1400" dirty="0">
                          <a:effectLst/>
                        </a:rPr>
                        <a:t>2</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effectLst/>
                        </a:rPr>
                        <a:t>Hydrogenated Nitrile</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HNBR</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2</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97354">
                <a:tc>
                  <a:txBody>
                    <a:bodyPr/>
                    <a:lstStyle/>
                    <a:p>
                      <a:pPr marL="0" marR="0" algn="ctr">
                        <a:lnSpc>
                          <a:spcPct val="115000"/>
                        </a:lnSpc>
                        <a:spcBef>
                          <a:spcPts val="0"/>
                        </a:spcBef>
                        <a:spcAft>
                          <a:spcPts val="0"/>
                        </a:spcAft>
                      </a:pPr>
                      <a:r>
                        <a:rPr lang="en-US" sz="1400">
                          <a:effectLst/>
                        </a:rPr>
                        <a:t>3</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effectLst/>
                        </a:rPr>
                        <a:t>Ethylene Propylene</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EPDM</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3</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3</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2</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97354">
                <a:tc>
                  <a:txBody>
                    <a:bodyPr/>
                    <a:lstStyle/>
                    <a:p>
                      <a:pPr marL="0" marR="0" algn="ctr">
                        <a:lnSpc>
                          <a:spcPct val="115000"/>
                        </a:lnSpc>
                        <a:spcBef>
                          <a:spcPts val="0"/>
                        </a:spcBef>
                        <a:spcAft>
                          <a:spcPts val="0"/>
                        </a:spcAft>
                      </a:pPr>
                      <a:r>
                        <a:rPr lang="en-US" sz="1400">
                          <a:effectLst/>
                        </a:rPr>
                        <a:t>4</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effectLst/>
                        </a:rPr>
                        <a:t>Silicone</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VMQ</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2</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2</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2</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2</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97354">
                <a:tc>
                  <a:txBody>
                    <a:bodyPr/>
                    <a:lstStyle/>
                    <a:p>
                      <a:pPr marL="0" marR="0" algn="ctr">
                        <a:lnSpc>
                          <a:spcPct val="115000"/>
                        </a:lnSpc>
                        <a:spcBef>
                          <a:spcPts val="0"/>
                        </a:spcBef>
                        <a:spcAft>
                          <a:spcPts val="0"/>
                        </a:spcAft>
                      </a:pPr>
                      <a:r>
                        <a:rPr lang="en-US" sz="1400">
                          <a:effectLst/>
                        </a:rPr>
                        <a:t>5</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effectLst/>
                        </a:rPr>
                        <a:t>Fluorocarbon</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FKM</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2</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3</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97354">
                <a:tc>
                  <a:txBody>
                    <a:bodyPr/>
                    <a:lstStyle/>
                    <a:p>
                      <a:pPr marL="0" marR="0" algn="ctr">
                        <a:lnSpc>
                          <a:spcPct val="115000"/>
                        </a:lnSpc>
                        <a:spcBef>
                          <a:spcPts val="0"/>
                        </a:spcBef>
                        <a:spcAft>
                          <a:spcPts val="0"/>
                        </a:spcAft>
                      </a:pPr>
                      <a:r>
                        <a:rPr lang="en-US" sz="1400">
                          <a:effectLst/>
                        </a:rPr>
                        <a:t>4</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effectLst/>
                        </a:rPr>
                        <a:t>Perfluoelastomer</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FFKM</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1</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11886">
                <a:tc>
                  <a:txBody>
                    <a:bodyPr/>
                    <a:lstStyle/>
                    <a:p>
                      <a:pPr marL="0" marR="0" algn="ctr">
                        <a:lnSpc>
                          <a:spcPct val="115000"/>
                        </a:lnSpc>
                        <a:spcBef>
                          <a:spcPts val="0"/>
                        </a:spcBef>
                        <a:spcAft>
                          <a:spcPts val="0"/>
                        </a:spcAft>
                      </a:pPr>
                      <a:r>
                        <a:rPr lang="en-US" sz="1400">
                          <a:effectLst/>
                        </a:rPr>
                        <a:t>7</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effectLst/>
                        </a:rPr>
                        <a:t>CI or Br Butyl</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ClIIR or BrIIR</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2</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2</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1</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92867427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r>
              <a:rPr lang="en-US" altLang="en-US" sz="3200" noProof="1">
                <a:latin typeface="+mn-lt"/>
              </a:rPr>
              <a:t>KEY ELASTOMERES IN FOOD MANUFACTURING</a:t>
            </a:r>
          </a:p>
        </p:txBody>
      </p:sp>
      <p:sp>
        <p:nvSpPr>
          <p:cNvPr id="24" name="Rectangle 2"/>
          <p:cNvSpPr>
            <a:spLocks noChangeArrowheads="1"/>
          </p:cNvSpPr>
          <p:nvPr/>
        </p:nvSpPr>
        <p:spPr bwMode="gray">
          <a:xfrm>
            <a:off x="323850" y="1555750"/>
            <a:ext cx="8515350"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Key elastomers used in food manufacturing process</a:t>
            </a:r>
          </a:p>
        </p:txBody>
      </p:sp>
      <p:sp>
        <p:nvSpPr>
          <p:cNvPr id="27" name="Rectangle 5"/>
          <p:cNvSpPr>
            <a:spLocks noChangeArrowheads="1"/>
          </p:cNvSpPr>
          <p:nvPr/>
        </p:nvSpPr>
        <p:spPr bwMode="gray">
          <a:xfrm>
            <a:off x="323850" y="1931987"/>
            <a:ext cx="8515350" cy="4545013"/>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marL="285750" indent="-285750" eaLnBrk="1" hangingPunct="1">
              <a:lnSpc>
                <a:spcPct val="95000"/>
              </a:lnSpc>
              <a:spcAft>
                <a:spcPct val="15000"/>
              </a:spcAft>
              <a:buFont typeface="Wingdings" panose="05000000000000000000" pitchFamily="2" charset="2"/>
              <a:buChar char="§"/>
            </a:pPr>
            <a:r>
              <a:rPr lang="en-US" noProof="1">
                <a:latin typeface="+mn-lt"/>
              </a:rPr>
              <a:t>Key : 1 – Excellent; 2 – Good; 3 – Poor; 4 – Do not use</a:t>
            </a:r>
          </a:p>
        </p:txBody>
      </p:sp>
      <p:graphicFrame>
        <p:nvGraphicFramePr>
          <p:cNvPr id="13" name="Table 12"/>
          <p:cNvGraphicFramePr>
            <a:graphicFrameLocks noGrp="1"/>
          </p:cNvGraphicFramePr>
          <p:nvPr>
            <p:extLst>
              <p:ext uri="{D42A27DB-BD31-4B8C-83A1-F6EECF244321}">
                <p14:modId xmlns:p14="http://schemas.microsoft.com/office/powerpoint/2010/main" val="1194476124"/>
              </p:ext>
            </p:extLst>
          </p:nvPr>
        </p:nvGraphicFramePr>
        <p:xfrm>
          <a:off x="457200" y="2403477"/>
          <a:ext cx="8229600" cy="3159123"/>
        </p:xfrm>
        <a:graphic>
          <a:graphicData uri="http://schemas.openxmlformats.org/drawingml/2006/table">
            <a:tbl>
              <a:tblPr firstRow="1" firstCol="1" bandRow="1">
                <a:tableStyleId>{21E4AEA4-8DFA-4A89-87EB-49C32662AFE0}</a:tableStyleId>
              </a:tblPr>
              <a:tblGrid>
                <a:gridCol w="1082617">
                  <a:extLst>
                    <a:ext uri="{9D8B030D-6E8A-4147-A177-3AD203B41FA5}">
                      <a16:colId xmlns:a16="http://schemas.microsoft.com/office/drawing/2014/main" val="20000"/>
                    </a:ext>
                  </a:extLst>
                </a:gridCol>
                <a:gridCol w="1546594">
                  <a:extLst>
                    <a:ext uri="{9D8B030D-6E8A-4147-A177-3AD203B41FA5}">
                      <a16:colId xmlns:a16="http://schemas.microsoft.com/office/drawing/2014/main" val="20001"/>
                    </a:ext>
                  </a:extLst>
                </a:gridCol>
                <a:gridCol w="1159945">
                  <a:extLst>
                    <a:ext uri="{9D8B030D-6E8A-4147-A177-3AD203B41FA5}">
                      <a16:colId xmlns:a16="http://schemas.microsoft.com/office/drawing/2014/main" val="20002"/>
                    </a:ext>
                  </a:extLst>
                </a:gridCol>
                <a:gridCol w="1469265">
                  <a:extLst>
                    <a:ext uri="{9D8B030D-6E8A-4147-A177-3AD203B41FA5}">
                      <a16:colId xmlns:a16="http://schemas.microsoft.com/office/drawing/2014/main" val="20003"/>
                    </a:ext>
                  </a:extLst>
                </a:gridCol>
                <a:gridCol w="1469265">
                  <a:extLst>
                    <a:ext uri="{9D8B030D-6E8A-4147-A177-3AD203B41FA5}">
                      <a16:colId xmlns:a16="http://schemas.microsoft.com/office/drawing/2014/main" val="20004"/>
                    </a:ext>
                  </a:extLst>
                </a:gridCol>
                <a:gridCol w="927955">
                  <a:extLst>
                    <a:ext uri="{9D8B030D-6E8A-4147-A177-3AD203B41FA5}">
                      <a16:colId xmlns:a16="http://schemas.microsoft.com/office/drawing/2014/main" val="20005"/>
                    </a:ext>
                  </a:extLst>
                </a:gridCol>
                <a:gridCol w="573959">
                  <a:extLst>
                    <a:ext uri="{9D8B030D-6E8A-4147-A177-3AD203B41FA5}">
                      <a16:colId xmlns:a16="http://schemas.microsoft.com/office/drawing/2014/main" val="20006"/>
                    </a:ext>
                  </a:extLst>
                </a:gridCol>
              </a:tblGrid>
              <a:tr h="360312">
                <a:tc rowSpan="2">
                  <a:txBody>
                    <a:bodyPr/>
                    <a:lstStyle/>
                    <a:p>
                      <a:pPr marL="0" marR="0" algn="ctr">
                        <a:lnSpc>
                          <a:spcPct val="115000"/>
                        </a:lnSpc>
                        <a:spcBef>
                          <a:spcPts val="0"/>
                        </a:spcBef>
                        <a:spcAft>
                          <a:spcPts val="0"/>
                        </a:spcAft>
                      </a:pPr>
                      <a:r>
                        <a:rPr lang="en-US" sz="1400" dirty="0">
                          <a:solidFill>
                            <a:schemeClr val="tx1"/>
                          </a:solidFill>
                          <a:effectLst/>
                        </a:rPr>
                        <a:t>No</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nSpc>
                          <a:spcPct val="115000"/>
                        </a:lnSpc>
                        <a:spcBef>
                          <a:spcPts val="0"/>
                        </a:spcBef>
                        <a:spcAft>
                          <a:spcPts val="0"/>
                        </a:spcAft>
                      </a:pPr>
                      <a:r>
                        <a:rPr lang="en-US" sz="1400" dirty="0">
                          <a:solidFill>
                            <a:schemeClr val="tx1"/>
                          </a:solidFill>
                          <a:effectLst/>
                        </a:rPr>
                        <a:t>Elastomer Type</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400" dirty="0">
                          <a:solidFill>
                            <a:schemeClr val="tx1"/>
                          </a:solidFill>
                          <a:effectLst/>
                        </a:rPr>
                        <a:t>Operating Range </a:t>
                      </a:r>
                      <a:r>
                        <a:rPr lang="en-US" sz="1400" baseline="30000" dirty="0">
                          <a:solidFill>
                            <a:schemeClr val="tx1"/>
                          </a:solidFill>
                          <a:effectLst/>
                        </a:rPr>
                        <a:t>O</a:t>
                      </a:r>
                      <a:r>
                        <a:rPr lang="en-US" sz="1400" dirty="0">
                          <a:solidFill>
                            <a:schemeClr val="tx1"/>
                          </a:solidFill>
                          <a:effectLst/>
                        </a:rPr>
                        <a:t>C</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marL="0" marR="0" algn="ctr">
                        <a:lnSpc>
                          <a:spcPct val="115000"/>
                        </a:lnSpc>
                        <a:spcBef>
                          <a:spcPts val="0"/>
                        </a:spcBef>
                        <a:spcAft>
                          <a:spcPts val="0"/>
                        </a:spcAft>
                      </a:pPr>
                      <a:r>
                        <a:rPr lang="en-US" sz="1400" dirty="0">
                          <a:solidFill>
                            <a:schemeClr val="tx1"/>
                          </a:solidFill>
                          <a:effectLst/>
                        </a:rPr>
                        <a:t>Process Medium</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60312">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400">
                          <a:solidFill>
                            <a:schemeClr val="tx1"/>
                          </a:solidFill>
                          <a:effectLst/>
                        </a:rPr>
                        <a:t>Hot Water</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Steam (150 </a:t>
                      </a:r>
                      <a:r>
                        <a:rPr lang="en-US" sz="1400" baseline="30000">
                          <a:solidFill>
                            <a:schemeClr val="tx1"/>
                          </a:solidFill>
                          <a:effectLst/>
                        </a:rPr>
                        <a:t>O</a:t>
                      </a:r>
                      <a:r>
                        <a:rPr lang="en-US" sz="1400">
                          <a:solidFill>
                            <a:schemeClr val="tx1"/>
                          </a:solidFill>
                          <a:effectLst/>
                        </a:rPr>
                        <a:t>C)</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Ozone</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UV</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00454">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solidFill>
                            <a:schemeClr val="tx1"/>
                          </a:solidFill>
                          <a:effectLst/>
                        </a:rPr>
                        <a:t>NBR</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chemeClr val="tx1"/>
                          </a:solidFill>
                          <a:effectLst/>
                        </a:rPr>
                        <a:t>-40 to +120</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chemeClr val="tx1"/>
                          </a:solidFill>
                          <a:effectLst/>
                        </a:rPr>
                        <a:t>1</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4</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2/3</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2</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00454">
                <a:tc>
                  <a:txBody>
                    <a:bodyPr/>
                    <a:lstStyle/>
                    <a:p>
                      <a:pPr marL="0" marR="0" algn="ctr">
                        <a:lnSpc>
                          <a:spcPct val="115000"/>
                        </a:lnSpc>
                        <a:spcBef>
                          <a:spcPts val="0"/>
                        </a:spcBef>
                        <a:spcAft>
                          <a:spcPts val="0"/>
                        </a:spcAft>
                      </a:pPr>
                      <a:r>
                        <a:rPr lang="en-US" sz="1400">
                          <a:solidFill>
                            <a:schemeClr val="tx1"/>
                          </a:solidFill>
                          <a:effectLst/>
                        </a:rPr>
                        <a:t>2</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solidFill>
                            <a:schemeClr val="tx1"/>
                          </a:solidFill>
                          <a:effectLst/>
                        </a:rPr>
                        <a:t>HNBR</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-30 to +180</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chemeClr val="tx1"/>
                          </a:solidFill>
                          <a:effectLst/>
                        </a:rPr>
                        <a:t>1</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chemeClr val="tx1"/>
                          </a:solidFill>
                          <a:effectLst/>
                        </a:rPr>
                        <a:t>1</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2</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2</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00454">
                <a:tc>
                  <a:txBody>
                    <a:bodyPr/>
                    <a:lstStyle/>
                    <a:p>
                      <a:pPr marL="0" marR="0" algn="ctr">
                        <a:lnSpc>
                          <a:spcPct val="115000"/>
                        </a:lnSpc>
                        <a:spcBef>
                          <a:spcPts val="0"/>
                        </a:spcBef>
                        <a:spcAft>
                          <a:spcPts val="0"/>
                        </a:spcAft>
                      </a:pPr>
                      <a:r>
                        <a:rPr lang="en-US" sz="1400">
                          <a:solidFill>
                            <a:schemeClr val="tx1"/>
                          </a:solidFill>
                          <a:effectLst/>
                        </a:rPr>
                        <a:t>3</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solidFill>
                            <a:schemeClr val="tx1"/>
                          </a:solidFill>
                          <a:effectLst/>
                        </a:rPr>
                        <a:t>EPDM</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-50 to +150</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chemeClr val="tx1"/>
                          </a:solidFill>
                          <a:effectLst/>
                        </a:rPr>
                        <a:t>1</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00454">
                <a:tc>
                  <a:txBody>
                    <a:bodyPr/>
                    <a:lstStyle/>
                    <a:p>
                      <a:pPr marL="0" marR="0" algn="ctr">
                        <a:lnSpc>
                          <a:spcPct val="115000"/>
                        </a:lnSpc>
                        <a:spcBef>
                          <a:spcPts val="0"/>
                        </a:spcBef>
                        <a:spcAft>
                          <a:spcPts val="0"/>
                        </a:spcAft>
                      </a:pPr>
                      <a:r>
                        <a:rPr lang="en-US" sz="1400">
                          <a:solidFill>
                            <a:schemeClr val="tx1"/>
                          </a:solidFill>
                          <a:effectLst/>
                        </a:rPr>
                        <a:t>4</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solidFill>
                            <a:schemeClr val="tx1"/>
                          </a:solidFill>
                          <a:effectLst/>
                        </a:rPr>
                        <a:t>Silicone</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-60 to +200</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chemeClr val="tx1"/>
                          </a:solidFill>
                          <a:effectLst/>
                        </a:rPr>
                        <a:t>3</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00454">
                <a:tc>
                  <a:txBody>
                    <a:bodyPr/>
                    <a:lstStyle/>
                    <a:p>
                      <a:pPr marL="0" marR="0" algn="ctr">
                        <a:lnSpc>
                          <a:spcPct val="115000"/>
                        </a:lnSpc>
                        <a:spcBef>
                          <a:spcPts val="0"/>
                        </a:spcBef>
                        <a:spcAft>
                          <a:spcPts val="0"/>
                        </a:spcAft>
                      </a:pPr>
                      <a:r>
                        <a:rPr lang="en-US" sz="1400">
                          <a:solidFill>
                            <a:schemeClr val="tx1"/>
                          </a:solidFill>
                          <a:effectLst/>
                        </a:rPr>
                        <a:t>5</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solidFill>
                            <a:schemeClr val="tx1"/>
                          </a:solidFill>
                          <a:effectLst/>
                        </a:rPr>
                        <a:t>Fluorocarbon</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-20 to +200</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1/2</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chemeClr val="tx1"/>
                          </a:solidFill>
                          <a:effectLst/>
                        </a:rPr>
                        <a:t>2</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chemeClr val="tx1"/>
                          </a:solidFill>
                          <a:effectLst/>
                        </a:rPr>
                        <a:t>1</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21247">
                <a:tc>
                  <a:txBody>
                    <a:bodyPr/>
                    <a:lstStyle/>
                    <a:p>
                      <a:pPr marL="0" marR="0" algn="ctr">
                        <a:lnSpc>
                          <a:spcPct val="115000"/>
                        </a:lnSpc>
                        <a:spcBef>
                          <a:spcPts val="0"/>
                        </a:spcBef>
                        <a:spcAft>
                          <a:spcPts val="0"/>
                        </a:spcAft>
                      </a:pPr>
                      <a:r>
                        <a:rPr lang="en-US" sz="1400" dirty="0">
                          <a:solidFill>
                            <a:schemeClr val="tx1"/>
                          </a:solidFill>
                          <a:effectLst/>
                        </a:rPr>
                        <a:t>4</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solidFill>
                            <a:schemeClr val="tx1"/>
                          </a:solidFill>
                          <a:effectLst/>
                        </a:rPr>
                        <a:t>Perfluoelastomer</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-15 to +260</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chemeClr val="tx1"/>
                          </a:solidFill>
                          <a:effectLst/>
                        </a:rPr>
                        <a:t>1</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14982">
                <a:tc>
                  <a:txBody>
                    <a:bodyPr/>
                    <a:lstStyle/>
                    <a:p>
                      <a:pPr marL="0" marR="0" algn="ctr">
                        <a:lnSpc>
                          <a:spcPct val="115000"/>
                        </a:lnSpc>
                        <a:spcBef>
                          <a:spcPts val="0"/>
                        </a:spcBef>
                        <a:spcAft>
                          <a:spcPts val="0"/>
                        </a:spcAft>
                      </a:pPr>
                      <a:r>
                        <a:rPr lang="en-US" sz="1400">
                          <a:solidFill>
                            <a:schemeClr val="tx1"/>
                          </a:solidFill>
                          <a:effectLst/>
                        </a:rPr>
                        <a:t>7</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solidFill>
                            <a:schemeClr val="tx1"/>
                          </a:solidFill>
                          <a:effectLst/>
                        </a:rPr>
                        <a:t>CI or Br Butyl</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-40 to +150</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chemeClr val="tx1"/>
                          </a:solidFill>
                          <a:effectLst/>
                        </a:rPr>
                        <a:t>1</a:t>
                      </a:r>
                      <a:endParaRPr lang="en-US"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chemeClr val="tx1"/>
                          </a:solidFill>
                          <a:effectLst/>
                        </a:rPr>
                        <a:t>1</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chemeClr val="tx1"/>
                          </a:solidFill>
                          <a:effectLst/>
                        </a:rPr>
                        <a:t>1</a:t>
                      </a:r>
                      <a:endParaRPr lang="en-US"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82391867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r>
              <a:rPr lang="en-US" altLang="en-US" sz="3200" noProof="1"/>
              <a:t>ROLES &amp; RESPONSIBILITIES</a:t>
            </a:r>
          </a:p>
        </p:txBody>
      </p:sp>
      <p:graphicFrame>
        <p:nvGraphicFramePr>
          <p:cNvPr id="2" name="Table 1"/>
          <p:cNvGraphicFramePr>
            <a:graphicFrameLocks noGrp="1"/>
          </p:cNvGraphicFramePr>
          <p:nvPr>
            <p:extLst>
              <p:ext uri="{D42A27DB-BD31-4B8C-83A1-F6EECF244321}">
                <p14:modId xmlns:p14="http://schemas.microsoft.com/office/powerpoint/2010/main" val="490986793"/>
              </p:ext>
            </p:extLst>
          </p:nvPr>
        </p:nvGraphicFramePr>
        <p:xfrm>
          <a:off x="323850" y="1555749"/>
          <a:ext cx="8515350" cy="4914463"/>
        </p:xfrm>
        <a:graphic>
          <a:graphicData uri="http://schemas.openxmlformats.org/drawingml/2006/table">
            <a:tbl>
              <a:tblPr firstRow="1" bandRow="1">
                <a:tableStyleId>{21E4AEA4-8DFA-4A89-87EB-49C32662AFE0}</a:tableStyleId>
              </a:tblPr>
              <a:tblGrid>
                <a:gridCol w="2190750">
                  <a:extLst>
                    <a:ext uri="{9D8B030D-6E8A-4147-A177-3AD203B41FA5}">
                      <a16:colId xmlns:a16="http://schemas.microsoft.com/office/drawing/2014/main" val="20000"/>
                    </a:ext>
                  </a:extLst>
                </a:gridCol>
                <a:gridCol w="6324600">
                  <a:extLst>
                    <a:ext uri="{9D8B030D-6E8A-4147-A177-3AD203B41FA5}">
                      <a16:colId xmlns:a16="http://schemas.microsoft.com/office/drawing/2014/main" val="20001"/>
                    </a:ext>
                  </a:extLst>
                </a:gridCol>
              </a:tblGrid>
              <a:tr h="359253">
                <a:tc>
                  <a:txBody>
                    <a:bodyPr/>
                    <a:lstStyle/>
                    <a:p>
                      <a:r>
                        <a:rPr lang="en-US" dirty="0">
                          <a:solidFill>
                            <a:schemeClr val="tx1"/>
                          </a:solidFill>
                        </a:rPr>
                        <a:t>Role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solidFill>
                            <a:schemeClr val="tx1"/>
                          </a:solidFill>
                        </a:rPr>
                        <a:t>Responsibilities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808318">
                <a:tc>
                  <a:txBody>
                    <a:bodyPr/>
                    <a:lstStyle/>
                    <a:p>
                      <a:r>
                        <a:rPr lang="en-US" sz="1600" dirty="0">
                          <a:solidFill>
                            <a:schemeClr val="tx1"/>
                          </a:solidFill>
                        </a:rPr>
                        <a:t>Concerned operator/</a:t>
                      </a:r>
                      <a:r>
                        <a:rPr lang="en-US" sz="1600" baseline="0" dirty="0">
                          <a:solidFill>
                            <a:schemeClr val="tx1"/>
                          </a:solidFill>
                        </a:rPr>
                        <a:t> </a:t>
                      </a:r>
                      <a:r>
                        <a:rPr lang="en-US" sz="1600" dirty="0">
                          <a:solidFill>
                            <a:schemeClr val="tx1"/>
                          </a:solidFill>
                        </a:rPr>
                        <a:t> Technician</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Tx/>
                        <a:buFont typeface="Wingdings" panose="05000000000000000000" pitchFamily="2" charset="2"/>
                        <a:buChar char="§"/>
                      </a:pPr>
                      <a:r>
                        <a:rPr lang="en-US" sz="1600" dirty="0">
                          <a:solidFill>
                            <a:schemeClr val="tx1"/>
                          </a:solidFill>
                        </a:rPr>
                        <a:t>Check/ replace gaskets as per inspection frequency</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600" kern="1200" dirty="0">
                          <a:solidFill>
                            <a:schemeClr val="tx1"/>
                          </a:solidFill>
                          <a:effectLst/>
                        </a:rPr>
                        <a:t>Inform Shift in charge in case of any deviation.</a:t>
                      </a:r>
                    </a:p>
                    <a:p>
                      <a:pPr marL="285750" indent="-285750">
                        <a:buClrTx/>
                        <a:buFont typeface="Wingdings" panose="05000000000000000000" pitchFamily="2" charset="2"/>
                        <a:buChar char="§"/>
                      </a:pP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808318">
                <a:tc>
                  <a:txBody>
                    <a:bodyPr/>
                    <a:lstStyle/>
                    <a:p>
                      <a:r>
                        <a:rPr lang="en-US" sz="1600" kern="1200" dirty="0">
                          <a:solidFill>
                            <a:schemeClr val="tx1"/>
                          </a:solidFill>
                          <a:effectLst/>
                        </a:rPr>
                        <a:t>Production Shift in Charge</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Tx/>
                        <a:buFont typeface="Wingdings" panose="05000000000000000000" pitchFamily="2" charset="2"/>
                        <a:buChar char="§"/>
                      </a:pPr>
                      <a:r>
                        <a:rPr lang="en-US" sz="1600" dirty="0">
                          <a:solidFill>
                            <a:schemeClr val="tx1"/>
                          </a:solidFill>
                        </a:rPr>
                        <a:t>Gasket Mapping &amp; Risk Assessment</a:t>
                      </a:r>
                    </a:p>
                    <a:p>
                      <a:pPr marL="285750" indent="-285750">
                        <a:buClrTx/>
                        <a:buFont typeface="Wingdings" panose="05000000000000000000" pitchFamily="2" charset="2"/>
                        <a:buChar char="§"/>
                      </a:pPr>
                      <a:r>
                        <a:rPr lang="en-US" sz="1600" dirty="0">
                          <a:solidFill>
                            <a:schemeClr val="tx1"/>
                          </a:solidFill>
                        </a:rPr>
                        <a:t>Ensure checking of gaskets as per inspection frequency</a:t>
                      </a:r>
                    </a:p>
                    <a:p>
                      <a:pPr>
                        <a:buClrTx/>
                      </a:pP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287322">
                <a:tc>
                  <a:txBody>
                    <a:bodyPr/>
                    <a:lstStyle/>
                    <a:p>
                      <a:r>
                        <a:rPr lang="en-US" sz="1600" dirty="0">
                          <a:solidFill>
                            <a:schemeClr val="tx1"/>
                          </a:solidFill>
                        </a:rPr>
                        <a:t>Plant Engineer</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lvl="0" indent="-285750">
                        <a:buClrTx/>
                        <a:buFont typeface="Wingdings" panose="05000000000000000000" pitchFamily="2" charset="2"/>
                        <a:buChar char="§"/>
                      </a:pPr>
                      <a:r>
                        <a:rPr lang="en-US" sz="1600" kern="1200" dirty="0">
                          <a:solidFill>
                            <a:schemeClr val="tx1"/>
                          </a:solidFill>
                          <a:effectLst/>
                        </a:rPr>
                        <a:t>Gasket Mapping &amp; Risk Assessment.</a:t>
                      </a:r>
                    </a:p>
                    <a:p>
                      <a:pPr marL="285750" lvl="0" indent="-285750">
                        <a:buClrTx/>
                        <a:buFont typeface="Wingdings" panose="05000000000000000000" pitchFamily="2" charset="2"/>
                        <a:buChar char="§"/>
                      </a:pPr>
                      <a:r>
                        <a:rPr lang="en-US" sz="1600" kern="1200" dirty="0">
                          <a:solidFill>
                            <a:schemeClr val="tx1"/>
                          </a:solidFill>
                          <a:effectLst/>
                        </a:rPr>
                        <a:t>Ensure availability of gaskets in technical store as per right specifications and required certifications.</a:t>
                      </a:r>
                    </a:p>
                    <a:p>
                      <a:pPr marL="285750" lvl="0" indent="-285750">
                        <a:buClrTx/>
                        <a:buFont typeface="Wingdings" panose="05000000000000000000" pitchFamily="2" charset="2"/>
                        <a:buChar char="§"/>
                      </a:pPr>
                      <a:r>
                        <a:rPr lang="en-US" sz="1600" kern="1200" dirty="0">
                          <a:solidFill>
                            <a:schemeClr val="tx1"/>
                          </a:solidFill>
                          <a:effectLst/>
                        </a:rPr>
                        <a:t>Ensure checking of gaskets as per inspection frequency.</a:t>
                      </a:r>
                    </a:p>
                    <a:p>
                      <a:pPr>
                        <a:buClrTx/>
                      </a:pP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68817">
                <a:tc>
                  <a:txBody>
                    <a:bodyPr/>
                    <a:lstStyle/>
                    <a:p>
                      <a:r>
                        <a:rPr lang="en-US" sz="1600" dirty="0">
                          <a:solidFill>
                            <a:schemeClr val="tx1"/>
                          </a:solidFill>
                        </a:rPr>
                        <a:t>Factory Hygienist</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lvl="0" indent="-285750">
                        <a:buClrTx/>
                        <a:buFont typeface="Wingdings" panose="05000000000000000000" pitchFamily="2" charset="2"/>
                        <a:buChar char="§"/>
                      </a:pPr>
                      <a:r>
                        <a:rPr lang="en-US" sz="1600" kern="1200" dirty="0">
                          <a:solidFill>
                            <a:schemeClr val="tx1"/>
                          </a:solidFill>
                          <a:effectLst/>
                        </a:rPr>
                        <a:t>Assist in gasket mapping and risk assessment.</a:t>
                      </a:r>
                    </a:p>
                    <a:p>
                      <a:pPr marL="285750" lvl="0" indent="-285750">
                        <a:buClrTx/>
                        <a:buFont typeface="Wingdings" panose="05000000000000000000" pitchFamily="2" charset="2"/>
                        <a:buChar char="§"/>
                      </a:pPr>
                      <a:r>
                        <a:rPr lang="en-US" sz="1600" kern="1200" dirty="0">
                          <a:solidFill>
                            <a:schemeClr val="tx1"/>
                          </a:solidFill>
                          <a:effectLst/>
                        </a:rPr>
                        <a:t>Lead periodic verification of adherence to the procedure</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013023">
                <a:tc>
                  <a:txBody>
                    <a:bodyPr/>
                    <a:lstStyle/>
                    <a:p>
                      <a:r>
                        <a:rPr lang="en-US" sz="1600" kern="1200" dirty="0">
                          <a:solidFill>
                            <a:schemeClr val="tx1"/>
                          </a:solidFill>
                          <a:effectLst/>
                        </a:rPr>
                        <a:t>HOD’s (Engineering, Production &amp; QA)</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lvl="0" indent="-285750">
                        <a:buClrTx/>
                        <a:buFont typeface="Wingdings" panose="05000000000000000000" pitchFamily="2" charset="2"/>
                        <a:buChar char="§"/>
                      </a:pPr>
                      <a:r>
                        <a:rPr lang="en-US" sz="1600" kern="1200" dirty="0">
                          <a:solidFill>
                            <a:schemeClr val="tx1"/>
                          </a:solidFill>
                          <a:effectLst/>
                        </a:rPr>
                        <a:t>Approve gasket mapping of process and ensure system of gasket inspection / replacement is working properly.</a:t>
                      </a:r>
                    </a:p>
                    <a:p>
                      <a:pPr marL="285750" lvl="0" indent="-285750">
                        <a:buClrTx/>
                        <a:buFont typeface="Wingdings" panose="05000000000000000000" pitchFamily="2" charset="2"/>
                        <a:buChar char="§"/>
                      </a:pPr>
                      <a:r>
                        <a:rPr lang="en-US" sz="1600" kern="1200" dirty="0">
                          <a:solidFill>
                            <a:schemeClr val="tx1"/>
                          </a:solidFill>
                          <a:effectLst/>
                        </a:rPr>
                        <a:t>Ensure gasket is procured from recommended supplier only.</a:t>
                      </a:r>
                      <a:endParaRPr lang="en-US" sz="16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6681371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r>
              <a:rPr lang="en-US" altLang="en-US" sz="3200" noProof="1">
                <a:latin typeface="+mn-lt"/>
              </a:rPr>
              <a:t>RISK MATRIX &amp; INSPECTION FREQUENCY</a:t>
            </a:r>
          </a:p>
        </p:txBody>
      </p:sp>
      <p:graphicFrame>
        <p:nvGraphicFramePr>
          <p:cNvPr id="3" name="Table 2"/>
          <p:cNvGraphicFramePr>
            <a:graphicFrameLocks noGrp="1"/>
          </p:cNvGraphicFramePr>
          <p:nvPr>
            <p:extLst>
              <p:ext uri="{D42A27DB-BD31-4B8C-83A1-F6EECF244321}">
                <p14:modId xmlns:p14="http://schemas.microsoft.com/office/powerpoint/2010/main" val="98710514"/>
              </p:ext>
            </p:extLst>
          </p:nvPr>
        </p:nvGraphicFramePr>
        <p:xfrm>
          <a:off x="304801" y="2105527"/>
          <a:ext cx="8458200" cy="3755539"/>
        </p:xfrm>
        <a:graphic>
          <a:graphicData uri="http://schemas.openxmlformats.org/drawingml/2006/table">
            <a:tbl>
              <a:tblPr firstRow="1" firstCol="1" bandRow="1">
                <a:tableStyleId>{21E4AEA4-8DFA-4A89-87EB-49C32662AFE0}</a:tableStyleId>
              </a:tblPr>
              <a:tblGrid>
                <a:gridCol w="571791">
                  <a:extLst>
                    <a:ext uri="{9D8B030D-6E8A-4147-A177-3AD203B41FA5}">
                      <a16:colId xmlns:a16="http://schemas.microsoft.com/office/drawing/2014/main" val="20000"/>
                    </a:ext>
                  </a:extLst>
                </a:gridCol>
                <a:gridCol w="1658098">
                  <a:extLst>
                    <a:ext uri="{9D8B030D-6E8A-4147-A177-3AD203B41FA5}">
                      <a16:colId xmlns:a16="http://schemas.microsoft.com/office/drawing/2014/main" val="20001"/>
                    </a:ext>
                  </a:extLst>
                </a:gridCol>
                <a:gridCol w="1691640">
                  <a:extLst>
                    <a:ext uri="{9D8B030D-6E8A-4147-A177-3AD203B41FA5}">
                      <a16:colId xmlns:a16="http://schemas.microsoft.com/office/drawing/2014/main" val="20002"/>
                    </a:ext>
                  </a:extLst>
                </a:gridCol>
                <a:gridCol w="1922319">
                  <a:extLst>
                    <a:ext uri="{9D8B030D-6E8A-4147-A177-3AD203B41FA5}">
                      <a16:colId xmlns:a16="http://schemas.microsoft.com/office/drawing/2014/main" val="20003"/>
                    </a:ext>
                  </a:extLst>
                </a:gridCol>
                <a:gridCol w="1307176">
                  <a:extLst>
                    <a:ext uri="{9D8B030D-6E8A-4147-A177-3AD203B41FA5}">
                      <a16:colId xmlns:a16="http://schemas.microsoft.com/office/drawing/2014/main" val="20004"/>
                    </a:ext>
                  </a:extLst>
                </a:gridCol>
                <a:gridCol w="1307176">
                  <a:extLst>
                    <a:ext uri="{9D8B030D-6E8A-4147-A177-3AD203B41FA5}">
                      <a16:colId xmlns:a16="http://schemas.microsoft.com/office/drawing/2014/main" val="20005"/>
                    </a:ext>
                  </a:extLst>
                </a:gridCol>
              </a:tblGrid>
              <a:tr h="964443">
                <a:tc>
                  <a:txBody>
                    <a:bodyPr/>
                    <a:lstStyle/>
                    <a:p>
                      <a:pPr marL="0" marR="0" algn="ctr">
                        <a:lnSpc>
                          <a:spcPct val="115000"/>
                        </a:lnSpc>
                        <a:spcBef>
                          <a:spcPts val="0"/>
                        </a:spcBef>
                        <a:spcAft>
                          <a:spcPts val="0"/>
                        </a:spcAft>
                      </a:pPr>
                      <a:r>
                        <a:rPr lang="en-US" sz="1800" dirty="0">
                          <a:solidFill>
                            <a:schemeClr val="tx1"/>
                          </a:solidFill>
                          <a:effectLst/>
                        </a:rPr>
                        <a:t>No.</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Risk of Moving Part</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Subsequent Control*</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Gasket</a:t>
                      </a:r>
                    </a:p>
                    <a:p>
                      <a:pPr marL="0" marR="0" algn="ctr">
                        <a:lnSpc>
                          <a:spcPct val="115000"/>
                        </a:lnSpc>
                        <a:spcBef>
                          <a:spcPts val="0"/>
                        </a:spcBef>
                        <a:spcAft>
                          <a:spcPts val="0"/>
                        </a:spcAft>
                      </a:pPr>
                      <a:r>
                        <a:rPr lang="en-US" sz="1800" dirty="0">
                          <a:solidFill>
                            <a:schemeClr val="tx1"/>
                          </a:solidFill>
                          <a:effectLst/>
                        </a:rPr>
                        <a:t>(OEM/ PV/ SLV)*</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Risk Rating</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Inspection Frequency</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10480">
                <a:tc>
                  <a:txBody>
                    <a:bodyPr/>
                    <a:lstStyle/>
                    <a:p>
                      <a:pPr marL="0" marR="0" algn="ctr">
                        <a:lnSpc>
                          <a:spcPct val="115000"/>
                        </a:lnSpc>
                        <a:spcBef>
                          <a:spcPts val="0"/>
                        </a:spcBef>
                        <a:spcAft>
                          <a:spcPts val="0"/>
                        </a:spcAft>
                      </a:pPr>
                      <a:r>
                        <a:rPr lang="en-US" sz="1800" dirty="0">
                          <a:solidFill>
                            <a:schemeClr val="tx1"/>
                          </a:solidFill>
                          <a:effectLst/>
                        </a:rPr>
                        <a:t>1</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Yes</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No</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SLV</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Very High</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Monthly</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68821">
                <a:tc>
                  <a:txBody>
                    <a:bodyPr/>
                    <a:lstStyle/>
                    <a:p>
                      <a:pPr marL="0" marR="0" algn="ctr">
                        <a:lnSpc>
                          <a:spcPct val="115000"/>
                        </a:lnSpc>
                        <a:spcBef>
                          <a:spcPts val="0"/>
                        </a:spcBef>
                        <a:spcAft>
                          <a:spcPts val="0"/>
                        </a:spcAft>
                      </a:pPr>
                      <a:r>
                        <a:rPr lang="en-US" sz="1800" dirty="0">
                          <a:solidFill>
                            <a:schemeClr val="tx1"/>
                          </a:solidFill>
                          <a:effectLst/>
                        </a:rPr>
                        <a:t>2</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Yes</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No</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OEM/ PV</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High</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**Quarterly</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68821">
                <a:tc>
                  <a:txBody>
                    <a:bodyPr/>
                    <a:lstStyle/>
                    <a:p>
                      <a:pPr marL="0" marR="0" algn="ctr">
                        <a:lnSpc>
                          <a:spcPct val="115000"/>
                        </a:lnSpc>
                        <a:spcBef>
                          <a:spcPts val="0"/>
                        </a:spcBef>
                        <a:spcAft>
                          <a:spcPts val="0"/>
                        </a:spcAft>
                      </a:pPr>
                      <a:r>
                        <a:rPr lang="en-US" sz="1800">
                          <a:solidFill>
                            <a:schemeClr val="tx1"/>
                          </a:solidFill>
                          <a:effectLst/>
                        </a:rPr>
                        <a:t>3</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Yes</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Yes</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OEM/ PV/ SLV</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Medium</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Half Yearly</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32358">
                <a:tc>
                  <a:txBody>
                    <a:bodyPr/>
                    <a:lstStyle/>
                    <a:p>
                      <a:pPr marL="0" marR="0" algn="ctr">
                        <a:lnSpc>
                          <a:spcPct val="115000"/>
                        </a:lnSpc>
                        <a:spcBef>
                          <a:spcPts val="0"/>
                        </a:spcBef>
                        <a:spcAft>
                          <a:spcPts val="0"/>
                        </a:spcAft>
                      </a:pPr>
                      <a:r>
                        <a:rPr lang="en-US" sz="1800">
                          <a:solidFill>
                            <a:schemeClr val="tx1"/>
                          </a:solidFill>
                          <a:effectLst/>
                        </a:rPr>
                        <a:t>4</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No</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No</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OEM/ PV/ SLV</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Low</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Yearly</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88876">
                <a:tc>
                  <a:txBody>
                    <a:bodyPr/>
                    <a:lstStyle/>
                    <a:p>
                      <a:pPr marL="0" marR="0" algn="ctr">
                        <a:lnSpc>
                          <a:spcPct val="115000"/>
                        </a:lnSpc>
                        <a:spcBef>
                          <a:spcPts val="0"/>
                        </a:spcBef>
                        <a:spcAft>
                          <a:spcPts val="0"/>
                        </a:spcAft>
                      </a:pPr>
                      <a:r>
                        <a:rPr lang="en-US" sz="1800" dirty="0">
                          <a:solidFill>
                            <a:schemeClr val="tx1"/>
                          </a:solidFill>
                          <a:effectLst/>
                        </a:rPr>
                        <a:t>5</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No</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Yes</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OEM/ PV/ SLV</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solidFill>
                            <a:schemeClr val="tx1"/>
                          </a:solidFill>
                          <a:effectLst/>
                        </a:rPr>
                        <a:t>Very Low</a:t>
                      </a:r>
                      <a:endParaRPr lang="en-US" sz="18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solidFill>
                            <a:schemeClr val="tx1"/>
                          </a:solidFill>
                          <a:effectLst/>
                        </a:rPr>
                        <a:t>Not Required</a:t>
                      </a:r>
                      <a:endParaRPr lang="en-US"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Rectangle 3"/>
          <p:cNvSpPr/>
          <p:nvPr/>
        </p:nvSpPr>
        <p:spPr>
          <a:xfrm>
            <a:off x="304800" y="1334869"/>
            <a:ext cx="8382000" cy="646331"/>
          </a:xfrm>
          <a:prstGeom prst="rect">
            <a:avLst/>
          </a:prstGeom>
        </p:spPr>
        <p:txBody>
          <a:bodyPr wrap="square">
            <a:spAutoFit/>
          </a:bodyPr>
          <a:lstStyle/>
          <a:p>
            <a:pPr algn="just">
              <a:tabLst>
                <a:tab pos="180340" algn="l"/>
                <a:tab pos="360045" algn="l"/>
                <a:tab pos="540385" algn="l"/>
              </a:tabLst>
            </a:pPr>
            <a:r>
              <a:rPr lang="en-US" dirty="0">
                <a:ea typeface="Times New Roman" panose="02020603050405020304" pitchFamily="18" charset="0"/>
              </a:rPr>
              <a:t>Risk of gaskets for determining the inspection frequency shall be analyzed using the matrix below: </a:t>
            </a:r>
            <a:endParaRPr lang="en-US" dirty="0">
              <a:effectLst/>
              <a:ea typeface="Times New Roman" panose="02020603050405020304" pitchFamily="18" charset="0"/>
            </a:endParaRPr>
          </a:p>
        </p:txBody>
      </p:sp>
      <p:sp>
        <p:nvSpPr>
          <p:cNvPr id="5" name="Rectangle 4"/>
          <p:cNvSpPr/>
          <p:nvPr/>
        </p:nvSpPr>
        <p:spPr>
          <a:xfrm>
            <a:off x="304800" y="5867400"/>
            <a:ext cx="8534400" cy="646331"/>
          </a:xfrm>
          <a:prstGeom prst="rect">
            <a:avLst/>
          </a:prstGeom>
        </p:spPr>
        <p:txBody>
          <a:bodyPr wrap="square">
            <a:spAutoFit/>
          </a:bodyPr>
          <a:lstStyle/>
          <a:p>
            <a:pPr algn="just">
              <a:tabLst>
                <a:tab pos="180340" algn="l"/>
                <a:tab pos="360045" algn="l"/>
                <a:tab pos="540385" algn="l"/>
              </a:tabLst>
            </a:pPr>
            <a:r>
              <a:rPr lang="en-US" b="1" dirty="0">
                <a:ea typeface="Times New Roman" panose="02020603050405020304" pitchFamily="18" charset="0"/>
              </a:rPr>
              <a:t>OEM:</a:t>
            </a:r>
            <a:r>
              <a:rPr lang="en-US" dirty="0">
                <a:ea typeface="Times New Roman" panose="02020603050405020304" pitchFamily="18" charset="0"/>
              </a:rPr>
              <a:t> Original Equipment Manufacturer </a:t>
            </a:r>
            <a:r>
              <a:rPr lang="en-US" b="1" dirty="0">
                <a:ea typeface="Times New Roman" panose="02020603050405020304" pitchFamily="18" charset="0"/>
              </a:rPr>
              <a:t>PV:</a:t>
            </a:r>
            <a:r>
              <a:rPr lang="en-US" dirty="0">
                <a:ea typeface="Times New Roman" panose="02020603050405020304" pitchFamily="18" charset="0"/>
              </a:rPr>
              <a:t> Preferred Vendor </a:t>
            </a:r>
          </a:p>
          <a:p>
            <a:pPr algn="just">
              <a:tabLst>
                <a:tab pos="180340" algn="l"/>
                <a:tab pos="360045" algn="l"/>
                <a:tab pos="540385" algn="l"/>
              </a:tabLst>
            </a:pPr>
            <a:r>
              <a:rPr lang="en-US" b="1" dirty="0">
                <a:ea typeface="Times New Roman" panose="02020603050405020304" pitchFamily="18" charset="0"/>
              </a:rPr>
              <a:t>SLV:</a:t>
            </a:r>
            <a:r>
              <a:rPr lang="en-US" dirty="0">
                <a:ea typeface="Times New Roman" panose="02020603050405020304" pitchFamily="18" charset="0"/>
              </a:rPr>
              <a:t> Standard Local Vendor</a:t>
            </a:r>
            <a:endParaRPr lang="en-US" dirty="0">
              <a:effectLst/>
              <a:ea typeface="Times New Roman" panose="02020603050405020304" pitchFamily="18" charset="0"/>
            </a:endParaRPr>
          </a:p>
        </p:txBody>
      </p:sp>
    </p:spTree>
    <p:extLst>
      <p:ext uri="{BB962C8B-B14F-4D97-AF65-F5344CB8AC3E}">
        <p14:creationId xmlns:p14="http://schemas.microsoft.com/office/powerpoint/2010/main" val="3260548703"/>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0180CB-08B1-436B-9799-0C76022FBD6C}">
  <ds:schemaRefs>
    <ds:schemaRef ds:uri="http://schemas.microsoft.com/office/2006/metadata/properties"/>
    <ds:schemaRef ds:uri="B6023AA3-3CEE-413F-91F8-322A2644F388"/>
    <ds:schemaRef ds:uri="http://schemas.openxmlformats.org/package/2006/metadata/core-properties"/>
    <ds:schemaRef ds:uri="http://purl.org/dc/terms/"/>
    <ds:schemaRef ds:uri="http://schemas.microsoft.com/office/infopath/2007/PartnerControls"/>
    <ds:schemaRef ds:uri="http://purl.org/dc/elements/1.1/"/>
    <ds:schemaRef ds:uri="http://purl.org/dc/dcmitype/"/>
    <ds:schemaRef ds:uri="http://schemas.microsoft.com/office/2006/documentManagement/types"/>
    <ds:schemaRef ds:uri="http://schemas.microsoft.com/sharepoint/v3/fields"/>
    <ds:schemaRef ds:uri="0f0eb950-47b7-49a7-b2b9-b0c411c9c3b8"/>
    <ds:schemaRef ds:uri="http://schemas.microsoft.com/sharepoint/v3"/>
    <ds:schemaRef ds:uri="http://www.w3.org/XML/1998/namespace"/>
  </ds:schemaRefs>
</ds:datastoreItem>
</file>

<file path=customXml/itemProps2.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84455A5-5B1F-42D7-89F4-4C018F6FE8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pmg</Template>
  <TotalTime>402</TotalTime>
  <Words>1232</Words>
  <Application>Microsoft Office PowerPoint</Application>
  <PresentationFormat>On-screen Show (4:3)</PresentationFormat>
  <Paragraphs>299</Paragraphs>
  <Slides>14</Slides>
  <Notes>13</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2" baseType="lpstr">
      <vt:lpstr>Arial</vt:lpstr>
      <vt:lpstr>Calibri</vt:lpstr>
      <vt:lpstr>Calibri Light</vt:lpstr>
      <vt:lpstr>Cambria Math</vt:lpstr>
      <vt:lpstr>Times New Roman</vt:lpstr>
      <vt:lpstr>Wingdings</vt:lpstr>
      <vt:lpstr>Office Theme</vt:lpstr>
      <vt:lpstr>Worksheet</vt:lpstr>
      <vt:lpstr>GASKET MANAGEMENT PROGRAM</vt:lpstr>
      <vt:lpstr>AGENDA</vt:lpstr>
      <vt:lpstr>PURPOSE</vt:lpstr>
      <vt:lpstr>SCOPE</vt:lpstr>
      <vt:lpstr>BENEFITS</vt:lpstr>
      <vt:lpstr>KEY ELASTOMERES IN FOOD MANUFACTURING</vt:lpstr>
      <vt:lpstr>KEY ELASTOMERES IN FOOD MANUFACTURING</vt:lpstr>
      <vt:lpstr>ROLES &amp; RESPONSIBILITIES</vt:lpstr>
      <vt:lpstr>RISK MATRIX &amp; INSPECTION FREQUENCY</vt:lpstr>
      <vt:lpstr>PROCEDURE</vt:lpstr>
      <vt:lpstr>PROCEDURE</vt:lpstr>
      <vt:lpstr>PROCEDURE</vt:lpstr>
      <vt:lpstr>PROCEDURE</vt:lpstr>
      <vt:lpstr>PROCEDURE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GASKET MANGEMENT PROGRAM</dc:title>
  <dc:creator>PMG-54</dc:creator>
  <cp:lastModifiedBy>abhinav pandey</cp:lastModifiedBy>
  <cp:revision>40</cp:revision>
  <cp:lastPrinted>2014-11-21T06:58:07Z</cp:lastPrinted>
  <dcterms:created xsi:type="dcterms:W3CDTF">2017-06-20T12:03:14Z</dcterms:created>
  <dcterms:modified xsi:type="dcterms:W3CDTF">2025-04-15T11:26:50Z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