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5"/>
  </p:sldMasterIdLst>
  <p:notesMasterIdLst>
    <p:notesMasterId r:id="rId27"/>
  </p:notesMasterIdLst>
  <p:sldIdLst>
    <p:sldId id="256" r:id="rId6"/>
    <p:sldId id="261" r:id="rId7"/>
    <p:sldId id="258" r:id="rId8"/>
    <p:sldId id="259" r:id="rId9"/>
    <p:sldId id="260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69" r:id="rId20"/>
    <p:sldId id="272" r:id="rId21"/>
    <p:sldId id="273" r:id="rId22"/>
    <p:sldId id="274" r:id="rId23"/>
    <p:sldId id="275" r:id="rId24"/>
    <p:sldId id="276" r:id="rId25"/>
    <p:sldId id="277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FF99CC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737" autoAdjust="0"/>
  </p:normalViewPr>
  <p:slideViewPr>
    <p:cSldViewPr>
      <p:cViewPr varScale="1">
        <p:scale>
          <a:sx n="93" d="100"/>
          <a:sy n="93" d="100"/>
        </p:scale>
        <p:origin x="15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D8B4CB-620C-44DC-9CC9-701675A36E1E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462E2-F543-4B30-B078-C63253CE8C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12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5462E2-F543-4B30-B078-C63253CE8C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6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10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10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9435922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11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11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9574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12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12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62932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13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13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275395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14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14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9133092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15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15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965583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16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16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646584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17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17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503562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18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18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2896593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19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19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8723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99B8E13-2B9E-4285-B129-2F535EFE32EC}" type="slidenum">
              <a:rPr altLang="en-US"/>
              <a:pPr/>
              <a:t>2</a:t>
            </a:fld>
            <a:endParaRPr lang="en-US" altLang="en-US"/>
          </a:p>
        </p:txBody>
      </p:sp>
      <p:sp>
        <p:nvSpPr>
          <p:cNvPr id="13315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2334808-23CC-4057-965B-591A585E94D8}" type="slidenum">
              <a:rPr lang="en-GB" altLang="en-US" sz="1300"/>
              <a:pPr algn="r" eaLnBrk="1" hangingPunct="1"/>
              <a:t>2</a:t>
            </a:fld>
            <a:endParaRPr lang="en-GB" altLang="en-US" sz="1300"/>
          </a:p>
        </p:txBody>
      </p:sp>
      <p:sp>
        <p:nvSpPr>
          <p:cNvPr id="1331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1855039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20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20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4388573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21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21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985009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3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3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249615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4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4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3699845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5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5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089547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6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6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818268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7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7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452115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8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8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2348011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E16854-1A54-49DD-9789-952BE9D5D348}" type="slidenum">
              <a:rPr altLang="en-US"/>
              <a:pPr/>
              <a:t>9</a:t>
            </a:fld>
            <a:endParaRPr lang="en-US" altLang="en-US"/>
          </a:p>
        </p:txBody>
      </p:sp>
      <p:sp>
        <p:nvSpPr>
          <p:cNvPr id="11267" name="Rectangle 7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824" tIns="47416" rIns="94824" bIns="47416" anchor="b"/>
          <a:lstStyle>
            <a:lvl1pPr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C63064E-0E8F-4147-B3CB-728061ED6BFF}" type="slidenum">
              <a:rPr lang="en-GB" altLang="en-US" sz="1300"/>
              <a:pPr algn="r" eaLnBrk="1" hangingPunct="1"/>
              <a:t>9</a:t>
            </a:fld>
            <a:endParaRPr lang="en-GB" altLang="en-US" sz="1300"/>
          </a:p>
        </p:txBody>
      </p:sp>
      <p:sp>
        <p:nvSpPr>
          <p:cNvPr id="1126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 lIns="94824" tIns="47416" rIns="94824" bIns="47416"/>
          <a:lstStyle/>
          <a:p>
            <a:pPr eaLnBrk="1" hangingPunct="1"/>
            <a:endParaRPr lang="de-DE" altLang="en-US"/>
          </a:p>
        </p:txBody>
      </p:sp>
    </p:spTree>
    <p:extLst>
      <p:ext uri="{BB962C8B-B14F-4D97-AF65-F5344CB8AC3E}">
        <p14:creationId xmlns:p14="http://schemas.microsoft.com/office/powerpoint/2010/main" val="138624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1" indent="0" algn="ctr">
              <a:buNone/>
              <a:defRPr sz="2000"/>
            </a:lvl2pPr>
            <a:lvl3pPr marL="914361" indent="0" algn="ctr">
              <a:buNone/>
              <a:defRPr sz="1800"/>
            </a:lvl3pPr>
            <a:lvl4pPr marL="1371543" indent="0" algn="ctr">
              <a:buNone/>
              <a:defRPr sz="1600"/>
            </a:lvl4pPr>
            <a:lvl5pPr marL="1828724" indent="0" algn="ctr">
              <a:buNone/>
              <a:defRPr sz="1600"/>
            </a:lvl5pPr>
            <a:lvl6pPr marL="2285904" indent="0" algn="ctr">
              <a:buNone/>
              <a:defRPr sz="1600"/>
            </a:lvl6pPr>
            <a:lvl7pPr marL="2743085" indent="0" algn="ctr">
              <a:buNone/>
              <a:defRPr sz="1600"/>
            </a:lvl7pPr>
            <a:lvl8pPr marL="3200266" indent="0" algn="ctr">
              <a:buNone/>
              <a:defRPr sz="1600"/>
            </a:lvl8pPr>
            <a:lvl9pPr marL="365744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3176579-FE05-417F-8609-C7CAFF5E6B08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DFF2D0C-D2C9-46FB-ADF6-A99561CA6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2DF1-27FD-4ADD-91C2-9C181CCE0E13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F167844-14C8-4475-9827-0B1589FE1B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249D29F-51EA-42FF-836F-210591C749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54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F581E-3D60-4789-81BA-A8F1555C1ECB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820914-E4BC-433E-AEBE-0A380D1DF40F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6" dirty="0"/>
              <a:t>Competent People. Smarter Work Systems. Exceptional Customer Interactions.</a:t>
            </a:r>
          </a:p>
        </p:txBody>
      </p:sp>
    </p:spTree>
    <p:extLst>
      <p:ext uri="{BB962C8B-B14F-4D97-AF65-F5344CB8AC3E}">
        <p14:creationId xmlns:p14="http://schemas.microsoft.com/office/powerpoint/2010/main" val="1957837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70FB658-1DD4-4E67-9DD4-9075B9581A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75B3-901B-4884-9D3B-DD82244241A2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ABC8AF-6C8D-4E94-B42A-425E6E33DC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3970AF-C2BE-4BB0-A0D9-0C90862EA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647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62B0F-90E2-412D-AE42-DE276FA4C40E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3090A-E985-4837-A97A-059404DB2C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5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mg.engineering/" TargetMode="External"/><Relationship Id="rId3" Type="http://schemas.openxmlformats.org/officeDocument/2006/relationships/slideLayout" Target="../slideLayouts/slideLayout3.xml"/><Relationship Id="rId7" Type="http://schemas.openxmlformats.org/officeDocument/2006/relationships/hyperlink" Target="mailto:info@pmg.engineering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alphaModFix amt="4000"/>
            <a:lum/>
          </a:blip>
          <a:srcRect/>
          <a:tile tx="0" ty="0" sx="77000" sy="77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6487" y="787183"/>
            <a:ext cx="7886700" cy="8921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68411"/>
            <a:ext cx="7886700" cy="44753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94DA7-86D7-474D-A1B4-F15BA50BEFE7}" type="datetime1">
              <a:rPr lang="en-US" smtClean="0"/>
              <a:t>4/15/2025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11898"/>
            <a:ext cx="30861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11898"/>
            <a:ext cx="2057400" cy="2301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075A5-6ECF-45AD-8CF3-F2A10412AC53}"/>
              </a:ext>
            </a:extLst>
          </p:cNvPr>
          <p:cNvCxnSpPr>
            <a:cxnSpLocks/>
          </p:cNvCxnSpPr>
          <p:nvPr userDrawn="1"/>
        </p:nvCxnSpPr>
        <p:spPr>
          <a:xfrm>
            <a:off x="636487" y="698107"/>
            <a:ext cx="78867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01D93101-9D13-482D-A0BE-6AB1F6CE3654}"/>
              </a:ext>
            </a:extLst>
          </p:cNvPr>
          <p:cNvSpPr/>
          <p:nvPr userDrawn="1"/>
        </p:nvSpPr>
        <p:spPr>
          <a:xfrm>
            <a:off x="0" y="6590348"/>
            <a:ext cx="9144000" cy="2676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23" dirty="0"/>
              <a:t>Competent People. Smarter Work Systems. Exceptional Customer Interactions.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23DB47D-1AD0-4B44-BB13-503C998C195C}"/>
              </a:ext>
            </a:extLst>
          </p:cNvPr>
          <p:cNvSpPr txBox="1">
            <a:spLocks/>
          </p:cNvSpPr>
          <p:nvPr userDrawn="1"/>
        </p:nvSpPr>
        <p:spPr>
          <a:xfrm>
            <a:off x="628650" y="58232"/>
            <a:ext cx="3417341" cy="639875"/>
          </a:xfrm>
          <a:prstGeom prst="rect">
            <a:avLst/>
          </a:prstGeom>
        </p:spPr>
        <p:txBody>
          <a:bodyPr vert="horz" lIns="63305" tIns="31652" rIns="63305" bIns="31652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62" b="1" dirty="0"/>
              <a:t>PMG Engineering Private Limited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End-to-End Engineering Company in Food Industry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8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info@pmg.engineering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| </a:t>
            </a:r>
            <a:r>
              <a:rPr lang="en-US" sz="1108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www.pmg.engineering</a:t>
            </a:r>
            <a:endParaRPr lang="en-US" sz="1108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20805C-D2DD-477E-877E-F4DEF1025626}"/>
              </a:ext>
            </a:extLst>
          </p:cNvPr>
          <p:cNvSpPr txBox="1"/>
          <p:nvPr userDrawn="1"/>
        </p:nvSpPr>
        <p:spPr>
          <a:xfrm>
            <a:off x="7028458" y="505951"/>
            <a:ext cx="1560042" cy="2414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9" b="0" dirty="0">
                <a:solidFill>
                  <a:srgbClr val="FF8A04"/>
                </a:solidFill>
              </a:rPr>
              <a:t>Reputation built on </a:t>
            </a:r>
            <a:r>
              <a:rPr lang="en-US" sz="969" b="0" u="none" dirty="0">
                <a:solidFill>
                  <a:srgbClr val="FF8A04"/>
                </a:solidFill>
              </a:rPr>
              <a:t>Results</a:t>
            </a:r>
          </a:p>
        </p:txBody>
      </p:sp>
      <p:pic>
        <p:nvPicPr>
          <p:cNvPr id="14" name="Picture 13" descr="A picture containing clock&#10;&#10;Description automatically generated">
            <a:extLst>
              <a:ext uri="{FF2B5EF4-FFF2-40B4-BE49-F238E27FC236}">
                <a16:creationId xmlns:a16="http://schemas.microsoft.com/office/drawing/2014/main" id="{EDD520AD-DDE1-4DCD-9090-3F04B1CE750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3952" y="58232"/>
            <a:ext cx="1511398" cy="474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0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</p:sldLayoutIdLst>
  <p:hf hdr="0" ftr="0" dt="0"/>
  <p:txStyles>
    <p:titleStyle>
      <a:lvl1pPr algn="l" defTabSz="91436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1" indent="-228591" algn="l" defTabSz="91436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7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2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3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4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5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6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7" indent="-228591" algn="l" defTabSz="91436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1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3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4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5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6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7" algn="l" defTabSz="91436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903052"/>
            <a:ext cx="7772400" cy="8382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ndalus" panose="02020603050405020304" pitchFamily="18" charset="-78"/>
                <a:cs typeface="Andalus" panose="02020603050405020304" pitchFamily="18" charset="-78"/>
              </a:rPr>
              <a:t>NET QUANTITY CONTROL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22930"/>
            <a:ext cx="4502379" cy="443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534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Security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49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Security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Packages can be made with improved tamper resisitance to deter tampering and also can have tamper evident features to help indicate tampering. Eg. Coke Drinks, Water bottles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38487" y="3751263"/>
            <a:ext cx="2867025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9680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Convenience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Convenience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Packages can have features that add convenience in distribution,handling, stacking, display, sale, reclosing, reuse, disoensing etc. E.g. Sauce, jams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497263"/>
            <a:ext cx="15525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40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Portion Control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48" y="1931988"/>
            <a:ext cx="8515351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Portion Control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Single serving packaging has precise amounts of content to control usage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Commodities can be divided into packages that are for a more suitable size for individual house holds. E.g. Milk. Ice-creams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48012" y="3289300"/>
            <a:ext cx="2847975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8841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TYPES OF PACKAGING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Primary, Secondary, Tertiary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b="1" noProof="1">
                <a:latin typeface="+mn-lt"/>
              </a:rPr>
              <a:t>Primary Packaging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The material that first envelopes the product and hold it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This is usually the smallest unit of distribution or use and is the package which is in direct contact with the contents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b="1" noProof="1">
                <a:latin typeface="+mn-lt"/>
              </a:rPr>
              <a:t>Secondary Packaging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It is the outside of primary packaging, used to group primary packages together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b="1" noProof="1">
                <a:latin typeface="+mn-lt"/>
              </a:rPr>
              <a:t>Tertiary Packaging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Tertiary packaging is used for bulk handling, ware house storage &amp; transport shipping.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The most common form is a palletized unit load that packs tightly into containers</a:t>
            </a:r>
          </a:p>
        </p:txBody>
      </p:sp>
    </p:spTree>
    <p:extLst>
      <p:ext uri="{BB962C8B-B14F-4D97-AF65-F5344CB8AC3E}">
        <p14:creationId xmlns:p14="http://schemas.microsoft.com/office/powerpoint/2010/main" val="152498494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TYPES OF PACKAGING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Primary, Secondary, Tertiary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noProof="1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3" r="9985" b="7778"/>
          <a:stretch/>
        </p:blipFill>
        <p:spPr>
          <a:xfrm>
            <a:off x="463639" y="2026143"/>
            <a:ext cx="3389312" cy="40698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16" y="2526853"/>
            <a:ext cx="4364184" cy="270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0851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CONSIDERATION FOR PACKAGING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Packaging- What to consider?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Prevention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Use packaging where needed</a:t>
            </a:r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Minimization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Minimize mass &amp; volume</a:t>
            </a:r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Reuse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Encourage reuse of packages</a:t>
            </a:r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Recycling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Reprocess materials into new products</a:t>
            </a:r>
          </a:p>
          <a:p>
            <a:pPr marL="285750" indent="-285750"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Disposal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Use disposable, eco friendly packages.</a:t>
            </a:r>
          </a:p>
        </p:txBody>
      </p:sp>
    </p:spTree>
    <p:extLst>
      <p:ext uri="{BB962C8B-B14F-4D97-AF65-F5344CB8AC3E}">
        <p14:creationId xmlns:p14="http://schemas.microsoft.com/office/powerpoint/2010/main" val="41251740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FOR LABELLING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Brand Identification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21543"/>
            <a:ext cx="8515350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Labelling helps in the identification and principal place of business of the person by or for whom the prepackaged product was manufactured, processed produced or packed for resale.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0912" y="3751263"/>
            <a:ext cx="2162175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2947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FOR LABELLING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Description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49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Labels provide the information regardingthe food product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It describes the contents, nutritional values, cost, product usage methods, shelf life etc.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3097212"/>
            <a:ext cx="2847975" cy="304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59337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FOR LABELLING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Promotion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Labels help in promoting the product through attractive and brigh graphics replacing paper labels glued on cans and bottles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71800" y="2970213"/>
            <a:ext cx="32194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7278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LABELLING: DO’S &amp; DONT’S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gray">
          <a:xfrm>
            <a:off x="319088" y="1555750"/>
            <a:ext cx="4176712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Do’s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319088" y="1931988"/>
            <a:ext cx="4176712" cy="3870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Name of the food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List of ingredients in descending order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Nutritional information per 100gm/ml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Name and complete address of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manufacturer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Net content by weight or Volume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Lot no/Batch identification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Date of Manufacturing /Packing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4652963" y="1555750"/>
            <a:ext cx="4167187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Don’t’s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4652963" y="1931988"/>
            <a:ext cx="4167187" cy="3870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Use Stickers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Forget Legal Metrology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Make false claims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Use Pictures/ Graphics that mis represent product </a:t>
            </a:r>
          </a:p>
        </p:txBody>
      </p:sp>
    </p:spTree>
    <p:extLst>
      <p:ext uri="{BB962C8B-B14F-4D97-AF65-F5344CB8AC3E}">
        <p14:creationId xmlns:p14="http://schemas.microsoft.com/office/powerpoint/2010/main" val="106433039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AGENDA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294" name="Rectangle 59"/>
          <p:cNvSpPr>
            <a:spLocks noChangeArrowheads="1"/>
          </p:cNvSpPr>
          <p:nvPr/>
        </p:nvSpPr>
        <p:spPr bwMode="gray">
          <a:xfrm>
            <a:off x="323850" y="2184400"/>
            <a:ext cx="482600" cy="48418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2</a:t>
            </a:r>
          </a:p>
        </p:txBody>
      </p:sp>
      <p:sp>
        <p:nvSpPr>
          <p:cNvPr id="12295" name="Rectangle 60"/>
          <p:cNvSpPr>
            <a:spLocks noChangeArrowheads="1"/>
          </p:cNvSpPr>
          <p:nvPr/>
        </p:nvSpPr>
        <p:spPr bwMode="gray">
          <a:xfrm>
            <a:off x="950913" y="2184400"/>
            <a:ext cx="7869237" cy="4841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Objectives of Packaging</a:t>
            </a:r>
          </a:p>
        </p:txBody>
      </p:sp>
      <p:sp>
        <p:nvSpPr>
          <p:cNvPr id="12296" name="Rectangle 61"/>
          <p:cNvSpPr>
            <a:spLocks noChangeArrowheads="1"/>
          </p:cNvSpPr>
          <p:nvPr/>
        </p:nvSpPr>
        <p:spPr bwMode="gray">
          <a:xfrm>
            <a:off x="323850" y="2809875"/>
            <a:ext cx="482600" cy="48418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3</a:t>
            </a:r>
          </a:p>
        </p:txBody>
      </p:sp>
      <p:sp>
        <p:nvSpPr>
          <p:cNvPr id="12297" name="Rectangle 62"/>
          <p:cNvSpPr>
            <a:spLocks noChangeArrowheads="1"/>
          </p:cNvSpPr>
          <p:nvPr/>
        </p:nvSpPr>
        <p:spPr bwMode="gray">
          <a:xfrm>
            <a:off x="950913" y="2809875"/>
            <a:ext cx="7869237" cy="4841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Types of Packaging</a:t>
            </a:r>
          </a:p>
        </p:txBody>
      </p:sp>
      <p:sp>
        <p:nvSpPr>
          <p:cNvPr id="12298" name="Rectangle 63"/>
          <p:cNvSpPr>
            <a:spLocks noChangeArrowheads="1"/>
          </p:cNvSpPr>
          <p:nvPr/>
        </p:nvSpPr>
        <p:spPr bwMode="gray">
          <a:xfrm>
            <a:off x="323850" y="3436938"/>
            <a:ext cx="482600" cy="48418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12299" name="Rectangle 64"/>
          <p:cNvSpPr>
            <a:spLocks noChangeArrowheads="1"/>
          </p:cNvSpPr>
          <p:nvPr/>
        </p:nvSpPr>
        <p:spPr bwMode="gray">
          <a:xfrm>
            <a:off x="950913" y="3436938"/>
            <a:ext cx="7869237" cy="4841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Considerations for packaging</a:t>
            </a:r>
          </a:p>
        </p:txBody>
      </p:sp>
      <p:sp>
        <p:nvSpPr>
          <p:cNvPr id="12300" name="Rectangle 65"/>
          <p:cNvSpPr>
            <a:spLocks noChangeArrowheads="1"/>
          </p:cNvSpPr>
          <p:nvPr/>
        </p:nvSpPr>
        <p:spPr bwMode="gray">
          <a:xfrm>
            <a:off x="323850" y="4064000"/>
            <a:ext cx="482600" cy="48418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5</a:t>
            </a:r>
          </a:p>
        </p:txBody>
      </p:sp>
      <p:sp>
        <p:nvSpPr>
          <p:cNvPr id="12301" name="Rectangle 66"/>
          <p:cNvSpPr>
            <a:spLocks noChangeArrowheads="1"/>
          </p:cNvSpPr>
          <p:nvPr/>
        </p:nvSpPr>
        <p:spPr bwMode="gray">
          <a:xfrm>
            <a:off x="950913" y="4064000"/>
            <a:ext cx="7869237" cy="4841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Objectives for labelling </a:t>
            </a:r>
          </a:p>
        </p:txBody>
      </p:sp>
      <p:sp>
        <p:nvSpPr>
          <p:cNvPr id="12302" name="Rectangle 67"/>
          <p:cNvSpPr>
            <a:spLocks noChangeArrowheads="1"/>
          </p:cNvSpPr>
          <p:nvPr/>
        </p:nvSpPr>
        <p:spPr bwMode="gray">
          <a:xfrm>
            <a:off x="323850" y="4694238"/>
            <a:ext cx="482600" cy="48418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6</a:t>
            </a:r>
          </a:p>
        </p:txBody>
      </p:sp>
      <p:sp>
        <p:nvSpPr>
          <p:cNvPr id="12303" name="Rectangle 68"/>
          <p:cNvSpPr>
            <a:spLocks noChangeArrowheads="1"/>
          </p:cNvSpPr>
          <p:nvPr/>
        </p:nvSpPr>
        <p:spPr bwMode="gray">
          <a:xfrm>
            <a:off x="950913" y="4694238"/>
            <a:ext cx="7869237" cy="484187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Labelling: Do’s &amp; Dont’s </a:t>
            </a:r>
          </a:p>
        </p:txBody>
      </p:sp>
      <p:sp>
        <p:nvSpPr>
          <p:cNvPr id="12304" name="Rectangle 69"/>
          <p:cNvSpPr>
            <a:spLocks noChangeArrowheads="1"/>
          </p:cNvSpPr>
          <p:nvPr/>
        </p:nvSpPr>
        <p:spPr bwMode="gray">
          <a:xfrm>
            <a:off x="323850" y="5318125"/>
            <a:ext cx="482600" cy="48418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7</a:t>
            </a:r>
          </a:p>
        </p:txBody>
      </p:sp>
      <p:sp>
        <p:nvSpPr>
          <p:cNvPr id="12305" name="Rectangle 70"/>
          <p:cNvSpPr>
            <a:spLocks noChangeArrowheads="1"/>
          </p:cNvSpPr>
          <p:nvPr/>
        </p:nvSpPr>
        <p:spPr bwMode="gray">
          <a:xfrm>
            <a:off x="950913" y="5318125"/>
            <a:ext cx="7869237" cy="4841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Common symbols used on food packaging</a:t>
            </a:r>
          </a:p>
        </p:txBody>
      </p:sp>
      <p:sp>
        <p:nvSpPr>
          <p:cNvPr id="25" name="Rectangle 59"/>
          <p:cNvSpPr>
            <a:spLocks noChangeArrowheads="1"/>
          </p:cNvSpPr>
          <p:nvPr/>
        </p:nvSpPr>
        <p:spPr bwMode="gray">
          <a:xfrm>
            <a:off x="323849" y="1543050"/>
            <a:ext cx="479425" cy="48418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b="1" noProof="1">
                <a:solidFill>
                  <a:schemeClr val="bg1"/>
                </a:solidFill>
                <a:latin typeface="+mn-lt"/>
              </a:rPr>
              <a:t>1</a:t>
            </a:r>
          </a:p>
        </p:txBody>
      </p:sp>
      <p:sp>
        <p:nvSpPr>
          <p:cNvPr id="26" name="Rectangle 60"/>
          <p:cNvSpPr>
            <a:spLocks noChangeArrowheads="1"/>
          </p:cNvSpPr>
          <p:nvPr/>
        </p:nvSpPr>
        <p:spPr bwMode="gray">
          <a:xfrm>
            <a:off x="946620" y="1560512"/>
            <a:ext cx="7869237" cy="484188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rgbClr val="FFFFFF"/>
              </a:gs>
            </a:gsLst>
            <a:lin ang="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80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noProof="1">
                <a:latin typeface="+mn-lt"/>
              </a:rPr>
              <a:t>Definitions</a:t>
            </a:r>
          </a:p>
        </p:txBody>
      </p:sp>
    </p:spTree>
    <p:extLst>
      <p:ext uri="{BB962C8B-B14F-4D97-AF65-F5344CB8AC3E}">
        <p14:creationId xmlns:p14="http://schemas.microsoft.com/office/powerpoint/2010/main" val="284837211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LABELLING: DO’S &amp; DONT’S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2"/>
          <p:cNvSpPr>
            <a:spLocks noChangeArrowheads="1"/>
          </p:cNvSpPr>
          <p:nvPr/>
        </p:nvSpPr>
        <p:spPr bwMode="gray">
          <a:xfrm>
            <a:off x="319088" y="1555750"/>
            <a:ext cx="4176712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Do’s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gray">
          <a:xfrm>
            <a:off x="319088" y="1931988"/>
            <a:ext cx="4176712" cy="3870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Best Before Date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Veg/ Non Veg logo of appropriate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dimensions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Specific declaration of flavours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Name and completed Address of Importer, in case of Imported Food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Country of Origin for Imported food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FSSAI Logo &amp; License Number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4652963" y="1555750"/>
            <a:ext cx="4167187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Don’t’s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gray">
          <a:xfrm>
            <a:off x="4652963" y="1931988"/>
            <a:ext cx="4167187" cy="3870325"/>
          </a:xfrm>
          <a:prstGeom prst="rect">
            <a:avLst/>
          </a:prstGeom>
          <a:gradFill rotWithShape="1">
            <a:gsLst>
              <a:gs pos="0">
                <a:srgbClr val="EAEAEA"/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Use Stickers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Forget Legal Metrology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Make false claims</a:t>
            </a:r>
          </a:p>
          <a:p>
            <a:pPr eaLnBrk="1" hangingPunct="1">
              <a:lnSpc>
                <a:spcPct val="95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Use Pictures/ Graphics that mis represent product </a:t>
            </a:r>
          </a:p>
        </p:txBody>
      </p:sp>
    </p:spTree>
    <p:extLst>
      <p:ext uri="{BB962C8B-B14F-4D97-AF65-F5344CB8AC3E}">
        <p14:creationId xmlns:p14="http://schemas.microsoft.com/office/powerpoint/2010/main" val="5576264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534400" cy="1143000"/>
          </a:xfrm>
        </p:spPr>
        <p:txBody>
          <a:bodyPr>
            <a:normAutofit/>
          </a:bodyPr>
          <a:lstStyle/>
          <a:p>
            <a:r>
              <a:rPr lang="en-US" altLang="en-US" sz="3200" noProof="1">
                <a:latin typeface="+mn-lt"/>
              </a:rPr>
              <a:t>COMMON SYMBOLS USED ON FOOD PACKAGING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Promotion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6938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noProof="1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950" y="2071420"/>
            <a:ext cx="6638925" cy="3667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6000" y="2227079"/>
            <a:ext cx="1404199" cy="16342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54875" y="3861352"/>
            <a:ext cx="1435324" cy="1856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8624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Net Content Control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4829"/>
            <a:ext cx="8515350" cy="167163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A process check that determines the accuracy of the contents contained in a packaging.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23850" y="3748088"/>
            <a:ext cx="8515350" cy="37623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Net Quantity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323850" y="4124325"/>
            <a:ext cx="8515350" cy="1677988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In relation to commodity contained in a package, it means the quantity by weight, measure or number of such commodity contained in that package, excluding the packaging or wrapper</a:t>
            </a:r>
            <a:endParaRPr 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3723020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Maximum allowable variation (MAV)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7861" y="1939925"/>
            <a:ext cx="8519361" cy="167163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It is the maximum weight deviation allowed from the label stated weight on the individual package of the food product.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Products that weigh below the MAV value are not acceptable</a:t>
            </a:r>
            <a:endParaRPr lang="en-US" noProof="1">
              <a:latin typeface="+mn-lt"/>
            </a:endParaRP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23850" y="3748088"/>
            <a:ext cx="8523372" cy="37623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Label Weight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323850" y="4124325"/>
            <a:ext cx="8523372" cy="1677988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The weight that is declared on the label of the package. 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This weight indicates the net contents of the package and is seen by customers when they buy food products.</a:t>
            </a:r>
            <a:endParaRPr lang="en-US" noProof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748495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DEFINITIONS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Labelling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9925"/>
            <a:ext cx="8515350" cy="167163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Any written, electronic or graphic communications on the packaging or on a separate but associated label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Display of information about a product on its container, packaging or the product itself.</a:t>
            </a:r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gray">
          <a:xfrm>
            <a:off x="323850" y="3748088"/>
            <a:ext cx="8515350" cy="376237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Packaging</a:t>
            </a:r>
          </a:p>
        </p:txBody>
      </p:sp>
      <p:sp>
        <p:nvSpPr>
          <p:cNvPr id="24" name="Rectangle 6"/>
          <p:cNvSpPr>
            <a:spLocks noChangeArrowheads="1"/>
          </p:cNvSpPr>
          <p:nvPr/>
        </p:nvSpPr>
        <p:spPr bwMode="gray">
          <a:xfrm>
            <a:off x="323850" y="4124325"/>
            <a:ext cx="8515350" cy="1677988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dirty="0">
                <a:latin typeface="+mn-lt"/>
              </a:rPr>
              <a:t>The science, art and technology of enclosing or protecting products for distribution, storage, sale &amp; use</a:t>
            </a:r>
          </a:p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It is the activities of designing and producing the container for a product</a:t>
            </a:r>
          </a:p>
        </p:txBody>
      </p:sp>
    </p:spTree>
    <p:extLst>
      <p:ext uri="{BB962C8B-B14F-4D97-AF65-F5344CB8AC3E}">
        <p14:creationId xmlns:p14="http://schemas.microsoft.com/office/powerpoint/2010/main" val="196802789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Physical Protection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8446" y="1931988"/>
            <a:ext cx="8515350" cy="41195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Physical Protection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The objects enclosed in the package may require protection from things, shock, vibration, compression, temperature etc. Eg. Eggs, Bottles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8425" y="3290887"/>
            <a:ext cx="388620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8300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Barrier Protection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9361" cy="4271963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Barrier Protection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A barrier from oxygen, water vapor, dust etc is often required for foods. Controlled atmospheres are also maintained in some food packages to keep the contents clean &amp; fresh. E.g. Fruits &amp; Vegetables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510757"/>
            <a:ext cx="4343399" cy="24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118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Containment/ Agglomeration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630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Containment or Agglomeration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Small objects are typically grouped together in one package for reasons of efficiency. E.g. Chocolates, biscuits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14650" y="3621423"/>
            <a:ext cx="3314700" cy="226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0962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3200" noProof="1">
                <a:latin typeface="+mn-lt"/>
              </a:rPr>
              <a:t>OBJECTIVES OF PACKAGING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B35B823-78A6-4AA4-A0F1-2DC210CA05E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gray">
          <a:xfrm>
            <a:off x="304800" y="1038225"/>
            <a:ext cx="575310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2000" noProof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57" name="Picture 8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15668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8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228917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8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019425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8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3751263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1" name="Picture 9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609"/>
          <a:stretch>
            <a:fillRect/>
          </a:stretch>
        </p:blipFill>
        <p:spPr bwMode="auto">
          <a:xfrm>
            <a:off x="344488" y="4484688"/>
            <a:ext cx="542925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ectangle 2"/>
          <p:cNvSpPr>
            <a:spLocks noChangeArrowheads="1"/>
          </p:cNvSpPr>
          <p:nvPr/>
        </p:nvSpPr>
        <p:spPr bwMode="gray">
          <a:xfrm>
            <a:off x="323850" y="1555750"/>
            <a:ext cx="8515350" cy="376238"/>
          </a:xfrm>
          <a:prstGeom prst="rect">
            <a:avLst/>
          </a:prstGeom>
          <a:solidFill>
            <a:schemeClr val="bg2">
              <a:lumMod val="25000"/>
            </a:schemeClr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288000" tIns="0" rIns="0" bIns="0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000" b="1" noProof="1">
                <a:solidFill>
                  <a:srgbClr val="FFFFFF"/>
                </a:solidFill>
                <a:latin typeface="+mn-lt"/>
              </a:rPr>
              <a:t>Marketing</a:t>
            </a: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23850" y="1931988"/>
            <a:ext cx="8515350" cy="4276307"/>
          </a:xfrm>
          <a:prstGeom prst="rect">
            <a:avLst/>
          </a:prstGeom>
          <a:gradFill rotWithShape="1">
            <a:gsLst>
              <a:gs pos="0">
                <a:srgbClr val="F0F0F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53882" dir="2700000" algn="ctr" rotWithShape="0">
              <a:srgbClr val="B2B2B2"/>
            </a:outerShdw>
          </a:effectLst>
        </p:spPr>
        <p:txBody>
          <a:bodyPr lIns="108000" tIns="108000" rIns="144000" bIns="72000"/>
          <a:lstStyle>
            <a:lvl1pPr marL="190500" indent="-1905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spcAft>
                <a:spcPct val="15000"/>
              </a:spcAft>
              <a:buFont typeface="Wingdings" panose="05000000000000000000" pitchFamily="2" charset="2"/>
              <a:buChar char="§"/>
            </a:pPr>
            <a:r>
              <a:rPr lang="en-US" noProof="1">
                <a:latin typeface="+mn-lt"/>
              </a:rPr>
              <a:t>Marketing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The packaging &amp; labels can be used by marketers to encourage potential buyers to purchase the product</a:t>
            </a:r>
          </a:p>
          <a:p>
            <a:pPr lvl="1" eaLnBrk="1" hangingPunct="1">
              <a:lnSpc>
                <a:spcPct val="95000"/>
              </a:lnSpc>
              <a:spcAft>
                <a:spcPct val="15000"/>
              </a:spcAft>
              <a:buSzPct val="105000"/>
              <a:buFont typeface="Arial" panose="020B0604020202020204" pitchFamily="34" charset="0"/>
              <a:buChar char="▪"/>
            </a:pPr>
            <a:r>
              <a:rPr lang="en-US" noProof="1">
                <a:latin typeface="+mn-lt"/>
              </a:rPr>
              <a:t>Package graphic design and physical design are an important phenomenon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1" y="3351547"/>
            <a:ext cx="2133600" cy="278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28821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CB1185A5A6DA634F89857E7C01440748" ma:contentTypeVersion="1" ma:contentTypeDescription="Upload an image." ma:contentTypeScope="" ma:versionID="89928a2722378c5a305ce3eb8532539f">
  <xsd:schema xmlns:xsd="http://www.w3.org/2001/XMLSchema" xmlns:xs="http://www.w3.org/2001/XMLSchema" xmlns:p="http://schemas.microsoft.com/office/2006/metadata/properties" xmlns:ns1="http://schemas.microsoft.com/sharepoint/v3" xmlns:ns2="B6023AA3-3CEE-413F-91F8-322A2644F388" xmlns:ns3="http://schemas.microsoft.com/sharepoint/v3/fields" xmlns:ns4="0f0eb950-47b7-49a7-b2b9-b0c411c9c3b8" targetNamespace="http://schemas.microsoft.com/office/2006/metadata/properties" ma:root="true" ma:fieldsID="415cc3288ccbe700ad9137c8513b77d6" ns1:_="" ns2:_="" ns3:_="" ns4:_="">
    <xsd:import namespace="http://schemas.microsoft.com/sharepoint/v3"/>
    <xsd:import namespace="B6023AA3-3CEE-413F-91F8-322A2644F388"/>
    <xsd:import namespace="http://schemas.microsoft.com/sharepoint/v3/fields"/>
    <xsd:import namespace="0f0eb950-47b7-49a7-b2b9-b0c411c9c3b8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_dlc_DocId" minOccurs="0"/>
                <xsd:element ref="ns4:_dlc_DocIdUrl" minOccurs="0"/>
                <xsd:element ref="ns4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30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31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023AA3-3CEE-413F-91F8-322A2644F38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0eb950-47b7-49a7-b2b9-b0c411c9c3b8" elementFormDefault="qualified">
    <xsd:import namespace="http://schemas.microsoft.com/office/2006/documentManagement/types"/>
    <xsd:import namespace="http://schemas.microsoft.com/office/infopath/2007/PartnerControls"/>
    <xsd:element name="_dlc_DocId" ma:index="2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B6023AA3-3CEE-413F-91F8-322A2644F388" xsi:nil="true"/>
    <wic_System_Copyright xmlns="http://schemas.microsoft.com/sharepoint/v3/fields" xsi:nil="true"/>
    <_dlc_DocId xmlns="0f0eb950-47b7-49a7-b2b9-b0c411c9c3b8">VJPUPS4RKR3C-4-97</_dlc_DocId>
    <_dlc_DocIdUrl xmlns="0f0eb950-47b7-49a7-b2b9-b0c411c9c3b8">
      <Url>http://thenest-aoa-in.nestle.com/_layouts/DocIdRedir.aspx?ID=VJPUPS4RKR3C-4-97</Url>
      <Description>VJPUPS4RKR3C-4-97</Description>
    </_dlc_DocIdUrl>
  </documentManagement>
</p:properties>
</file>

<file path=customXml/itemProps1.xml><?xml version="1.0" encoding="utf-8"?>
<ds:datastoreItem xmlns:ds="http://schemas.openxmlformats.org/officeDocument/2006/customXml" ds:itemID="{184455A5-5B1F-42D7-89F4-4C018F6FE8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728180-122B-4C3C-A2BE-33F0F38364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6023AA3-3CEE-413F-91F8-322A2644F388"/>
    <ds:schemaRef ds:uri="http://schemas.microsoft.com/sharepoint/v3/fields"/>
    <ds:schemaRef ds:uri="0f0eb950-47b7-49a7-b2b9-b0c411c9c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6FB07F-DD47-4C62-89FB-E79CBDA6693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F0180CB-08B1-436B-9799-0C76022FBD6C}">
  <ds:schemaRefs>
    <ds:schemaRef ds:uri="http://schemas.microsoft.com/office/2006/metadata/properties"/>
    <ds:schemaRef ds:uri="B6023AA3-3CEE-413F-91F8-322A2644F388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purl.org/dc/elements/1.1/"/>
    <ds:schemaRef ds:uri="http://purl.org/dc/dcmitype/"/>
    <ds:schemaRef ds:uri="http://schemas.microsoft.com/office/2006/documentManagement/types"/>
    <ds:schemaRef ds:uri="http://schemas.microsoft.com/sharepoint/v3/fields"/>
    <ds:schemaRef ds:uri="0f0eb950-47b7-49a7-b2b9-b0c411c9c3b8"/>
    <ds:schemaRef ds:uri="http://schemas.microsoft.com/sharepoint/v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pmg</Template>
  <TotalTime>359</TotalTime>
  <Words>897</Words>
  <Application>Microsoft Office PowerPoint</Application>
  <PresentationFormat>On-screen Show (4:3)</PresentationFormat>
  <Paragraphs>192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Andalus</vt:lpstr>
      <vt:lpstr>Arial</vt:lpstr>
      <vt:lpstr>Calibri</vt:lpstr>
      <vt:lpstr>Calibri Light</vt:lpstr>
      <vt:lpstr>Wingdings</vt:lpstr>
      <vt:lpstr>Office Theme</vt:lpstr>
      <vt:lpstr>NET QUANTITY CONTROL</vt:lpstr>
      <vt:lpstr>AGENDA</vt:lpstr>
      <vt:lpstr>DEFINITIONS</vt:lpstr>
      <vt:lpstr>DEFINITIONS</vt:lpstr>
      <vt:lpstr>DEFINITIONS</vt:lpstr>
      <vt:lpstr>OBJECTIVES OF PACKAGING</vt:lpstr>
      <vt:lpstr>OBJECTIVES OF PACKAGING</vt:lpstr>
      <vt:lpstr>Objectives of Packaging</vt:lpstr>
      <vt:lpstr>OBJECTIVES OF PACKAGING</vt:lpstr>
      <vt:lpstr>OBJECTIVES OF PACKAGING</vt:lpstr>
      <vt:lpstr>OBJECTIVES OF PACKAGING</vt:lpstr>
      <vt:lpstr>OBJECTIVES OF PACKAGING</vt:lpstr>
      <vt:lpstr>TYPES OF PACKAGING</vt:lpstr>
      <vt:lpstr>TYPES OF PACKAGING</vt:lpstr>
      <vt:lpstr>CONSIDERATION FOR PACKAGING</vt:lpstr>
      <vt:lpstr>OBJECTIVES FOR LABELLING</vt:lpstr>
      <vt:lpstr>OBJECTIVES FOR LABELLING</vt:lpstr>
      <vt:lpstr>OBJECTIVES FOR LABELLING</vt:lpstr>
      <vt:lpstr>LABELLING: DO’S &amp; DONT’S </vt:lpstr>
      <vt:lpstr>LABELLING: DO’S &amp; DONT’S </vt:lpstr>
      <vt:lpstr>COMMON SYMBOLS USED ON FOOD PACKAGING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NET QUANTITY CONTROL</dc:title>
  <dc:creator>PMG-54</dc:creator>
  <cp:lastModifiedBy>abhinav pandey</cp:lastModifiedBy>
  <cp:revision>43</cp:revision>
  <cp:lastPrinted>2014-11-21T06:58:07Z</cp:lastPrinted>
  <dcterms:created xsi:type="dcterms:W3CDTF">2017-06-23T05:49:29Z</dcterms:created>
  <dcterms:modified xsi:type="dcterms:W3CDTF">2025-04-15T11:27:16Z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0x0101009148F5A04DDD49CBA7127AADA5FB792B00AADE34325A8B49CDA8BB4DB53328F21400CB1185A5A6DA634F89857E7C01440748</vt:lpwstr>
  </property>
  <property fmtid="{D5CDD505-2E9C-101B-9397-08002B2CF9AE}" pid="3" name="_dlc_DocIdItemGuid">
    <vt:lpwstr>69089008-09ec-4558-8149-065431535be3</vt:lpwstr>
  </property>
</Properties>
</file>