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5"/>
  </p:sldMasterIdLst>
  <p:notesMasterIdLst>
    <p:notesMasterId r:id="rId17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99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37" autoAdjust="0"/>
  </p:normalViewPr>
  <p:slideViewPr>
    <p:cSldViewPr>
      <p:cViewPr varScale="1">
        <p:scale>
          <a:sx n="93" d="100"/>
          <a:sy n="93" d="100"/>
        </p:scale>
        <p:origin x="15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75A11A-FB1B-47E1-9A67-B49FB38D92CF}" type="slidenum">
              <a:rPr altLang="en-US"/>
              <a:pPr/>
              <a:t>2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BEF773-367B-4865-B90E-F216C82A2455}" type="slidenum">
              <a:rPr lang="en-GB" altLang="en-US" sz="1300"/>
              <a:pPr algn="r" eaLnBrk="1" hangingPunct="1"/>
              <a:t>2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362167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75A11A-FB1B-47E1-9A67-B49FB38D92CF}" type="slidenum">
              <a:rPr altLang="en-US"/>
              <a:pPr/>
              <a:t>11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BEF773-367B-4865-B90E-F216C82A2455}" type="slidenum">
              <a:rPr lang="en-GB" altLang="en-US" sz="1300"/>
              <a:pPr algn="r" eaLnBrk="1" hangingPunct="1"/>
              <a:t>11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58684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75A11A-FB1B-47E1-9A67-B49FB38D92CF}" type="slidenum">
              <a:rPr altLang="en-US"/>
              <a:pPr/>
              <a:t>3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BEF773-367B-4865-B90E-F216C82A2455}" type="slidenum">
              <a:rPr lang="en-GB" altLang="en-US" sz="1300"/>
              <a:pPr algn="r" eaLnBrk="1" hangingPunct="1"/>
              <a:t>3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531953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75A11A-FB1B-47E1-9A67-B49FB38D92CF}" type="slidenum">
              <a:rPr altLang="en-US"/>
              <a:pPr/>
              <a:t>4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BEF773-367B-4865-B90E-F216C82A2455}" type="slidenum">
              <a:rPr lang="en-GB" altLang="en-US" sz="1300"/>
              <a:pPr algn="r" eaLnBrk="1" hangingPunct="1"/>
              <a:t>4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817983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75A11A-FB1B-47E1-9A67-B49FB38D92CF}" type="slidenum">
              <a:rPr altLang="en-US"/>
              <a:pPr/>
              <a:t>5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BEF773-367B-4865-B90E-F216C82A2455}" type="slidenum">
              <a:rPr lang="en-GB" altLang="en-US" sz="1300"/>
              <a:pPr algn="r" eaLnBrk="1" hangingPunct="1"/>
              <a:t>5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034981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75A11A-FB1B-47E1-9A67-B49FB38D92CF}" type="slidenum">
              <a:rPr altLang="en-US"/>
              <a:pPr/>
              <a:t>6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BEF773-367B-4865-B90E-F216C82A2455}" type="slidenum">
              <a:rPr lang="en-GB" altLang="en-US" sz="1300"/>
              <a:pPr algn="r" eaLnBrk="1" hangingPunct="1"/>
              <a:t>6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165235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75A11A-FB1B-47E1-9A67-B49FB38D92CF}" type="slidenum">
              <a:rPr altLang="en-US"/>
              <a:pPr/>
              <a:t>7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BEF773-367B-4865-B90E-F216C82A2455}" type="slidenum">
              <a:rPr lang="en-GB" altLang="en-US" sz="1300"/>
              <a:pPr algn="r" eaLnBrk="1" hangingPunct="1"/>
              <a:t>7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427664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75A11A-FB1B-47E1-9A67-B49FB38D92CF}" type="slidenum">
              <a:rPr altLang="en-US"/>
              <a:pPr/>
              <a:t>8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BEF773-367B-4865-B90E-F216C82A2455}" type="slidenum">
              <a:rPr lang="en-GB" altLang="en-US" sz="1300"/>
              <a:pPr algn="r" eaLnBrk="1" hangingPunct="1"/>
              <a:t>8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39646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75A11A-FB1B-47E1-9A67-B49FB38D92CF}" type="slidenum">
              <a:rPr altLang="en-US"/>
              <a:pPr/>
              <a:t>9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BEF773-367B-4865-B90E-F216C82A2455}" type="slidenum">
              <a:rPr lang="en-GB" altLang="en-US" sz="1300"/>
              <a:pPr algn="r" eaLnBrk="1" hangingPunct="1"/>
              <a:t>9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9571901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75A11A-FB1B-47E1-9A67-B49FB38D92CF}" type="slidenum">
              <a:rPr altLang="en-US"/>
              <a:pPr/>
              <a:t>10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2BEF773-367B-4865-B90E-F216C82A2455}" type="slidenum">
              <a:rPr lang="en-GB" altLang="en-US" sz="1300"/>
              <a:pPr algn="r" eaLnBrk="1" hangingPunct="1"/>
              <a:t>10</a:t>
            </a:fld>
            <a:endParaRPr lang="en-GB" altLang="en-US" sz="1300"/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126986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4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290278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352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1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19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dirty="0">
                <a:latin typeface="KodchiangUPC" panose="02020603050405020304" pitchFamily="18" charset="-34"/>
                <a:cs typeface="KodchiangUPC" panose="02020603050405020304" pitchFamily="18" charset="-34"/>
              </a:rPr>
              <a:t>TRACEABILITY</a:t>
            </a:r>
          </a:p>
        </p:txBody>
      </p:sp>
      <p:pic>
        <p:nvPicPr>
          <p:cNvPr id="1026" name="Picture 2" descr="Image result for Food Traceability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743200"/>
            <a:ext cx="7543800" cy="3154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993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81000"/>
            <a:ext cx="8839200" cy="1143000"/>
          </a:xfrm>
        </p:spPr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WHAT ARE THE FOOD STANDARD REQUIREMENTS?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57" name="Picture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15668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8" name="Picture 8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228917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9" name="Picture 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01942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0" name="Picture 8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7512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4484688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 Elements to be considered- Food receipt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Food receipt: In relation to food receipt, a food business must be able to provide information about what food, it has on the premises and where it came from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 food business must provide, to the reasonable satisfaction of an authorised officer upon request, the following information relating to food on the food premises: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the name and business address of the vendor, manufacturer or packer or, in the case of food import, the name and business address of the importer; and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the prescribed name or, if there is no prescribed name, an appropriate designation of the food.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This means that a food business must not receive a food unless it is able to identify the name of the food and the name of the supplier.</a:t>
            </a:r>
          </a:p>
        </p:txBody>
      </p:sp>
    </p:spTree>
    <p:extLst>
      <p:ext uri="{BB962C8B-B14F-4D97-AF65-F5344CB8AC3E}">
        <p14:creationId xmlns:p14="http://schemas.microsoft.com/office/powerpoint/2010/main" val="11933405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686800" cy="1143000"/>
          </a:xfrm>
        </p:spPr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WHAT ARE THE FOOD STANDARD REQUIREMENTS?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57" name="Picture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15668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8" name="Picture 8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228917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9" name="Picture 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01942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0" name="Picture 8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7512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4484688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 Elements to be considered- Food recall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Food recall: A food business engaged in the wholesale supply, manufacture or importation of food must have a system, set out in a written document, to ensure it can recall unsafe food. The system should include records covering: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production records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what products are manufactured or supplied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volume or quantity of products manufactured or supplied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batch or lot identification (or other markings)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where products are distributed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any other relevant production records.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This information should be readily accessible in order to know what, how much and from where product needs to be recalled.</a:t>
            </a:r>
          </a:p>
        </p:txBody>
      </p:sp>
    </p:spTree>
    <p:extLst>
      <p:ext uri="{BB962C8B-B14F-4D97-AF65-F5344CB8AC3E}">
        <p14:creationId xmlns:p14="http://schemas.microsoft.com/office/powerpoint/2010/main" val="113023115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AGENDA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45" name="Rectangle 69"/>
          <p:cNvSpPr>
            <a:spLocks noChangeArrowheads="1"/>
          </p:cNvSpPr>
          <p:nvPr/>
        </p:nvSpPr>
        <p:spPr bwMode="gray">
          <a:xfrm>
            <a:off x="323850" y="1555750"/>
            <a:ext cx="585788" cy="587375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1</a:t>
            </a:r>
          </a:p>
        </p:txBody>
      </p:sp>
      <p:sp>
        <p:nvSpPr>
          <p:cNvPr id="10246" name="Rectangle 70"/>
          <p:cNvSpPr>
            <a:spLocks noChangeArrowheads="1"/>
          </p:cNvSpPr>
          <p:nvPr/>
        </p:nvSpPr>
        <p:spPr bwMode="gray">
          <a:xfrm>
            <a:off x="1054100" y="1555750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Food Traceability</a:t>
            </a:r>
          </a:p>
        </p:txBody>
      </p:sp>
      <p:sp>
        <p:nvSpPr>
          <p:cNvPr id="10247" name="Rectangle 71"/>
          <p:cNvSpPr>
            <a:spLocks noChangeArrowheads="1"/>
          </p:cNvSpPr>
          <p:nvPr/>
        </p:nvSpPr>
        <p:spPr bwMode="gray">
          <a:xfrm>
            <a:off x="323850" y="2289175"/>
            <a:ext cx="585788" cy="587375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2</a:t>
            </a:r>
          </a:p>
        </p:txBody>
      </p:sp>
      <p:sp>
        <p:nvSpPr>
          <p:cNvPr id="10248" name="Rectangle 72"/>
          <p:cNvSpPr>
            <a:spLocks noChangeArrowheads="1"/>
          </p:cNvSpPr>
          <p:nvPr/>
        </p:nvSpPr>
        <p:spPr bwMode="gray">
          <a:xfrm>
            <a:off x="1054100" y="2289175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Why is traceability important?</a:t>
            </a:r>
          </a:p>
        </p:txBody>
      </p:sp>
      <p:sp>
        <p:nvSpPr>
          <p:cNvPr id="10249" name="Rectangle 73"/>
          <p:cNvSpPr>
            <a:spLocks noChangeArrowheads="1"/>
          </p:cNvSpPr>
          <p:nvPr/>
        </p:nvSpPr>
        <p:spPr bwMode="gray">
          <a:xfrm>
            <a:off x="323850" y="3019425"/>
            <a:ext cx="585788" cy="587375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3</a:t>
            </a:r>
          </a:p>
        </p:txBody>
      </p:sp>
      <p:sp>
        <p:nvSpPr>
          <p:cNvPr id="10250" name="Rectangle 74"/>
          <p:cNvSpPr>
            <a:spLocks noChangeArrowheads="1"/>
          </p:cNvSpPr>
          <p:nvPr/>
        </p:nvSpPr>
        <p:spPr bwMode="gray">
          <a:xfrm>
            <a:off x="1054100" y="3019425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Benefits of traceability</a:t>
            </a:r>
          </a:p>
        </p:txBody>
      </p:sp>
      <p:sp>
        <p:nvSpPr>
          <p:cNvPr id="10251" name="Rectangle 75"/>
          <p:cNvSpPr>
            <a:spLocks noChangeArrowheads="1"/>
          </p:cNvSpPr>
          <p:nvPr/>
        </p:nvSpPr>
        <p:spPr bwMode="gray">
          <a:xfrm>
            <a:off x="323850" y="3751263"/>
            <a:ext cx="585788" cy="587375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4</a:t>
            </a:r>
          </a:p>
        </p:txBody>
      </p:sp>
      <p:sp>
        <p:nvSpPr>
          <p:cNvPr id="10252" name="Rectangle 76"/>
          <p:cNvSpPr>
            <a:spLocks noChangeArrowheads="1"/>
          </p:cNvSpPr>
          <p:nvPr/>
        </p:nvSpPr>
        <p:spPr bwMode="gray">
          <a:xfrm>
            <a:off x="1054100" y="3751263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Emergency planning for traceability</a:t>
            </a:r>
          </a:p>
        </p:txBody>
      </p:sp>
      <p:sp>
        <p:nvSpPr>
          <p:cNvPr id="10253" name="Rectangle 77"/>
          <p:cNvSpPr>
            <a:spLocks noChangeArrowheads="1"/>
          </p:cNvSpPr>
          <p:nvPr/>
        </p:nvSpPr>
        <p:spPr bwMode="gray">
          <a:xfrm>
            <a:off x="323850" y="4484688"/>
            <a:ext cx="585788" cy="587375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5</a:t>
            </a:r>
          </a:p>
        </p:txBody>
      </p:sp>
      <p:sp>
        <p:nvSpPr>
          <p:cNvPr id="10254" name="Rectangle 78"/>
          <p:cNvSpPr>
            <a:spLocks noChangeArrowheads="1"/>
          </p:cNvSpPr>
          <p:nvPr/>
        </p:nvSpPr>
        <p:spPr bwMode="gray">
          <a:xfrm>
            <a:off x="1054100" y="4484688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Characteristics of a traceability system</a:t>
            </a:r>
          </a:p>
        </p:txBody>
      </p:sp>
      <p:sp>
        <p:nvSpPr>
          <p:cNvPr id="10255" name="Rectangle 79"/>
          <p:cNvSpPr>
            <a:spLocks noChangeArrowheads="1"/>
          </p:cNvSpPr>
          <p:nvPr/>
        </p:nvSpPr>
        <p:spPr bwMode="gray">
          <a:xfrm>
            <a:off x="323850" y="5222875"/>
            <a:ext cx="585788" cy="587375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latin typeface="+mn-lt"/>
              </a:rPr>
              <a:t>6</a:t>
            </a:r>
          </a:p>
        </p:txBody>
      </p:sp>
      <p:sp>
        <p:nvSpPr>
          <p:cNvPr id="10256" name="Rectangle 80"/>
          <p:cNvSpPr>
            <a:spLocks noChangeArrowheads="1"/>
          </p:cNvSpPr>
          <p:nvPr/>
        </p:nvSpPr>
        <p:spPr bwMode="gray">
          <a:xfrm>
            <a:off x="1054100" y="5222875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What are the food standard requirements?</a:t>
            </a:r>
          </a:p>
        </p:txBody>
      </p:sp>
    </p:spTree>
    <p:extLst>
      <p:ext uri="{BB962C8B-B14F-4D97-AF65-F5344CB8AC3E}">
        <p14:creationId xmlns:p14="http://schemas.microsoft.com/office/powerpoint/2010/main" val="256819864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FOOD TRACEABILITY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57" name="Picture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15668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8" name="Picture 8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228917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9" name="Picture 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01942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0" name="Picture 8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7512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4484688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Definition</a:t>
            </a: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4545012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Traceability is the ability to track any food through all stages of production, processing and distribution (including importation and at retail). 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Traceability should mean that movements can be traced one step backwards and one step forward at any point in the supply chain.</a:t>
            </a: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Traceability should extend to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4545012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Identify the source of all food inputs such as: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raw materials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additives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other ingredients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packaging.</a:t>
            </a:r>
          </a:p>
        </p:txBody>
      </p:sp>
      <p:pic>
        <p:nvPicPr>
          <p:cNvPr id="5122" name="Picture 2" descr="Image result for Definition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3" y="5028699"/>
            <a:ext cx="2971052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15601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WHY IS TRACEABILITY IMPORTANT?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57" name="Picture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15668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8" name="Picture 8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228917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9" name="Picture 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01942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0" name="Picture 8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7512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4484688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Traceability ensures: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Corrective actions (such as a product recall) to be implemented quickly and effectively when something goes wrong.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When a potential food safety problem is identified, whether by a food business or a government agency, an effective traceability system can help isolate and prevent contaminated products from reaching consumers.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Traceability allows food businesses to target the product(s) affected by a food safety problem, minimising disruption to trade and any potential public health risks.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It is important for all food businesses (including retailers and importers) to be able to trace products.</a:t>
            </a:r>
          </a:p>
        </p:txBody>
      </p:sp>
    </p:spTree>
    <p:extLst>
      <p:ext uri="{BB962C8B-B14F-4D97-AF65-F5344CB8AC3E}">
        <p14:creationId xmlns:p14="http://schemas.microsoft.com/office/powerpoint/2010/main" val="180356792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BENEFITS OF TRACEABILITY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57" name="Picture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15668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8" name="Picture 8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228917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9" name="Picture 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01942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0" name="Picture 8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7512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4484688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Operational Efficiency Benefits	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Improved Supply Chain Management</a:t>
            </a:r>
            <a:r>
              <a:rPr lang="en-US" noProof="1">
                <a:latin typeface="+mn-lt"/>
              </a:rPr>
              <a:t>: Increased inventory accuracy that allow firms to meet customer demand more efficiently.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Increased Supply Chain Confidence</a:t>
            </a:r>
            <a:r>
              <a:rPr lang="en-US" noProof="1">
                <a:latin typeface="+mn-lt"/>
              </a:rPr>
              <a:t>: More efficient recalls that result in supply chain participants increasingly demanding improved product tracing performance from trading partners.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Process Improvements</a:t>
            </a:r>
            <a:r>
              <a:rPr lang="en-US" noProof="1">
                <a:latin typeface="+mn-lt"/>
              </a:rPr>
              <a:t>: Improvements in product tracing often results in decreased error rates, increased product selection accuracy, and streamlined document management to more effectively manage and maximize work flow.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Decreased Spoilage/Waste and Shrinkage</a:t>
            </a:r>
            <a:r>
              <a:rPr lang="en-US" noProof="1">
                <a:latin typeface="+mn-lt"/>
              </a:rPr>
              <a:t>: Improved product tracing often results in more accurate inventory management, reducing ‘shrinkage’ costs and food waste.</a:t>
            </a:r>
          </a:p>
        </p:txBody>
      </p:sp>
    </p:spTree>
    <p:extLst>
      <p:ext uri="{BB962C8B-B14F-4D97-AF65-F5344CB8AC3E}">
        <p14:creationId xmlns:p14="http://schemas.microsoft.com/office/powerpoint/2010/main" val="300687425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BENEFITS OF TRACEABILITY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57" name="Picture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15668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8" name="Picture 8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228917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9" name="Picture 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01942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0" name="Picture 8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7512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4484688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Market Access Benefits	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Improved Brand Reputation</a:t>
            </a:r>
            <a:r>
              <a:rPr lang="en-US" noProof="1">
                <a:latin typeface="+mn-lt"/>
              </a:rPr>
              <a:t>: Product tracing systems support decisions that impact brand reputation. Improving product tracing improves decision-making ability.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Increased Consumer Confidence</a:t>
            </a:r>
            <a:r>
              <a:rPr lang="en-US" noProof="1">
                <a:latin typeface="+mn-lt"/>
              </a:rPr>
              <a:t>: Traceability provides the proof that the product has specific attributes as claimed. While product tracing may be considered a normal cost of doing business, not having traceability negatively impacts consumer confidence and customer loyalty for many firms.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Expanded Markets/New Customers</a:t>
            </a:r>
            <a:r>
              <a:rPr lang="en-US" noProof="1">
                <a:latin typeface="+mn-lt"/>
              </a:rPr>
              <a:t>: Since market entry requirements differ, recall and traceback risk mitigation requires trading partners to meet minimum tracing standards.</a:t>
            </a:r>
          </a:p>
        </p:txBody>
      </p:sp>
      <p:pic>
        <p:nvPicPr>
          <p:cNvPr id="3074" name="Picture 2" descr="Image result for Benefits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410200"/>
            <a:ext cx="3481322" cy="989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52719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BENEFITS OF TRACEABILITY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57" name="Picture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15668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8" name="Picture 8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228917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9" name="Picture 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01942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0" name="Picture 8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7512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4484688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Risk Mitigation Benefits	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Insurance/Liability Cost Reduction</a:t>
            </a:r>
            <a:r>
              <a:rPr lang="en-US" noProof="1">
                <a:latin typeface="+mn-lt"/>
              </a:rPr>
              <a:t>: Some insurance providers require product tracing capability before they underwrite certain insurance policies for firms within the food industry.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Reduced Recall Costs</a:t>
            </a:r>
            <a:r>
              <a:rPr lang="en-US" noProof="1">
                <a:latin typeface="+mn-lt"/>
              </a:rPr>
              <a:t>: Reduces time to access critical data in the event of a recall/withdrawal and reduces the scope of a recall/withdrawal.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Return to Business as Usual</a:t>
            </a:r>
            <a:r>
              <a:rPr lang="en-US" noProof="1">
                <a:latin typeface="+mn-lt"/>
              </a:rPr>
              <a:t>: Faster recovery of normal business activities after a significant recall; faster verification that the business is not implicated in a recall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pic>
        <p:nvPicPr>
          <p:cNvPr id="1026" name="Picture 2" descr="Image result for Risk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427132"/>
            <a:ext cx="2924175" cy="2069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81349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EMERGENCY PLANNING FOR TRACEABILITY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57" name="Picture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15668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8" name="Picture 8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228917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9" name="Picture 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01942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0" name="Picture 8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7512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4484688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 Emergency planning can be broken into four phases: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Preparedness</a:t>
            </a:r>
            <a:r>
              <a:rPr lang="en-US" noProof="1">
                <a:latin typeface="+mn-lt"/>
              </a:rPr>
              <a:t>: When planning for an emergency situation, traceability provides greater visibility into a supply chain, thereby helping be better prepared if something goes wrong.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Response</a:t>
            </a:r>
            <a:r>
              <a:rPr lang="en-US" noProof="1">
                <a:latin typeface="+mn-lt"/>
              </a:rPr>
              <a:t>: In case something goes wrong, traceability improves the agility of the response by all stakeholders.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Recovery</a:t>
            </a:r>
            <a:r>
              <a:rPr lang="en-US" noProof="1">
                <a:latin typeface="+mn-lt"/>
              </a:rPr>
              <a:t>: During the recovery phase, traceability allows the industry and regulators to maintain or rebuild trust with consumers into the safety and resiliency of the food system.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latin typeface="+mn-lt"/>
              </a:rPr>
              <a:t>Prevention</a:t>
            </a:r>
            <a:r>
              <a:rPr lang="en-US" noProof="1">
                <a:latin typeface="+mn-lt"/>
              </a:rPr>
              <a:t>: Traceability allows for the determination of causality of the problem through root cause analysis, thereby preventing future issues.</a:t>
            </a:r>
          </a:p>
        </p:txBody>
      </p:sp>
      <p:pic>
        <p:nvPicPr>
          <p:cNvPr id="2052" name="Picture 4" descr="Image result for Emergenc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494148"/>
            <a:ext cx="2324100" cy="95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26485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noProof="1">
                <a:latin typeface="+mn-lt"/>
              </a:rPr>
              <a:t>CHARACTERISTICS OF A TRACEABILITY SYSTEM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57" name="Picture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15668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8" name="Picture 8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228917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9" name="Picture 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01942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0" name="Picture 8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3751263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4484688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 Emergency planning can be broken into four phases: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An effective traceability system relies on being able to track product one step forward and one step back at any point in the supply chain. The system a food business has in place includes any procedures for identifying producers, suppliers, customers and products and the records kept including: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name and address (and other contact details) of suppliers and a description of products or inputs supplied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name and addresses (and other contact details) of customers and a description of the product supplied to them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date of transaction or delivery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batch or lot identification (or other markings)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volume or quantity of product supplied or received</a:t>
            </a:r>
          </a:p>
          <a:p>
            <a:pPr marL="838200"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any other relevant production records.</a:t>
            </a:r>
          </a:p>
        </p:txBody>
      </p:sp>
      <p:pic>
        <p:nvPicPr>
          <p:cNvPr id="11" name="Picture 4" descr="Image result for Emergenc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494148"/>
            <a:ext cx="2324100" cy="95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63793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0180CB-08B1-436B-9799-0C76022FBD6C}">
  <ds:schemaRefs>
    <ds:schemaRef ds:uri="http://schemas.microsoft.com/office/2006/metadata/properties"/>
    <ds:schemaRef ds:uri="B6023AA3-3CEE-413F-91F8-322A2644F38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microsoft.com/sharepoint/v3/fields"/>
    <ds:schemaRef ds:uri="0f0eb950-47b7-49a7-b2b9-b0c411c9c3b8"/>
    <ds:schemaRef ds:uri="http://schemas.microsoft.com/sharepoint/v3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pmg</Template>
  <TotalTime>107</TotalTime>
  <Words>1047</Words>
  <Application>Microsoft Office PowerPoint</Application>
  <PresentationFormat>On-screen Show (4:3)</PresentationFormat>
  <Paragraphs>114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KodchiangUPC</vt:lpstr>
      <vt:lpstr>Wingdings</vt:lpstr>
      <vt:lpstr>Office Theme</vt:lpstr>
      <vt:lpstr>TRACEABILITY</vt:lpstr>
      <vt:lpstr>AGENDA</vt:lpstr>
      <vt:lpstr>FOOD TRACEABILITY</vt:lpstr>
      <vt:lpstr>WHY IS TRACEABILITY IMPORTANT?</vt:lpstr>
      <vt:lpstr>BENEFITS OF TRACEABILITY</vt:lpstr>
      <vt:lpstr>BENEFITS OF TRACEABILITY</vt:lpstr>
      <vt:lpstr>BENEFITS OF TRACEABILITY</vt:lpstr>
      <vt:lpstr>EMERGENCY PLANNING FOR TRACEABILITY</vt:lpstr>
      <vt:lpstr>CHARACTERISTICS OF A TRACEABILITY SYSTEM</vt:lpstr>
      <vt:lpstr>WHAT ARE THE FOOD STANDARD REQUIREMENTS?</vt:lpstr>
      <vt:lpstr>WHAT ARE THE FOOD STANDARD REQUIREMENTS?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TRACEABILITY</dc:title>
  <dc:creator>PMG-54</dc:creator>
  <cp:lastModifiedBy>abhinav pandey</cp:lastModifiedBy>
  <cp:revision>26</cp:revision>
  <cp:lastPrinted>2014-11-21T06:58:07Z</cp:lastPrinted>
  <dcterms:created xsi:type="dcterms:W3CDTF">2017-06-21T14:35:00Z</dcterms:created>
  <dcterms:modified xsi:type="dcterms:W3CDTF">2025-04-15T11:27:41Z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