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5"/>
  </p:sldMasterIdLst>
  <p:notesMasterIdLst>
    <p:notesMasterId r:id="rId21"/>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CC"/>
    <a:srgbClr val="FF99CC"/>
    <a:srgbClr val="FFFFCC"/>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737" autoAdjust="0"/>
  </p:normalViewPr>
  <p:slideViewPr>
    <p:cSldViewPr>
      <p:cViewPr varScale="1">
        <p:scale>
          <a:sx n="93" d="100"/>
          <a:sy n="93" d="100"/>
        </p:scale>
        <p:origin x="1560" y="4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t>4/15/2025</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t>‹#›</a:t>
            </a:fld>
            <a:endParaRPr lang="en-US"/>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E7C18E0-571B-42F7-9846-7DED0E22AAC4}" type="slidenum">
              <a:rPr altLang="en-US"/>
              <a:pPr/>
              <a:t>2</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23C55D85-2AD1-4BAE-B8F5-1004A18A5970}" type="slidenum">
              <a:rPr lang="en-GB" altLang="en-US" sz="1300"/>
              <a:pPr algn="r" eaLnBrk="1" hangingPunct="1"/>
              <a:t>2</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3418186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E7C18E0-571B-42F7-9846-7DED0E22AAC4}" type="slidenum">
              <a:rPr altLang="en-US"/>
              <a:pPr/>
              <a:t>11</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23C55D85-2AD1-4BAE-B8F5-1004A18A5970}" type="slidenum">
              <a:rPr lang="en-GB" altLang="en-US" sz="1300"/>
              <a:pPr algn="r" eaLnBrk="1" hangingPunct="1"/>
              <a:t>11</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8542925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E7C18E0-571B-42F7-9846-7DED0E22AAC4}" type="slidenum">
              <a:rPr altLang="en-US"/>
              <a:pPr/>
              <a:t>12</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23C55D85-2AD1-4BAE-B8F5-1004A18A5970}" type="slidenum">
              <a:rPr lang="en-GB" altLang="en-US" sz="1300"/>
              <a:pPr algn="r" eaLnBrk="1" hangingPunct="1"/>
              <a:t>12</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8093560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E7C18E0-571B-42F7-9846-7DED0E22AAC4}" type="slidenum">
              <a:rPr altLang="en-US"/>
              <a:pPr/>
              <a:t>13</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23C55D85-2AD1-4BAE-B8F5-1004A18A5970}" type="slidenum">
              <a:rPr lang="en-GB" altLang="en-US" sz="1300"/>
              <a:pPr algn="r" eaLnBrk="1" hangingPunct="1"/>
              <a:t>13</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5902795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E7C18E0-571B-42F7-9846-7DED0E22AAC4}" type="slidenum">
              <a:rPr altLang="en-US"/>
              <a:pPr/>
              <a:t>14</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23C55D85-2AD1-4BAE-B8F5-1004A18A5970}" type="slidenum">
              <a:rPr lang="en-GB" altLang="en-US" sz="1300"/>
              <a:pPr algn="r" eaLnBrk="1" hangingPunct="1"/>
              <a:t>14</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6325059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E7C18E0-571B-42F7-9846-7DED0E22AAC4}" type="slidenum">
              <a:rPr altLang="en-US"/>
              <a:pPr/>
              <a:t>15</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23C55D85-2AD1-4BAE-B8F5-1004A18A5970}" type="slidenum">
              <a:rPr lang="en-GB" altLang="en-US" sz="1300"/>
              <a:pPr algn="r" eaLnBrk="1" hangingPunct="1"/>
              <a:t>15</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432230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E7C18E0-571B-42F7-9846-7DED0E22AAC4}" type="slidenum">
              <a:rPr altLang="en-US"/>
              <a:pPr/>
              <a:t>3</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23C55D85-2AD1-4BAE-B8F5-1004A18A5970}" type="slidenum">
              <a:rPr lang="en-GB" altLang="en-US" sz="1300"/>
              <a:pPr algn="r" eaLnBrk="1" hangingPunct="1"/>
              <a:t>3</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2454940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E7C18E0-571B-42F7-9846-7DED0E22AAC4}" type="slidenum">
              <a:rPr altLang="en-US"/>
              <a:pPr/>
              <a:t>4</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23C55D85-2AD1-4BAE-B8F5-1004A18A5970}" type="slidenum">
              <a:rPr lang="en-GB" altLang="en-US" sz="1300"/>
              <a:pPr algn="r" eaLnBrk="1" hangingPunct="1"/>
              <a:t>4</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8361628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E7C18E0-571B-42F7-9846-7DED0E22AAC4}" type="slidenum">
              <a:rPr altLang="en-US"/>
              <a:pPr/>
              <a:t>5</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23C55D85-2AD1-4BAE-B8F5-1004A18A5970}" type="slidenum">
              <a:rPr lang="en-GB" altLang="en-US" sz="1300"/>
              <a:pPr algn="r" eaLnBrk="1" hangingPunct="1"/>
              <a:t>5</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158072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E7C18E0-571B-42F7-9846-7DED0E22AAC4}" type="slidenum">
              <a:rPr altLang="en-US"/>
              <a:pPr/>
              <a:t>6</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23C55D85-2AD1-4BAE-B8F5-1004A18A5970}" type="slidenum">
              <a:rPr lang="en-GB" altLang="en-US" sz="1300"/>
              <a:pPr algn="r" eaLnBrk="1" hangingPunct="1"/>
              <a:t>6</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42505606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E7C18E0-571B-42F7-9846-7DED0E22AAC4}" type="slidenum">
              <a:rPr altLang="en-US"/>
              <a:pPr/>
              <a:t>7</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23C55D85-2AD1-4BAE-B8F5-1004A18A5970}" type="slidenum">
              <a:rPr lang="en-GB" altLang="en-US" sz="1300"/>
              <a:pPr algn="r" eaLnBrk="1" hangingPunct="1"/>
              <a:t>7</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9708162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E7C18E0-571B-42F7-9846-7DED0E22AAC4}" type="slidenum">
              <a:rPr altLang="en-US"/>
              <a:pPr/>
              <a:t>8</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23C55D85-2AD1-4BAE-B8F5-1004A18A5970}" type="slidenum">
              <a:rPr lang="en-GB" altLang="en-US" sz="1300"/>
              <a:pPr algn="r" eaLnBrk="1" hangingPunct="1"/>
              <a:t>8</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9729266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E7C18E0-571B-42F7-9846-7DED0E22AAC4}" type="slidenum">
              <a:rPr altLang="en-US"/>
              <a:pPr/>
              <a:t>9</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23C55D85-2AD1-4BAE-B8F5-1004A18A5970}" type="slidenum">
              <a:rPr lang="en-GB" altLang="en-US" sz="1300"/>
              <a:pPr algn="r" eaLnBrk="1" hangingPunct="1"/>
              <a:t>9</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7273180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E7C18E0-571B-42F7-9846-7DED0E22AAC4}" type="slidenum">
              <a:rPr altLang="en-US"/>
              <a:pPr/>
              <a:t>10</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23C55D85-2AD1-4BAE-B8F5-1004A18A5970}" type="slidenum">
              <a:rPr lang="en-GB" altLang="en-US" sz="1300"/>
              <a:pPr algn="r" eaLnBrk="1" hangingPunct="1"/>
              <a:t>10</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5864319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999"/>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en-US"/>
              <a:t>Click to edit Master subtitle style</a:t>
            </a:r>
            <a:endParaRPr lang="en-US" dirty="0"/>
          </a:p>
        </p:txBody>
      </p:sp>
      <p:sp>
        <p:nvSpPr>
          <p:cNvPr id="8" name="Rectangle 7">
            <a:extLst>
              <a:ext uri="{FF2B5EF4-FFF2-40B4-BE49-F238E27FC236}">
                <a16:creationId xmlns:a16="http://schemas.microsoft.com/office/drawing/2014/main" id="{73176579-FE05-417F-8609-C7CAFF5E6B08}"/>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
        <p:nvSpPr>
          <p:cNvPr id="9" name="Date Placeholder 3">
            <a:extLst>
              <a:ext uri="{FF2B5EF4-FFF2-40B4-BE49-F238E27FC236}">
                <a16:creationId xmlns:a16="http://schemas.microsoft.com/office/drawing/2014/main" id="{3DFF2D0C-D2C9-46FB-ADF6-A99561CA6EB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3E882DF1-27FD-4ADD-91C2-9C181CCE0E13}" type="datetime1">
              <a:rPr lang="en-US" smtClean="0"/>
              <a:t>4/15/2025</a:t>
            </a:fld>
            <a:endParaRPr lang="en-US" dirty="0"/>
          </a:p>
        </p:txBody>
      </p:sp>
      <p:sp>
        <p:nvSpPr>
          <p:cNvPr id="10" name="Footer Placeholder 4">
            <a:extLst>
              <a:ext uri="{FF2B5EF4-FFF2-40B4-BE49-F238E27FC236}">
                <a16:creationId xmlns:a16="http://schemas.microsoft.com/office/drawing/2014/main" id="{4F167844-14C8-4475-9827-0B1589FE1BEF}"/>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1" name="Slide Number Placeholder 5">
            <a:extLst>
              <a:ext uri="{FF2B5EF4-FFF2-40B4-BE49-F238E27FC236}">
                <a16:creationId xmlns:a16="http://schemas.microsoft.com/office/drawing/2014/main" id="{0249D29F-51EA-42FF-836F-210591C749A7}"/>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452679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F581E-3D60-4789-81BA-A8F1555C1ECB}" type="datetime1">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33090A-E985-4837-A97A-059404DB2C46}" type="slidenum">
              <a:rPr lang="en-US" smtClean="0"/>
              <a:t>‹#›</a:t>
            </a:fld>
            <a:endParaRPr lang="en-US"/>
          </a:p>
        </p:txBody>
      </p:sp>
      <p:sp>
        <p:nvSpPr>
          <p:cNvPr id="8" name="Rectangle 7">
            <a:extLst>
              <a:ext uri="{FF2B5EF4-FFF2-40B4-BE49-F238E27FC236}">
                <a16:creationId xmlns:a16="http://schemas.microsoft.com/office/drawing/2014/main" id="{A5820914-E4BC-433E-AEBE-0A380D1DF40F}"/>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365647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3">
            <a:extLst>
              <a:ext uri="{FF2B5EF4-FFF2-40B4-BE49-F238E27FC236}">
                <a16:creationId xmlns:a16="http://schemas.microsoft.com/office/drawing/2014/main" id="{E70FB658-1DD4-4E67-9DD4-9075B9581AC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EFE675B3-901B-4884-9D3B-DD82244241A2}" type="datetime1">
              <a:rPr lang="en-US" smtClean="0"/>
              <a:t>4/15/2025</a:t>
            </a:fld>
            <a:endParaRPr lang="en-US" dirty="0"/>
          </a:p>
        </p:txBody>
      </p:sp>
      <p:sp>
        <p:nvSpPr>
          <p:cNvPr id="7" name="Footer Placeholder 4">
            <a:extLst>
              <a:ext uri="{FF2B5EF4-FFF2-40B4-BE49-F238E27FC236}">
                <a16:creationId xmlns:a16="http://schemas.microsoft.com/office/drawing/2014/main" id="{45ABC8AF-6C8D-4E94-B42A-425E6E33DCB4}"/>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8" name="Slide Number Placeholder 5">
            <a:extLst>
              <a:ext uri="{FF2B5EF4-FFF2-40B4-BE49-F238E27FC236}">
                <a16:creationId xmlns:a16="http://schemas.microsoft.com/office/drawing/2014/main" id="{EF3970AF-C2BE-4BB0-A0D9-0C90862EA158}"/>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571175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262B0F-90E2-412D-AE42-DE276FA4C40E}" type="datetime1">
              <a:rPr lang="en-US" smtClean="0"/>
              <a:t>4/15/2025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33090A-E985-4837-A97A-059404DB2C46}" type="slidenum">
              <a:rPr lang="en-US" smtClean="0"/>
              <a:t>‹#›</a:t>
            </a:fld>
            <a:endParaRPr lang="en-US"/>
          </a:p>
        </p:txBody>
      </p:sp>
    </p:spTree>
    <p:extLst>
      <p:ext uri="{BB962C8B-B14F-4D97-AF65-F5344CB8AC3E}">
        <p14:creationId xmlns:p14="http://schemas.microsoft.com/office/powerpoint/2010/main" val="504929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www.pmg.engineering/" TargetMode="External"/><Relationship Id="rId3" Type="http://schemas.openxmlformats.org/officeDocument/2006/relationships/slideLayout" Target="../slideLayouts/slideLayout3.xml"/><Relationship Id="rId7" Type="http://schemas.openxmlformats.org/officeDocument/2006/relationships/hyperlink" Target="mailto:info@pmg.engineering"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alphaModFix amt="4000"/>
            <a:lum/>
          </a:blip>
          <a:srcRect/>
          <a:tile tx="0" ty="0" sx="77000" sy="77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6487" y="787183"/>
            <a:ext cx="7886700" cy="89215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768411"/>
            <a:ext cx="7886700" cy="447533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ABF94DA7-86D7-474D-A1B4-F15BA50BEFE7}" type="datetime1">
              <a:rPr lang="en-US" smtClean="0"/>
              <a:t>4/15/2025</a:t>
            </a:fld>
            <a:endParaRPr lang="en-US" dirty="0"/>
          </a:p>
        </p:txBody>
      </p:sp>
      <p:sp>
        <p:nvSpPr>
          <p:cNvPr id="5" name="Footer Placeholder 4"/>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cxnSp>
        <p:nvCxnSpPr>
          <p:cNvPr id="8" name="Straight Connector 7">
            <a:extLst>
              <a:ext uri="{FF2B5EF4-FFF2-40B4-BE49-F238E27FC236}">
                <a16:creationId xmlns:a16="http://schemas.microsoft.com/office/drawing/2014/main" id="{C0F075A5-6ECF-45AD-8CF3-F2A10412AC53}"/>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Rectangle 8">
            <a:extLst>
              <a:ext uri="{FF2B5EF4-FFF2-40B4-BE49-F238E27FC236}">
                <a16:creationId xmlns:a16="http://schemas.microsoft.com/office/drawing/2014/main" id="{01D93101-9D13-482D-A0BE-6AB1F6CE3654}"/>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23" dirty="0"/>
              <a:t>Competent People. Smarter Work Systems. Exceptional Customer Interactions.</a:t>
            </a:r>
          </a:p>
        </p:txBody>
      </p:sp>
      <p:sp>
        <p:nvSpPr>
          <p:cNvPr id="12" name="Text Placeholder 2">
            <a:extLst>
              <a:ext uri="{FF2B5EF4-FFF2-40B4-BE49-F238E27FC236}">
                <a16:creationId xmlns:a16="http://schemas.microsoft.com/office/drawing/2014/main" id="{123DB47D-1AD0-4B44-BB13-503C998C195C}"/>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kern="1200" dirty="0" err="1">
                <a:solidFill>
                  <a:schemeClr val="tx1"/>
                </a:solidFill>
                <a:effectLst/>
                <a:latin typeface="+mn-lt"/>
                <a:ea typeface="+mn-ea"/>
                <a:cs typeface="+mn-cs"/>
                <a:hlinkClick r:id="rId7"/>
              </a:rPr>
              <a:t>info@pmg.engineering</a:t>
            </a:r>
            <a:r>
              <a:rPr lang="en-US" sz="1108" b="0" i="0" kern="1200" dirty="0">
                <a:solidFill>
                  <a:schemeClr val="tx1"/>
                </a:solidFill>
                <a:effectLst/>
                <a:latin typeface="+mn-lt"/>
                <a:ea typeface="+mn-ea"/>
                <a:cs typeface="+mn-cs"/>
              </a:rPr>
              <a:t> | </a:t>
            </a:r>
            <a:r>
              <a:rPr lang="en-US" sz="1108" b="0" i="0" kern="1200" dirty="0">
                <a:solidFill>
                  <a:schemeClr val="tx1"/>
                </a:solidFill>
                <a:effectLst/>
                <a:latin typeface="+mn-lt"/>
                <a:ea typeface="+mn-ea"/>
                <a:cs typeface="+mn-cs"/>
                <a:hlinkClick r:id="rId8"/>
              </a:rPr>
              <a:t>www.pmg.engineering</a:t>
            </a:r>
            <a:endParaRPr lang="en-US" sz="1108" b="0" i="0" kern="1200" dirty="0">
              <a:solidFill>
                <a:schemeClr val="tx1"/>
              </a:solidFill>
              <a:effectLst/>
              <a:latin typeface="+mn-lt"/>
              <a:ea typeface="+mn-ea"/>
              <a:cs typeface="+mn-cs"/>
            </a:endParaRPr>
          </a:p>
        </p:txBody>
      </p:sp>
      <p:sp>
        <p:nvSpPr>
          <p:cNvPr id="13" name="TextBox 12">
            <a:extLst>
              <a:ext uri="{FF2B5EF4-FFF2-40B4-BE49-F238E27FC236}">
                <a16:creationId xmlns:a16="http://schemas.microsoft.com/office/drawing/2014/main" id="{6620805C-D2DD-477E-877E-F4DEF1025626}"/>
              </a:ext>
            </a:extLst>
          </p:cNvPr>
          <p:cNvSpPr txBox="1"/>
          <p:nvPr userDrawn="1"/>
        </p:nvSpPr>
        <p:spPr>
          <a:xfrm>
            <a:off x="7028458" y="505951"/>
            <a:ext cx="1560042" cy="241476"/>
          </a:xfrm>
          <a:prstGeom prst="rect">
            <a:avLst/>
          </a:prstGeom>
          <a:noFill/>
        </p:spPr>
        <p:txBody>
          <a:bodyPr wrap="none" rtlCol="0">
            <a:spAutoFit/>
          </a:bodyPr>
          <a:lstStyle/>
          <a:p>
            <a:r>
              <a:rPr lang="en-US" sz="969" b="0" dirty="0">
                <a:solidFill>
                  <a:srgbClr val="FF8A04"/>
                </a:solidFill>
              </a:rPr>
              <a:t>Reputation built on </a:t>
            </a:r>
            <a:r>
              <a:rPr lang="en-US" sz="969" b="0" u="none" dirty="0">
                <a:solidFill>
                  <a:srgbClr val="FF8A04"/>
                </a:solidFill>
              </a:rPr>
              <a:t>Results</a:t>
            </a:r>
          </a:p>
        </p:txBody>
      </p:sp>
      <p:pic>
        <p:nvPicPr>
          <p:cNvPr id="14" name="Picture 13" descr="A picture containing clock&#10;&#10;Description automatically generated">
            <a:extLst>
              <a:ext uri="{FF2B5EF4-FFF2-40B4-BE49-F238E27FC236}">
                <a16:creationId xmlns:a16="http://schemas.microsoft.com/office/drawing/2014/main" id="{EDD520AD-DDE1-4DCD-9090-3F04B1CE7500}"/>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003952" y="58232"/>
            <a:ext cx="1511398" cy="474785"/>
          </a:xfrm>
          <a:prstGeom prst="rect">
            <a:avLst/>
          </a:prstGeom>
        </p:spPr>
      </p:pic>
    </p:spTree>
    <p:extLst>
      <p:ext uri="{BB962C8B-B14F-4D97-AF65-F5344CB8AC3E}">
        <p14:creationId xmlns:p14="http://schemas.microsoft.com/office/powerpoint/2010/main" val="3246779426"/>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Lst>
  <p:hf hdr="0" ftr="0" dt="0"/>
  <p:txStyles>
    <p:titleStyle>
      <a:lvl1pPr algn="l" defTabSz="91436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1" indent="-228591" algn="l" defTabSz="91436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72" indent="-228591" algn="l" defTabSz="91436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52" indent="-228591" algn="l" defTabSz="91436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33"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14"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image" Target="../media/image8.jpeg"/><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609600"/>
            <a:ext cx="7772400" cy="1470025"/>
          </a:xfrm>
        </p:spPr>
        <p:txBody>
          <a:bodyPr/>
          <a:lstStyle/>
          <a:p>
            <a:r>
              <a:rPr lang="en-US" b="1" dirty="0">
                <a:latin typeface="Agency FB" panose="020B0503020202020204" pitchFamily="34" charset="0"/>
              </a:rPr>
              <a:t>FOOD STORAGE CONDITIONS</a:t>
            </a:r>
          </a:p>
        </p:txBody>
      </p:sp>
      <p:pic>
        <p:nvPicPr>
          <p:cNvPr id="1026" name="Picture 2" descr="Image result for FOOD STORAGE CONDITION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1283" y="2362200"/>
            <a:ext cx="7949317" cy="3733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3871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FACTORS TO CONSIDER IN STORAGE AREAS</a:t>
            </a:r>
          </a:p>
        </p:txBody>
      </p:sp>
      <p:sp>
        <p:nvSpPr>
          <p:cNvPr id="15" name="Rectangle 2"/>
          <p:cNvSpPr>
            <a:spLocks noChangeArrowheads="1"/>
          </p:cNvSpPr>
          <p:nvPr/>
        </p:nvSpPr>
        <p:spPr bwMode="gray">
          <a:xfrm>
            <a:off x="323850" y="1555750"/>
            <a:ext cx="851535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Temperature</a:t>
            </a:r>
          </a:p>
        </p:txBody>
      </p:sp>
      <p:sp>
        <p:nvSpPr>
          <p:cNvPr id="16" name="Rectangle 5"/>
          <p:cNvSpPr>
            <a:spLocks noChangeArrowheads="1"/>
          </p:cNvSpPr>
          <p:nvPr/>
        </p:nvSpPr>
        <p:spPr bwMode="gray">
          <a:xfrm>
            <a:off x="323850" y="1931988"/>
            <a:ext cx="8515350"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Keep storerooms cool, dry and well ventilated. </a:t>
            </a:r>
          </a:p>
          <a:p>
            <a:pPr eaLnBrk="1" hangingPunct="1">
              <a:lnSpc>
                <a:spcPct val="95000"/>
              </a:lnSpc>
              <a:spcAft>
                <a:spcPct val="15000"/>
              </a:spcAft>
              <a:buFont typeface="Wingdings" panose="05000000000000000000" pitchFamily="2" charset="2"/>
              <a:buChar char="§"/>
            </a:pPr>
            <a:r>
              <a:rPr lang="en-US" dirty="0">
                <a:latin typeface="+mn-lt"/>
              </a:rPr>
              <a:t>The temperature should be between 50°F and 70°F. The cooler, the better. The storage lives of most foods are cut in half by every increase of 18°F (10°C).</a:t>
            </a:r>
          </a:p>
          <a:p>
            <a:pPr eaLnBrk="1" hangingPunct="1">
              <a:lnSpc>
                <a:spcPct val="95000"/>
              </a:lnSpc>
              <a:spcAft>
                <a:spcPct val="15000"/>
              </a:spcAft>
              <a:buFont typeface="Wingdings" panose="05000000000000000000" pitchFamily="2" charset="2"/>
              <a:buChar char="§"/>
            </a:pPr>
            <a:r>
              <a:rPr lang="en-US" dirty="0">
                <a:latin typeface="+mn-lt"/>
              </a:rPr>
              <a:t>Cool storage reduces respiratory activity and the degradation of enzymes; it reduces internal water loss and inhibits the growth of decay producing organisms.</a:t>
            </a:r>
          </a:p>
          <a:p>
            <a:pPr eaLnBrk="1" hangingPunct="1">
              <a:lnSpc>
                <a:spcPct val="95000"/>
              </a:lnSpc>
              <a:spcAft>
                <a:spcPct val="15000"/>
              </a:spcAft>
              <a:buFont typeface="Wingdings" panose="05000000000000000000" pitchFamily="2" charset="2"/>
              <a:buChar char="§"/>
            </a:pPr>
            <a:r>
              <a:rPr lang="en-US" dirty="0">
                <a:latin typeface="+mn-lt"/>
              </a:rPr>
              <a:t>For maintaining optimal temperature, adequate ventilation should be provided (some air exchange rate is absolutely essential). </a:t>
            </a:r>
          </a:p>
          <a:p>
            <a:pPr eaLnBrk="1" hangingPunct="1">
              <a:lnSpc>
                <a:spcPct val="95000"/>
              </a:lnSpc>
              <a:spcAft>
                <a:spcPct val="15000"/>
              </a:spcAft>
              <a:buFont typeface="Wingdings" panose="05000000000000000000" pitchFamily="2" charset="2"/>
              <a:buChar char="§"/>
            </a:pPr>
            <a:r>
              <a:rPr lang="en-US" dirty="0">
                <a:latin typeface="+mn-lt"/>
              </a:rPr>
              <a:t>The storeroom should be free of un-insulated steam and water pipes, water heaters, transformers, refrigeration condensing units, steam generators or other heat producing equipment.</a:t>
            </a:r>
            <a:br>
              <a:rPr lang="en-US" dirty="0">
                <a:latin typeface="+mn-lt"/>
              </a:rPr>
            </a:br>
            <a:endParaRPr lang="en-US" noProof="1">
              <a:latin typeface="+mn-lt"/>
            </a:endParaRPr>
          </a:p>
        </p:txBody>
      </p:sp>
      <p:pic>
        <p:nvPicPr>
          <p:cNvPr id="7170" name="Picture 2" descr="Image result for Temperature"/>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392395" y="4569159"/>
            <a:ext cx="2446805" cy="18907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8713239"/>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FACTORS TO CONSIDER IN STORAGE AREAS</a:t>
            </a:r>
          </a:p>
        </p:txBody>
      </p:sp>
      <p:sp>
        <p:nvSpPr>
          <p:cNvPr id="15" name="Rectangle 2"/>
          <p:cNvSpPr>
            <a:spLocks noChangeArrowheads="1"/>
          </p:cNvSpPr>
          <p:nvPr/>
        </p:nvSpPr>
        <p:spPr bwMode="gray">
          <a:xfrm>
            <a:off x="323850" y="1555750"/>
            <a:ext cx="851535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Sunlight</a:t>
            </a:r>
          </a:p>
        </p:txBody>
      </p:sp>
      <p:sp>
        <p:nvSpPr>
          <p:cNvPr id="16" name="Rectangle 5"/>
          <p:cNvSpPr>
            <a:spLocks noChangeArrowheads="1"/>
          </p:cNvSpPr>
          <p:nvPr/>
        </p:nvSpPr>
        <p:spPr bwMode="gray">
          <a:xfrm>
            <a:off x="323850" y="1931988"/>
            <a:ext cx="8515350"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noProof="1">
                <a:latin typeface="+mn-lt"/>
              </a:rPr>
              <a:t>Avoid storing foods in direct sunlight. </a:t>
            </a:r>
          </a:p>
          <a:p>
            <a:pPr eaLnBrk="1" hangingPunct="1">
              <a:lnSpc>
                <a:spcPct val="95000"/>
              </a:lnSpc>
              <a:spcAft>
                <a:spcPct val="15000"/>
              </a:spcAft>
              <a:buFont typeface="Wingdings" panose="05000000000000000000" pitchFamily="2" charset="2"/>
              <a:buChar char="§"/>
            </a:pPr>
            <a:r>
              <a:rPr lang="en-US" noProof="1">
                <a:latin typeface="+mn-lt"/>
              </a:rPr>
              <a:t>Sunlight promotes oxidation and the subsequent loss of the food’s nutritional value and quality. </a:t>
            </a:r>
          </a:p>
          <a:p>
            <a:pPr eaLnBrk="1" hangingPunct="1">
              <a:lnSpc>
                <a:spcPct val="95000"/>
              </a:lnSpc>
              <a:spcAft>
                <a:spcPct val="15000"/>
              </a:spcAft>
              <a:buFont typeface="Wingdings" panose="05000000000000000000" pitchFamily="2" charset="2"/>
              <a:buChar char="§"/>
            </a:pPr>
            <a:r>
              <a:rPr lang="en-US" noProof="1">
                <a:latin typeface="+mn-lt"/>
              </a:rPr>
              <a:t>Fat-soluble vitamins, such as A, D, E and K are particularly sensitive to light degradation. </a:t>
            </a:r>
          </a:p>
          <a:p>
            <a:pPr eaLnBrk="1" hangingPunct="1">
              <a:lnSpc>
                <a:spcPct val="95000"/>
              </a:lnSpc>
              <a:spcAft>
                <a:spcPct val="15000"/>
              </a:spcAft>
              <a:buFont typeface="Wingdings" panose="05000000000000000000" pitchFamily="2" charset="2"/>
              <a:buChar char="§"/>
            </a:pPr>
            <a:r>
              <a:rPr lang="en-US" noProof="1">
                <a:latin typeface="+mn-lt"/>
              </a:rPr>
              <a:t>It is far better to block sunlight on windows and skylights and rely on artificial illumination for the time the storeroom is in use</a:t>
            </a:r>
          </a:p>
        </p:txBody>
      </p:sp>
      <p:pic>
        <p:nvPicPr>
          <p:cNvPr id="8194" name="Picture 2" descr="Image result for Sunligh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53789" y="4495800"/>
            <a:ext cx="3569369"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128170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FACTORS TO CONSIDER IN STORAGE AREAS</a:t>
            </a:r>
          </a:p>
        </p:txBody>
      </p:sp>
      <p:sp>
        <p:nvSpPr>
          <p:cNvPr id="15" name="Rectangle 2"/>
          <p:cNvSpPr>
            <a:spLocks noChangeArrowheads="1"/>
          </p:cNvSpPr>
          <p:nvPr/>
        </p:nvSpPr>
        <p:spPr bwMode="gray">
          <a:xfrm>
            <a:off x="323850" y="1555750"/>
            <a:ext cx="851535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Vermin</a:t>
            </a:r>
          </a:p>
        </p:txBody>
      </p:sp>
      <p:sp>
        <p:nvSpPr>
          <p:cNvPr id="16" name="Rectangle 5"/>
          <p:cNvSpPr>
            <a:spLocks noChangeArrowheads="1"/>
          </p:cNvSpPr>
          <p:nvPr/>
        </p:nvSpPr>
        <p:spPr bwMode="gray">
          <a:xfrm>
            <a:off x="323850" y="1931988"/>
            <a:ext cx="8515350"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To prevent the entry of insects, rodents and birds into the storeroom, doors and windows should be rodent and insect-proofed and kept closed whenever possible. </a:t>
            </a:r>
          </a:p>
          <a:p>
            <a:pPr eaLnBrk="1" hangingPunct="1">
              <a:lnSpc>
                <a:spcPct val="95000"/>
              </a:lnSpc>
              <a:spcAft>
                <a:spcPct val="15000"/>
              </a:spcAft>
              <a:buFont typeface="Wingdings" panose="05000000000000000000" pitchFamily="2" charset="2"/>
              <a:buChar char="§"/>
            </a:pPr>
            <a:r>
              <a:rPr lang="en-US" dirty="0">
                <a:latin typeface="+mn-lt"/>
              </a:rPr>
              <a:t>Any opening to the outside should be sealed and all structural cracks and crevices promptly repaired. </a:t>
            </a:r>
          </a:p>
          <a:p>
            <a:pPr eaLnBrk="1" hangingPunct="1">
              <a:lnSpc>
                <a:spcPct val="95000"/>
              </a:lnSpc>
              <a:spcAft>
                <a:spcPct val="15000"/>
              </a:spcAft>
              <a:buFont typeface="Wingdings" panose="05000000000000000000" pitchFamily="2" charset="2"/>
              <a:buChar char="§"/>
            </a:pPr>
            <a:r>
              <a:rPr lang="en-US" dirty="0">
                <a:latin typeface="+mn-lt"/>
              </a:rPr>
              <a:t>Bait boxes, if needed, should be regularly monitored and any damaged bait boxes and spilled bait should be carefully cleaned up and removed.</a:t>
            </a:r>
          </a:p>
          <a:p>
            <a:pPr eaLnBrk="1" hangingPunct="1">
              <a:lnSpc>
                <a:spcPct val="95000"/>
              </a:lnSpc>
              <a:spcAft>
                <a:spcPct val="15000"/>
              </a:spcAft>
              <a:buFont typeface="Wingdings" panose="05000000000000000000" pitchFamily="2" charset="2"/>
              <a:buChar char="§"/>
            </a:pPr>
            <a:r>
              <a:rPr lang="en-US" dirty="0">
                <a:latin typeface="+mn-lt"/>
              </a:rPr>
              <a:t>If fumigation is absolutely essential, rely only on experienced licensed control operators</a:t>
            </a:r>
          </a:p>
          <a:p>
            <a:pPr eaLnBrk="1" hangingPunct="1">
              <a:lnSpc>
                <a:spcPct val="95000"/>
              </a:lnSpc>
              <a:spcAft>
                <a:spcPct val="15000"/>
              </a:spcAft>
              <a:buFont typeface="Wingdings" panose="05000000000000000000" pitchFamily="2" charset="2"/>
              <a:buChar char="§"/>
            </a:pPr>
            <a:r>
              <a:rPr lang="en-US" dirty="0">
                <a:latin typeface="+mn-lt"/>
              </a:rPr>
              <a:t>Along these lines, the exterior of the building in which the storeroom is located should be maintained free of fire hazards, pest infestations and to preclude any security problems.</a:t>
            </a:r>
            <a:br>
              <a:rPr lang="en-US" dirty="0">
                <a:latin typeface="+mn-lt"/>
              </a:rPr>
            </a:br>
            <a:endParaRPr lang="en-US" noProof="1">
              <a:latin typeface="+mn-lt"/>
            </a:endParaRPr>
          </a:p>
        </p:txBody>
      </p:sp>
      <p:pic>
        <p:nvPicPr>
          <p:cNvPr id="9218" name="Picture 2" descr="Image result for Vermi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81800" y="4876800"/>
            <a:ext cx="1981200" cy="152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65332628"/>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GOOD WAREHOUSING PRACTICES</a:t>
            </a:r>
          </a:p>
        </p:txBody>
      </p:sp>
      <p:sp>
        <p:nvSpPr>
          <p:cNvPr id="15" name="Rectangle 2"/>
          <p:cNvSpPr>
            <a:spLocks noChangeArrowheads="1"/>
          </p:cNvSpPr>
          <p:nvPr/>
        </p:nvSpPr>
        <p:spPr bwMode="gray">
          <a:xfrm>
            <a:off x="323850" y="1555750"/>
            <a:ext cx="851535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While storing finished goods in ware house- Remember</a:t>
            </a:r>
          </a:p>
        </p:txBody>
      </p:sp>
      <p:sp>
        <p:nvSpPr>
          <p:cNvPr id="16" name="Rectangle 5"/>
          <p:cNvSpPr>
            <a:spLocks noChangeArrowheads="1"/>
          </p:cNvSpPr>
          <p:nvPr/>
        </p:nvSpPr>
        <p:spPr bwMode="gray">
          <a:xfrm>
            <a:off x="323850" y="1931988"/>
            <a:ext cx="8515350"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All items should be stored to avoid direct contact with the floor (e.g. on pallets, slip sheets, or racks). Sitting or standing on product shipping cases is not acceptable. Over stacking of product must be avoided. </a:t>
            </a:r>
          </a:p>
          <a:p>
            <a:pPr eaLnBrk="1" hangingPunct="1">
              <a:lnSpc>
                <a:spcPct val="95000"/>
              </a:lnSpc>
              <a:spcAft>
                <a:spcPct val="15000"/>
              </a:spcAft>
              <a:buFont typeface="Wingdings" panose="05000000000000000000" pitchFamily="2" charset="2"/>
              <a:buChar char="§"/>
            </a:pPr>
            <a:r>
              <a:rPr lang="en-US" dirty="0">
                <a:latin typeface="+mn-lt"/>
              </a:rPr>
              <a:t>Products must not be stored immediately adjacent to containers for waste or non-product items (e.g. cleaning compounds).</a:t>
            </a:r>
          </a:p>
          <a:p>
            <a:pPr eaLnBrk="1" hangingPunct="1">
              <a:lnSpc>
                <a:spcPct val="95000"/>
              </a:lnSpc>
              <a:spcAft>
                <a:spcPct val="15000"/>
              </a:spcAft>
              <a:buFont typeface="Wingdings" panose="05000000000000000000" pitchFamily="2" charset="2"/>
              <a:buChar char="§"/>
            </a:pPr>
            <a:r>
              <a:rPr lang="en-US" dirty="0">
                <a:latin typeface="+mn-lt"/>
              </a:rPr>
              <a:t>Soiled and dusty exteriors of cartons or other product containers shall be cleaned before they are conveyed into the warehouse or to customers.</a:t>
            </a:r>
          </a:p>
          <a:p>
            <a:pPr eaLnBrk="1" hangingPunct="1">
              <a:lnSpc>
                <a:spcPct val="95000"/>
              </a:lnSpc>
              <a:spcAft>
                <a:spcPct val="15000"/>
              </a:spcAft>
              <a:buFont typeface="Wingdings" panose="05000000000000000000" pitchFamily="2" charset="2"/>
              <a:buChar char="§"/>
            </a:pPr>
            <a:r>
              <a:rPr lang="en-US" dirty="0">
                <a:latin typeface="+mn-lt"/>
              </a:rPr>
              <a:t>Broken or spilled product should be cleaned up in a timely manner</a:t>
            </a:r>
          </a:p>
          <a:p>
            <a:pPr eaLnBrk="1" hangingPunct="1">
              <a:lnSpc>
                <a:spcPct val="95000"/>
              </a:lnSpc>
              <a:spcAft>
                <a:spcPct val="15000"/>
              </a:spcAft>
              <a:buFont typeface="Wingdings" panose="05000000000000000000" pitchFamily="2" charset="2"/>
              <a:buChar char="§"/>
            </a:pPr>
            <a:r>
              <a:rPr lang="en-US" dirty="0">
                <a:latin typeface="+mn-lt"/>
              </a:rPr>
              <a:t>Doors and gates (e.g. cargo doors) should not be left open when not in use</a:t>
            </a:r>
          </a:p>
          <a:p>
            <a:pPr eaLnBrk="1" hangingPunct="1">
              <a:lnSpc>
                <a:spcPct val="95000"/>
              </a:lnSpc>
              <a:spcAft>
                <a:spcPct val="15000"/>
              </a:spcAft>
              <a:buFont typeface="Wingdings" panose="05000000000000000000" pitchFamily="2" charset="2"/>
              <a:buChar char="§"/>
            </a:pPr>
            <a:r>
              <a:rPr lang="en-US" dirty="0">
                <a:latin typeface="+mn-lt"/>
              </a:rPr>
              <a:t>Fork lift trucks (FLT) shall be in good repair, clean, free from leaks. FTL utilized inside a facility shall preferably be electric powered. Liquid Petroleum Gas (LPG) is acceptable. Gasoline or diesel powered FTL only allowed to be used outside facility</a:t>
            </a:r>
            <a:br>
              <a:rPr lang="en-US" dirty="0">
                <a:latin typeface="+mn-lt"/>
              </a:rPr>
            </a:br>
            <a:endParaRPr lang="en-US" noProof="1">
              <a:latin typeface="+mn-lt"/>
            </a:endParaRPr>
          </a:p>
        </p:txBody>
      </p:sp>
    </p:spTree>
    <p:extLst>
      <p:ext uri="{BB962C8B-B14F-4D97-AF65-F5344CB8AC3E}">
        <p14:creationId xmlns:p14="http://schemas.microsoft.com/office/powerpoint/2010/main" val="4041994333"/>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GOOD WAREHOUSING PRACTICES</a:t>
            </a:r>
          </a:p>
        </p:txBody>
      </p:sp>
      <p:sp>
        <p:nvSpPr>
          <p:cNvPr id="15" name="Rectangle 2"/>
          <p:cNvSpPr>
            <a:spLocks noChangeArrowheads="1"/>
          </p:cNvSpPr>
          <p:nvPr/>
        </p:nvSpPr>
        <p:spPr bwMode="gray">
          <a:xfrm>
            <a:off x="323850" y="1555750"/>
            <a:ext cx="851535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While storing finished goods in ware house- Remember</a:t>
            </a:r>
          </a:p>
        </p:txBody>
      </p:sp>
      <p:sp>
        <p:nvSpPr>
          <p:cNvPr id="16" name="Rectangle 5"/>
          <p:cNvSpPr>
            <a:spLocks noChangeArrowheads="1"/>
          </p:cNvSpPr>
          <p:nvPr/>
        </p:nvSpPr>
        <p:spPr bwMode="gray">
          <a:xfrm>
            <a:off x="323850" y="1931988"/>
            <a:ext cx="8515350"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FLT batteries shall be stored in a designated area in such a way as to avoid risk of material or product contamination. New technology batteries, which have a lower risk level, may require less strict segregation. </a:t>
            </a:r>
          </a:p>
          <a:p>
            <a:pPr eaLnBrk="1" hangingPunct="1">
              <a:lnSpc>
                <a:spcPct val="95000"/>
              </a:lnSpc>
              <a:spcAft>
                <a:spcPct val="15000"/>
              </a:spcAft>
              <a:buFont typeface="Wingdings" panose="05000000000000000000" pitchFamily="2" charset="2"/>
              <a:buChar char="§"/>
            </a:pPr>
            <a:r>
              <a:rPr lang="en-US" dirty="0">
                <a:latin typeface="+mn-lt"/>
              </a:rPr>
              <a:t>All materials and products should be properly identified and labelled.</a:t>
            </a:r>
          </a:p>
          <a:p>
            <a:pPr eaLnBrk="1" hangingPunct="1">
              <a:lnSpc>
                <a:spcPct val="95000"/>
              </a:lnSpc>
              <a:spcAft>
                <a:spcPct val="15000"/>
              </a:spcAft>
              <a:buFont typeface="Wingdings" panose="05000000000000000000" pitchFamily="2" charset="2"/>
              <a:buChar char="§"/>
            </a:pPr>
            <a:r>
              <a:rPr lang="en-US" dirty="0">
                <a:latin typeface="+mn-lt"/>
              </a:rPr>
              <a:t>Activities which could lead to product contamination are not permitted in product handling areas. This includes eating or drinking, chewing gum or tobacco, smoking, holding objects in the mouth (e.g. toothpicks), and spitting. </a:t>
            </a:r>
          </a:p>
          <a:p>
            <a:pPr eaLnBrk="1" hangingPunct="1">
              <a:lnSpc>
                <a:spcPct val="95000"/>
              </a:lnSpc>
              <a:spcAft>
                <a:spcPct val="15000"/>
              </a:spcAft>
              <a:buFont typeface="Wingdings" panose="05000000000000000000" pitchFamily="2" charset="2"/>
              <a:buChar char="§"/>
            </a:pPr>
            <a:r>
              <a:rPr lang="en-US" dirty="0">
                <a:latin typeface="+mn-lt"/>
              </a:rPr>
              <a:t>Controls shall be in place to ensure that employees wash their hands when necessary e.g. prior to returning to work from breaks or as they become soiled.</a:t>
            </a:r>
          </a:p>
          <a:p>
            <a:pPr eaLnBrk="1" hangingPunct="1">
              <a:lnSpc>
                <a:spcPct val="95000"/>
              </a:lnSpc>
              <a:spcAft>
                <a:spcPct val="15000"/>
              </a:spcAft>
              <a:buFont typeface="Wingdings" panose="05000000000000000000" pitchFamily="2" charset="2"/>
              <a:buChar char="§"/>
            </a:pPr>
            <a:r>
              <a:rPr lang="en-US" dirty="0">
                <a:latin typeface="+mn-lt"/>
              </a:rPr>
              <a:t>Garbage facilities / compactors shall be adequately covered (e.g. the food source that attracts birds to warehouses is generally around the dumpster or compactor, or along the truck docks. Effective sanitation programs that eliminate these food sources must be maintained.</a:t>
            </a:r>
            <a:br>
              <a:rPr lang="en-US" dirty="0">
                <a:latin typeface="+mn-lt"/>
              </a:rPr>
            </a:br>
            <a:endParaRPr lang="en-US" noProof="1">
              <a:latin typeface="+mn-lt"/>
            </a:endParaRPr>
          </a:p>
        </p:txBody>
      </p:sp>
    </p:spTree>
    <p:extLst>
      <p:ext uri="{BB962C8B-B14F-4D97-AF65-F5344CB8AC3E}">
        <p14:creationId xmlns:p14="http://schemas.microsoft.com/office/powerpoint/2010/main" val="603783760"/>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GOOD WAREHOUSING PRACTICES</a:t>
            </a:r>
          </a:p>
        </p:txBody>
      </p:sp>
      <p:sp>
        <p:nvSpPr>
          <p:cNvPr id="15" name="Rectangle 2"/>
          <p:cNvSpPr>
            <a:spLocks noChangeArrowheads="1"/>
          </p:cNvSpPr>
          <p:nvPr/>
        </p:nvSpPr>
        <p:spPr bwMode="gray">
          <a:xfrm>
            <a:off x="323850" y="1555750"/>
            <a:ext cx="851535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b="1" noProof="1">
                <a:latin typeface="+mn-lt"/>
              </a:rPr>
              <a:t>While storing finished goods in ware house- Remember</a:t>
            </a:r>
          </a:p>
        </p:txBody>
      </p:sp>
      <p:sp>
        <p:nvSpPr>
          <p:cNvPr id="16" name="Rectangle 5"/>
          <p:cNvSpPr>
            <a:spLocks noChangeArrowheads="1"/>
          </p:cNvSpPr>
          <p:nvPr/>
        </p:nvSpPr>
        <p:spPr bwMode="gray">
          <a:xfrm>
            <a:off x="323850" y="1931988"/>
            <a:ext cx="8515350" cy="43926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Glass and brittle materials including hard plastic components and equipment should be avoided in product areas where possible. If their use is necessary a glass and hard plastic inspection program and breakage procedure shall be in place and documented. </a:t>
            </a:r>
          </a:p>
          <a:p>
            <a:pPr eaLnBrk="1" hangingPunct="1">
              <a:lnSpc>
                <a:spcPct val="95000"/>
              </a:lnSpc>
              <a:spcAft>
                <a:spcPct val="15000"/>
              </a:spcAft>
              <a:buFont typeface="Wingdings" panose="05000000000000000000" pitchFamily="2" charset="2"/>
              <a:buChar char="§"/>
            </a:pPr>
            <a:r>
              <a:rPr lang="en-US" dirty="0">
                <a:latin typeface="+mn-lt"/>
              </a:rPr>
              <a:t>Pallets must be stored in areas that are free of moisture, dirt and litter and free of bird, insect or rodent contamination. </a:t>
            </a:r>
          </a:p>
          <a:p>
            <a:pPr eaLnBrk="1" hangingPunct="1">
              <a:lnSpc>
                <a:spcPct val="95000"/>
              </a:lnSpc>
              <a:spcAft>
                <a:spcPct val="15000"/>
              </a:spcAft>
              <a:buFont typeface="Wingdings" panose="05000000000000000000" pitchFamily="2" charset="2"/>
              <a:buChar char="§"/>
            </a:pPr>
            <a:r>
              <a:rPr lang="en-US" dirty="0">
                <a:latin typeface="+mn-lt"/>
              </a:rPr>
              <a:t>Pallets should not be stored outside (i.e. exterior to the building). If pallets are stored outside they must be checked before entering the warehouse</a:t>
            </a:r>
          </a:p>
          <a:p>
            <a:pPr eaLnBrk="1" hangingPunct="1">
              <a:lnSpc>
                <a:spcPct val="95000"/>
              </a:lnSpc>
              <a:spcAft>
                <a:spcPct val="15000"/>
              </a:spcAft>
              <a:buFont typeface="Wingdings" panose="05000000000000000000" pitchFamily="2" charset="2"/>
              <a:buChar char="§"/>
            </a:pPr>
            <a:r>
              <a:rPr lang="en-US" dirty="0">
                <a:latin typeface="+mn-lt"/>
              </a:rPr>
              <a:t>A pallet inspection program should be in place to verify that pallets are suitable for use (e.g. clean, dry, free from mold, off-odors and infestation, no broken wood or loose nails).The program shall cover:</a:t>
            </a:r>
          </a:p>
          <a:p>
            <a:pPr lvl="1" eaLnBrk="1" hangingPunct="1">
              <a:lnSpc>
                <a:spcPct val="95000"/>
              </a:lnSpc>
              <a:spcAft>
                <a:spcPct val="15000"/>
              </a:spcAft>
              <a:buSzPct val="105000"/>
              <a:buFont typeface="Arial" panose="020B0604020202020204" pitchFamily="34" charset="0"/>
              <a:buChar char="▪"/>
            </a:pPr>
            <a:r>
              <a:rPr lang="en-US" dirty="0">
                <a:latin typeface="+mn-lt"/>
              </a:rPr>
              <a:t>New pallets</a:t>
            </a:r>
          </a:p>
          <a:p>
            <a:pPr lvl="1" eaLnBrk="1" hangingPunct="1">
              <a:lnSpc>
                <a:spcPct val="95000"/>
              </a:lnSpc>
              <a:spcAft>
                <a:spcPct val="15000"/>
              </a:spcAft>
              <a:buSzPct val="105000"/>
              <a:buFont typeface="Arial" panose="020B0604020202020204" pitchFamily="34" charset="0"/>
              <a:buChar char="▪"/>
            </a:pPr>
            <a:r>
              <a:rPr lang="en-US" dirty="0">
                <a:latin typeface="+mn-lt"/>
              </a:rPr>
              <a:t>Incoming goods pallets</a:t>
            </a:r>
          </a:p>
          <a:p>
            <a:pPr lvl="1" eaLnBrk="1" hangingPunct="1">
              <a:lnSpc>
                <a:spcPct val="95000"/>
              </a:lnSpc>
              <a:spcAft>
                <a:spcPct val="15000"/>
              </a:spcAft>
              <a:buSzPct val="105000"/>
              <a:buFont typeface="Arial" panose="020B0604020202020204" pitchFamily="34" charset="0"/>
              <a:buChar char="▪"/>
            </a:pPr>
            <a:r>
              <a:rPr lang="en-US" dirty="0">
                <a:latin typeface="+mn-lt"/>
              </a:rPr>
              <a:t>Shipped product pallets</a:t>
            </a:r>
          </a:p>
          <a:p>
            <a:pPr lvl="1" eaLnBrk="1" hangingPunct="1">
              <a:lnSpc>
                <a:spcPct val="95000"/>
              </a:lnSpc>
              <a:spcAft>
                <a:spcPct val="15000"/>
              </a:spcAft>
              <a:buSzPct val="105000"/>
              <a:buFont typeface="Arial" panose="020B0604020202020204" pitchFamily="34" charset="0"/>
              <a:buChar char="▪"/>
            </a:pPr>
            <a:r>
              <a:rPr lang="en-US" dirty="0">
                <a:latin typeface="+mn-lt"/>
              </a:rPr>
              <a:t>Waste/ disposable pallets</a:t>
            </a:r>
            <a:br>
              <a:rPr lang="en-US" dirty="0">
                <a:latin typeface="+mn-lt"/>
              </a:rPr>
            </a:br>
            <a:endParaRPr lang="en-US" noProof="1">
              <a:latin typeface="+mn-lt"/>
            </a:endParaRPr>
          </a:p>
        </p:txBody>
      </p:sp>
    </p:spTree>
    <p:extLst>
      <p:ext uri="{BB962C8B-B14F-4D97-AF65-F5344CB8AC3E}">
        <p14:creationId xmlns:p14="http://schemas.microsoft.com/office/powerpoint/2010/main" val="4046232966"/>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AGENDA </a:t>
            </a:r>
          </a:p>
        </p:txBody>
      </p:sp>
      <p:sp>
        <p:nvSpPr>
          <p:cNvPr id="4100" name="Rectangle 51"/>
          <p:cNvSpPr>
            <a:spLocks noChangeArrowheads="1"/>
          </p:cNvSpPr>
          <p:nvPr/>
        </p:nvSpPr>
        <p:spPr bwMode="gray">
          <a:xfrm>
            <a:off x="323850" y="1555750"/>
            <a:ext cx="733425" cy="735013"/>
          </a:xfrm>
          <a:prstGeom prst="rect">
            <a:avLst/>
          </a:prstGeom>
          <a:solidFill>
            <a:schemeClr val="accent1"/>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latin typeface="+mn-lt"/>
              </a:rPr>
              <a:t>1</a:t>
            </a:r>
          </a:p>
        </p:txBody>
      </p:sp>
      <p:sp>
        <p:nvSpPr>
          <p:cNvPr id="4101" name="Rectangle 52"/>
          <p:cNvSpPr>
            <a:spLocks noChangeArrowheads="1"/>
          </p:cNvSpPr>
          <p:nvPr/>
        </p:nvSpPr>
        <p:spPr bwMode="gray">
          <a:xfrm>
            <a:off x="1201738" y="1555750"/>
            <a:ext cx="7618412" cy="735013"/>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Safe Storage guidelines</a:t>
            </a:r>
          </a:p>
        </p:txBody>
      </p:sp>
      <p:sp>
        <p:nvSpPr>
          <p:cNvPr id="4102" name="Rectangle 53"/>
          <p:cNvSpPr>
            <a:spLocks noChangeArrowheads="1"/>
          </p:cNvSpPr>
          <p:nvPr/>
        </p:nvSpPr>
        <p:spPr bwMode="gray">
          <a:xfrm>
            <a:off x="323850" y="2436813"/>
            <a:ext cx="733425" cy="735012"/>
          </a:xfrm>
          <a:prstGeom prst="rect">
            <a:avLst/>
          </a:prstGeom>
          <a:solidFill>
            <a:schemeClr val="accent1"/>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latin typeface="+mn-lt"/>
              </a:rPr>
              <a:t>2</a:t>
            </a:r>
          </a:p>
        </p:txBody>
      </p:sp>
      <p:sp>
        <p:nvSpPr>
          <p:cNvPr id="4103" name="Rectangle 54"/>
          <p:cNvSpPr>
            <a:spLocks noChangeArrowheads="1"/>
          </p:cNvSpPr>
          <p:nvPr/>
        </p:nvSpPr>
        <p:spPr bwMode="gray">
          <a:xfrm>
            <a:off x="1201738" y="2436813"/>
            <a:ext cx="7618412" cy="735012"/>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Cleaning &amp; chemical storage</a:t>
            </a:r>
          </a:p>
        </p:txBody>
      </p:sp>
      <p:sp>
        <p:nvSpPr>
          <p:cNvPr id="4104" name="Rectangle 55"/>
          <p:cNvSpPr>
            <a:spLocks noChangeArrowheads="1"/>
          </p:cNvSpPr>
          <p:nvPr/>
        </p:nvSpPr>
        <p:spPr bwMode="gray">
          <a:xfrm>
            <a:off x="323850" y="3314700"/>
            <a:ext cx="733425" cy="735013"/>
          </a:xfrm>
          <a:prstGeom prst="rect">
            <a:avLst/>
          </a:prstGeom>
          <a:solidFill>
            <a:schemeClr val="accent1"/>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latin typeface="+mn-lt"/>
              </a:rPr>
              <a:t>3</a:t>
            </a:r>
          </a:p>
        </p:txBody>
      </p:sp>
      <p:sp>
        <p:nvSpPr>
          <p:cNvPr id="4105" name="Rectangle 56"/>
          <p:cNvSpPr>
            <a:spLocks noChangeArrowheads="1"/>
          </p:cNvSpPr>
          <p:nvPr/>
        </p:nvSpPr>
        <p:spPr bwMode="gray">
          <a:xfrm>
            <a:off x="1201738" y="3314700"/>
            <a:ext cx="7618412" cy="735013"/>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Storage conditions for food</a:t>
            </a:r>
          </a:p>
        </p:txBody>
      </p:sp>
      <p:sp>
        <p:nvSpPr>
          <p:cNvPr id="4106" name="Rectangle 57"/>
          <p:cNvSpPr>
            <a:spLocks noChangeArrowheads="1"/>
          </p:cNvSpPr>
          <p:nvPr/>
        </p:nvSpPr>
        <p:spPr bwMode="gray">
          <a:xfrm>
            <a:off x="323850" y="4192588"/>
            <a:ext cx="733425" cy="735012"/>
          </a:xfrm>
          <a:prstGeom prst="rect">
            <a:avLst/>
          </a:prstGeom>
          <a:solidFill>
            <a:schemeClr val="accent1"/>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latin typeface="+mn-lt"/>
              </a:rPr>
              <a:t>4</a:t>
            </a:r>
          </a:p>
        </p:txBody>
      </p:sp>
      <p:sp>
        <p:nvSpPr>
          <p:cNvPr id="4107" name="Rectangle 58"/>
          <p:cNvSpPr>
            <a:spLocks noChangeArrowheads="1"/>
          </p:cNvSpPr>
          <p:nvPr/>
        </p:nvSpPr>
        <p:spPr bwMode="gray">
          <a:xfrm>
            <a:off x="1201738" y="4192588"/>
            <a:ext cx="7618412" cy="735012"/>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Factors to consider in storage areas </a:t>
            </a:r>
          </a:p>
        </p:txBody>
      </p:sp>
      <p:sp>
        <p:nvSpPr>
          <p:cNvPr id="4108" name="Rectangle 59"/>
          <p:cNvSpPr>
            <a:spLocks noChangeArrowheads="1"/>
          </p:cNvSpPr>
          <p:nvPr/>
        </p:nvSpPr>
        <p:spPr bwMode="gray">
          <a:xfrm>
            <a:off x="323850" y="5067300"/>
            <a:ext cx="733425" cy="735013"/>
          </a:xfrm>
          <a:prstGeom prst="rect">
            <a:avLst/>
          </a:prstGeom>
          <a:solidFill>
            <a:schemeClr val="accent1"/>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latin typeface="+mn-lt"/>
              </a:rPr>
              <a:t>5</a:t>
            </a:r>
          </a:p>
        </p:txBody>
      </p:sp>
      <p:sp>
        <p:nvSpPr>
          <p:cNvPr id="4109" name="Rectangle 60"/>
          <p:cNvSpPr>
            <a:spLocks noChangeArrowheads="1"/>
          </p:cNvSpPr>
          <p:nvPr/>
        </p:nvSpPr>
        <p:spPr bwMode="gray">
          <a:xfrm>
            <a:off x="1201738" y="5067300"/>
            <a:ext cx="7618412" cy="735013"/>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Good warehousing practices</a:t>
            </a:r>
          </a:p>
        </p:txBody>
      </p:sp>
    </p:spTree>
    <p:extLst>
      <p:ext uri="{BB962C8B-B14F-4D97-AF65-F5344CB8AC3E}">
        <p14:creationId xmlns:p14="http://schemas.microsoft.com/office/powerpoint/2010/main" val="4096617058"/>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SAFE STORAGE GUIDELINES </a:t>
            </a:r>
          </a:p>
        </p:txBody>
      </p:sp>
      <p:sp>
        <p:nvSpPr>
          <p:cNvPr id="19" name="Rectangle 2"/>
          <p:cNvSpPr>
            <a:spLocks noChangeArrowheads="1"/>
          </p:cNvSpPr>
          <p:nvPr/>
        </p:nvSpPr>
        <p:spPr bwMode="gray">
          <a:xfrm>
            <a:off x="323850" y="1555750"/>
            <a:ext cx="851535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Food Storage hygiene- Why?</a:t>
            </a:r>
          </a:p>
        </p:txBody>
      </p:sp>
      <p:sp>
        <p:nvSpPr>
          <p:cNvPr id="20" name="Rectangle 5"/>
          <p:cNvSpPr>
            <a:spLocks noChangeArrowheads="1"/>
          </p:cNvSpPr>
          <p:nvPr/>
        </p:nvSpPr>
        <p:spPr bwMode="gray">
          <a:xfrm>
            <a:off x="323850" y="1931988"/>
            <a:ext cx="8515350"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noProof="1">
                <a:latin typeface="+mn-lt"/>
              </a:rPr>
              <a:t>When food is not properly stored or it is not used in a timely manner, it could become unsafe to eat. </a:t>
            </a:r>
          </a:p>
          <a:p>
            <a:pPr eaLnBrk="1" hangingPunct="1">
              <a:lnSpc>
                <a:spcPct val="95000"/>
              </a:lnSpc>
              <a:spcAft>
                <a:spcPct val="15000"/>
              </a:spcAft>
              <a:buFont typeface="Wingdings" panose="05000000000000000000" pitchFamily="2" charset="2"/>
              <a:buChar char="§"/>
            </a:pPr>
            <a:r>
              <a:rPr lang="en-US" noProof="1">
                <a:latin typeface="+mn-lt"/>
              </a:rPr>
              <a:t>Unsafe storage practices could allow for contaminants to get into food. Unsafe</a:t>
            </a:r>
          </a:p>
          <a:p>
            <a:pPr eaLnBrk="1" hangingPunct="1">
              <a:lnSpc>
                <a:spcPct val="95000"/>
              </a:lnSpc>
              <a:spcAft>
                <a:spcPct val="15000"/>
              </a:spcAft>
              <a:buFont typeface="Wingdings" panose="05000000000000000000" pitchFamily="2" charset="2"/>
              <a:buChar char="§"/>
            </a:pPr>
            <a:r>
              <a:rPr lang="en-US" noProof="1">
                <a:latin typeface="+mn-lt"/>
              </a:rPr>
              <a:t>storage temperatures could allow for bacteria that might be naturally present in potentially hazardous food to grow. </a:t>
            </a:r>
          </a:p>
          <a:p>
            <a:pPr eaLnBrk="1" hangingPunct="1">
              <a:lnSpc>
                <a:spcPct val="95000"/>
              </a:lnSpc>
              <a:spcAft>
                <a:spcPct val="15000"/>
              </a:spcAft>
              <a:buFont typeface="Wingdings" panose="05000000000000000000" pitchFamily="2" charset="2"/>
              <a:buChar char="§"/>
            </a:pPr>
            <a:r>
              <a:rPr lang="en-US" noProof="1">
                <a:latin typeface="+mn-lt"/>
              </a:rPr>
              <a:t>To keep food safe during storage, make safe storage practices part of your food safety plan.</a:t>
            </a:r>
          </a:p>
        </p:txBody>
      </p:sp>
      <p:pic>
        <p:nvPicPr>
          <p:cNvPr id="2050" name="Picture 2" descr="Image result for Food Storage hygiene- Wh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3962400"/>
            <a:ext cx="3810000" cy="24580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0609529"/>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SAFE STORAGE GUIDELINES </a:t>
            </a:r>
          </a:p>
        </p:txBody>
      </p:sp>
      <p:sp>
        <p:nvSpPr>
          <p:cNvPr id="19" name="Rectangle 2"/>
          <p:cNvSpPr>
            <a:spLocks noChangeArrowheads="1"/>
          </p:cNvSpPr>
          <p:nvPr/>
        </p:nvSpPr>
        <p:spPr bwMode="gray">
          <a:xfrm>
            <a:off x="323850" y="1555750"/>
            <a:ext cx="851535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Keep in mind</a:t>
            </a:r>
          </a:p>
        </p:txBody>
      </p:sp>
      <p:sp>
        <p:nvSpPr>
          <p:cNvPr id="20" name="Rectangle 5"/>
          <p:cNvSpPr>
            <a:spLocks noChangeArrowheads="1"/>
          </p:cNvSpPr>
          <p:nvPr/>
        </p:nvSpPr>
        <p:spPr bwMode="gray">
          <a:xfrm>
            <a:off x="323850" y="1931988"/>
            <a:ext cx="8515350"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noProof="1">
                <a:latin typeface="+mn-lt"/>
              </a:rPr>
              <a:t>Never remove the labels of commercially processed food. If they are removed, label the side of the container with the name of the contents.</a:t>
            </a:r>
          </a:p>
          <a:p>
            <a:pPr eaLnBrk="1" hangingPunct="1">
              <a:lnSpc>
                <a:spcPct val="95000"/>
              </a:lnSpc>
              <a:spcAft>
                <a:spcPct val="15000"/>
              </a:spcAft>
              <a:buFont typeface="Wingdings" panose="05000000000000000000" pitchFamily="2" charset="2"/>
              <a:buChar char="§"/>
            </a:pPr>
            <a:r>
              <a:rPr lang="en-US" noProof="1">
                <a:latin typeface="+mn-lt"/>
              </a:rPr>
              <a:t>Rotate products to ensure that the oldest food is used first.</a:t>
            </a:r>
          </a:p>
          <a:p>
            <a:pPr eaLnBrk="1" hangingPunct="1">
              <a:lnSpc>
                <a:spcPct val="95000"/>
              </a:lnSpc>
              <a:spcAft>
                <a:spcPct val="15000"/>
              </a:spcAft>
              <a:buFont typeface="Wingdings" panose="05000000000000000000" pitchFamily="2" charset="2"/>
              <a:buChar char="§"/>
            </a:pPr>
            <a:r>
              <a:rPr lang="en-US" noProof="1">
                <a:latin typeface="+mn-lt"/>
              </a:rPr>
              <a:t>Discard food that is past dated.</a:t>
            </a:r>
          </a:p>
          <a:p>
            <a:pPr eaLnBrk="1" hangingPunct="1">
              <a:lnSpc>
                <a:spcPct val="95000"/>
              </a:lnSpc>
              <a:spcAft>
                <a:spcPct val="15000"/>
              </a:spcAft>
              <a:buFont typeface="Wingdings" panose="05000000000000000000" pitchFamily="2" charset="2"/>
              <a:buChar char="§"/>
            </a:pPr>
            <a:r>
              <a:rPr lang="en-US" noProof="1">
                <a:latin typeface="+mn-lt"/>
              </a:rPr>
              <a:t>Check temperatures of stored food and storage areas each day.</a:t>
            </a:r>
          </a:p>
          <a:p>
            <a:pPr eaLnBrk="1" hangingPunct="1">
              <a:lnSpc>
                <a:spcPct val="95000"/>
              </a:lnSpc>
              <a:spcAft>
                <a:spcPct val="15000"/>
              </a:spcAft>
              <a:buFont typeface="Wingdings" panose="05000000000000000000" pitchFamily="2" charset="2"/>
              <a:buChar char="§"/>
            </a:pPr>
            <a:r>
              <a:rPr lang="en-US" noProof="1">
                <a:latin typeface="+mn-lt"/>
              </a:rPr>
              <a:t>Store food only in designated storage areas.</a:t>
            </a:r>
          </a:p>
          <a:p>
            <a:pPr eaLnBrk="1" hangingPunct="1">
              <a:lnSpc>
                <a:spcPct val="95000"/>
              </a:lnSpc>
              <a:spcAft>
                <a:spcPct val="15000"/>
              </a:spcAft>
              <a:buFont typeface="Wingdings" panose="05000000000000000000" pitchFamily="2" charset="2"/>
              <a:buChar char="§"/>
            </a:pPr>
            <a:r>
              <a:rPr lang="en-US" noProof="1">
                <a:latin typeface="+mn-lt"/>
              </a:rPr>
              <a:t>Keep all storage areas clean and dry.</a:t>
            </a:r>
          </a:p>
        </p:txBody>
      </p:sp>
      <p:pic>
        <p:nvPicPr>
          <p:cNvPr id="3074" name="Picture 2" descr="Image result for keep in mind ic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86100" y="4438650"/>
            <a:ext cx="2971800" cy="2038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853317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CLEANING &amp; CHEMICAL STORAGE</a:t>
            </a:r>
          </a:p>
        </p:txBody>
      </p:sp>
      <p:sp>
        <p:nvSpPr>
          <p:cNvPr id="19" name="Rectangle 2"/>
          <p:cNvSpPr>
            <a:spLocks noChangeArrowheads="1"/>
          </p:cNvSpPr>
          <p:nvPr/>
        </p:nvSpPr>
        <p:spPr bwMode="gray">
          <a:xfrm>
            <a:off x="323850" y="1555750"/>
            <a:ext cx="851535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Keep in mind</a:t>
            </a:r>
          </a:p>
        </p:txBody>
      </p:sp>
      <p:sp>
        <p:nvSpPr>
          <p:cNvPr id="20" name="Rectangle 5"/>
          <p:cNvSpPr>
            <a:spLocks noChangeArrowheads="1"/>
          </p:cNvSpPr>
          <p:nvPr/>
        </p:nvSpPr>
        <p:spPr bwMode="gray">
          <a:xfrm>
            <a:off x="323850" y="1931988"/>
            <a:ext cx="8515350"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noProof="1">
                <a:latin typeface="+mn-lt"/>
              </a:rPr>
              <a:t>Store cleaning supplies and other chemicals separate from all food, dishes, utensils, linens, and single-use items.</a:t>
            </a:r>
          </a:p>
          <a:p>
            <a:pPr eaLnBrk="1" hangingPunct="1">
              <a:lnSpc>
                <a:spcPct val="95000"/>
              </a:lnSpc>
              <a:spcAft>
                <a:spcPct val="15000"/>
              </a:spcAft>
              <a:buFont typeface="Wingdings" panose="05000000000000000000" pitchFamily="2" charset="2"/>
              <a:buChar char="§"/>
            </a:pPr>
            <a:r>
              <a:rPr lang="en-US" noProof="1">
                <a:latin typeface="+mn-lt"/>
              </a:rPr>
              <a:t>Keep supplies and chemicals in their original containers.</a:t>
            </a:r>
          </a:p>
          <a:p>
            <a:pPr eaLnBrk="1" hangingPunct="1">
              <a:lnSpc>
                <a:spcPct val="95000"/>
              </a:lnSpc>
              <a:spcAft>
                <a:spcPct val="15000"/>
              </a:spcAft>
              <a:buFont typeface="Wingdings" panose="05000000000000000000" pitchFamily="2" charset="2"/>
              <a:buChar char="§"/>
            </a:pPr>
            <a:r>
              <a:rPr lang="en-US" noProof="1">
                <a:latin typeface="+mn-lt"/>
              </a:rPr>
              <a:t>If supplies and chemicals are not in their original containers, clearly label the side of the holding container with the name of the contents. </a:t>
            </a:r>
          </a:p>
          <a:p>
            <a:pPr eaLnBrk="1" hangingPunct="1">
              <a:lnSpc>
                <a:spcPct val="95000"/>
              </a:lnSpc>
              <a:spcAft>
                <a:spcPct val="15000"/>
              </a:spcAft>
              <a:buFont typeface="Wingdings" panose="05000000000000000000" pitchFamily="2" charset="2"/>
              <a:buChar char="§"/>
            </a:pPr>
            <a:r>
              <a:rPr lang="en-US" noProof="1">
                <a:latin typeface="+mn-lt"/>
              </a:rPr>
              <a:t>Do not label the lid because lids are interchangeable.</a:t>
            </a:r>
          </a:p>
        </p:txBody>
      </p:sp>
      <p:pic>
        <p:nvPicPr>
          <p:cNvPr id="11" name="Picture 2" descr="Image result for keep in mind ic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86100" y="4438650"/>
            <a:ext cx="2971800" cy="2038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810142"/>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STORAGE CONDITIONS FOR FOOD</a:t>
            </a:r>
          </a:p>
        </p:txBody>
      </p:sp>
      <p:sp>
        <p:nvSpPr>
          <p:cNvPr id="11" name="Rectangle 2"/>
          <p:cNvSpPr>
            <a:spLocks noChangeArrowheads="1"/>
          </p:cNvSpPr>
          <p:nvPr/>
        </p:nvSpPr>
        <p:spPr bwMode="gray">
          <a:xfrm>
            <a:off x="319088" y="1555750"/>
            <a:ext cx="4176712"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Types of Storage</a:t>
            </a:r>
          </a:p>
        </p:txBody>
      </p:sp>
      <p:sp>
        <p:nvSpPr>
          <p:cNvPr id="12" name="Rectangle 6"/>
          <p:cNvSpPr>
            <a:spLocks noChangeArrowheads="1"/>
          </p:cNvSpPr>
          <p:nvPr/>
        </p:nvSpPr>
        <p:spPr bwMode="gray">
          <a:xfrm>
            <a:off x="319088" y="1931988"/>
            <a:ext cx="4176712" cy="4545012"/>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noProof="1">
                <a:latin typeface="+mn-lt"/>
              </a:rPr>
              <a:t>Dry Storage</a:t>
            </a:r>
          </a:p>
          <a:p>
            <a:pPr eaLnBrk="1" hangingPunct="1">
              <a:lnSpc>
                <a:spcPct val="95000"/>
              </a:lnSpc>
              <a:spcAft>
                <a:spcPct val="40000"/>
              </a:spcAft>
              <a:buFont typeface="Wingdings" panose="05000000000000000000" pitchFamily="2" charset="2"/>
              <a:buChar char="§"/>
            </a:pPr>
            <a:r>
              <a:rPr lang="en-US" noProof="1">
                <a:latin typeface="+mn-lt"/>
              </a:rPr>
              <a:t>Frozen Storage</a:t>
            </a:r>
          </a:p>
          <a:p>
            <a:pPr eaLnBrk="1" hangingPunct="1">
              <a:lnSpc>
                <a:spcPct val="95000"/>
              </a:lnSpc>
              <a:spcAft>
                <a:spcPct val="40000"/>
              </a:spcAft>
              <a:buFont typeface="Wingdings" panose="05000000000000000000" pitchFamily="2" charset="2"/>
              <a:buChar char="§"/>
            </a:pPr>
            <a:r>
              <a:rPr lang="en-US" noProof="1">
                <a:latin typeface="+mn-lt"/>
              </a:rPr>
              <a:t>Refrigerated Storage</a:t>
            </a:r>
          </a:p>
        </p:txBody>
      </p:sp>
      <p:sp>
        <p:nvSpPr>
          <p:cNvPr id="13" name="Rectangle 3"/>
          <p:cNvSpPr>
            <a:spLocks noChangeArrowheads="1"/>
          </p:cNvSpPr>
          <p:nvPr/>
        </p:nvSpPr>
        <p:spPr bwMode="gray">
          <a:xfrm>
            <a:off x="4652963" y="1555750"/>
            <a:ext cx="4167187"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Dry Storage</a:t>
            </a:r>
          </a:p>
        </p:txBody>
      </p:sp>
      <p:sp>
        <p:nvSpPr>
          <p:cNvPr id="14" name="Rectangle 7"/>
          <p:cNvSpPr>
            <a:spLocks noChangeArrowheads="1"/>
          </p:cNvSpPr>
          <p:nvPr/>
        </p:nvSpPr>
        <p:spPr bwMode="gray">
          <a:xfrm>
            <a:off x="4652963" y="1931988"/>
            <a:ext cx="4167187" cy="4545012"/>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noProof="1">
                <a:latin typeface="+mn-lt"/>
              </a:rPr>
              <a:t>Keep storerooms cool, dry, and well ventilated.</a:t>
            </a:r>
          </a:p>
          <a:p>
            <a:pPr eaLnBrk="1" hangingPunct="1">
              <a:lnSpc>
                <a:spcPct val="95000"/>
              </a:lnSpc>
              <a:spcAft>
                <a:spcPct val="40000"/>
              </a:spcAft>
              <a:buFont typeface="Wingdings" panose="05000000000000000000" pitchFamily="2" charset="2"/>
              <a:buChar char="§"/>
            </a:pPr>
            <a:r>
              <a:rPr lang="en-US" noProof="1">
                <a:latin typeface="+mn-lt"/>
              </a:rPr>
              <a:t>Store dry food away from walls and at least six inches off the floor.</a:t>
            </a:r>
          </a:p>
          <a:p>
            <a:pPr eaLnBrk="1" hangingPunct="1">
              <a:lnSpc>
                <a:spcPct val="95000"/>
              </a:lnSpc>
              <a:spcAft>
                <a:spcPct val="40000"/>
              </a:spcAft>
              <a:buFont typeface="Wingdings" panose="05000000000000000000" pitchFamily="2" charset="2"/>
              <a:buChar char="§"/>
            </a:pPr>
            <a:r>
              <a:rPr lang="en-US" noProof="1">
                <a:latin typeface="+mn-lt"/>
              </a:rPr>
              <a:t>Keep dry food out of direct sunlight.</a:t>
            </a:r>
          </a:p>
          <a:p>
            <a:pPr eaLnBrk="1" hangingPunct="1">
              <a:lnSpc>
                <a:spcPct val="95000"/>
              </a:lnSpc>
              <a:spcAft>
                <a:spcPct val="40000"/>
              </a:spcAft>
              <a:buFont typeface="Wingdings" panose="05000000000000000000" pitchFamily="2" charset="2"/>
              <a:buChar char="§"/>
            </a:pPr>
            <a:r>
              <a:rPr lang="en-US" noProof="1">
                <a:latin typeface="+mn-lt"/>
              </a:rPr>
              <a:t>Store food in durable containers that cannot be damaged by water or pests</a:t>
            </a:r>
          </a:p>
          <a:p>
            <a:pPr eaLnBrk="1" hangingPunct="1">
              <a:lnSpc>
                <a:spcPct val="95000"/>
              </a:lnSpc>
              <a:spcAft>
                <a:spcPct val="40000"/>
              </a:spcAft>
              <a:buFont typeface="Wingdings" panose="05000000000000000000" pitchFamily="2" charset="2"/>
              <a:buChar char="§"/>
            </a:pPr>
            <a:r>
              <a:rPr lang="en-US" noProof="1">
                <a:latin typeface="+mn-lt"/>
              </a:rPr>
              <a:t>Set temperature between 50°F and 70°F (10°C and 21°C).</a:t>
            </a:r>
          </a:p>
          <a:p>
            <a:pPr eaLnBrk="1" hangingPunct="1">
              <a:lnSpc>
                <a:spcPct val="95000"/>
              </a:lnSpc>
              <a:spcAft>
                <a:spcPct val="40000"/>
              </a:spcAft>
              <a:buFont typeface="Wingdings" panose="05000000000000000000" pitchFamily="2" charset="2"/>
              <a:buChar char="§"/>
            </a:pPr>
            <a:r>
              <a:rPr lang="en-US" noProof="1">
                <a:latin typeface="+mn-lt"/>
              </a:rPr>
              <a:t>Maintain humidity levels between 60% and 70%.</a:t>
            </a:r>
          </a:p>
          <a:p>
            <a:pPr eaLnBrk="1" hangingPunct="1">
              <a:lnSpc>
                <a:spcPct val="95000"/>
              </a:lnSpc>
              <a:spcAft>
                <a:spcPct val="40000"/>
              </a:spcAft>
              <a:buFont typeface="Wingdings" panose="05000000000000000000" pitchFamily="2" charset="2"/>
              <a:buChar char="§"/>
            </a:pPr>
            <a:r>
              <a:rPr lang="en-US" noProof="1">
                <a:latin typeface="+mn-lt"/>
              </a:rPr>
              <a:t>Keep the area clean.</a:t>
            </a:r>
          </a:p>
        </p:txBody>
      </p:sp>
      <p:pic>
        <p:nvPicPr>
          <p:cNvPr id="1026" name="Picture 2" descr="Image result for types of food stor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1211" y="3200400"/>
            <a:ext cx="1800898" cy="146208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Related image"/>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305136" y="4556824"/>
            <a:ext cx="2511425" cy="188495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result for Frozen Storag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62109" y="3200400"/>
            <a:ext cx="2075993" cy="14620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3115044"/>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STORAGE CONDITIONS FOR FOOD</a:t>
            </a:r>
          </a:p>
        </p:txBody>
      </p:sp>
      <p:sp>
        <p:nvSpPr>
          <p:cNvPr id="11" name="Rectangle 2"/>
          <p:cNvSpPr>
            <a:spLocks noChangeArrowheads="1"/>
          </p:cNvSpPr>
          <p:nvPr/>
        </p:nvSpPr>
        <p:spPr bwMode="gray">
          <a:xfrm>
            <a:off x="319088" y="1555750"/>
            <a:ext cx="4176712"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Frozen Storage</a:t>
            </a:r>
          </a:p>
        </p:txBody>
      </p:sp>
      <p:sp>
        <p:nvSpPr>
          <p:cNvPr id="12" name="Rectangle 6"/>
          <p:cNvSpPr>
            <a:spLocks noChangeArrowheads="1"/>
          </p:cNvSpPr>
          <p:nvPr/>
        </p:nvSpPr>
        <p:spPr bwMode="gray">
          <a:xfrm>
            <a:off x="319088" y="1931988"/>
            <a:ext cx="4176712" cy="4545012"/>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noProof="1">
                <a:latin typeface="+mn-lt"/>
              </a:rPr>
              <a:t>Keep freezer temperature at -18°C.</a:t>
            </a:r>
          </a:p>
          <a:p>
            <a:pPr eaLnBrk="1" hangingPunct="1">
              <a:lnSpc>
                <a:spcPct val="95000"/>
              </a:lnSpc>
              <a:spcAft>
                <a:spcPct val="40000"/>
              </a:spcAft>
              <a:buFont typeface="Wingdings" panose="05000000000000000000" pitchFamily="2" charset="2"/>
              <a:buChar char="§"/>
            </a:pPr>
            <a:r>
              <a:rPr lang="en-US" noProof="1">
                <a:latin typeface="+mn-lt"/>
              </a:rPr>
              <a:t>Place a freezer thermometer near the front of the freezer.</a:t>
            </a:r>
          </a:p>
          <a:p>
            <a:pPr eaLnBrk="1" hangingPunct="1">
              <a:lnSpc>
                <a:spcPct val="95000"/>
              </a:lnSpc>
              <a:spcAft>
                <a:spcPct val="40000"/>
              </a:spcAft>
              <a:buFont typeface="Wingdings" panose="05000000000000000000" pitchFamily="2" charset="2"/>
              <a:buChar char="§"/>
            </a:pPr>
            <a:r>
              <a:rPr lang="en-US" noProof="1">
                <a:latin typeface="+mn-lt"/>
              </a:rPr>
              <a:t>Do not overload freezers.</a:t>
            </a:r>
          </a:p>
          <a:p>
            <a:pPr eaLnBrk="1" hangingPunct="1">
              <a:lnSpc>
                <a:spcPct val="95000"/>
              </a:lnSpc>
              <a:spcAft>
                <a:spcPct val="40000"/>
              </a:spcAft>
              <a:buFont typeface="Wingdings" panose="05000000000000000000" pitchFamily="2" charset="2"/>
              <a:buChar char="§"/>
            </a:pPr>
            <a:r>
              <a:rPr lang="en-US" noProof="1">
                <a:latin typeface="+mn-lt"/>
              </a:rPr>
              <a:t>Check freezer temperatures daily.</a:t>
            </a:r>
          </a:p>
          <a:p>
            <a:pPr eaLnBrk="1" hangingPunct="1">
              <a:lnSpc>
                <a:spcPct val="95000"/>
              </a:lnSpc>
              <a:spcAft>
                <a:spcPct val="40000"/>
              </a:spcAft>
              <a:buFont typeface="Wingdings" panose="05000000000000000000" pitchFamily="2" charset="2"/>
              <a:buChar char="§"/>
            </a:pPr>
            <a:r>
              <a:rPr lang="en-US" noProof="1">
                <a:latin typeface="+mn-lt"/>
              </a:rPr>
              <a:t>Place frozen food deliveries in the freezer as soon as they have been inspected.</a:t>
            </a:r>
          </a:p>
          <a:p>
            <a:pPr eaLnBrk="1" hangingPunct="1">
              <a:lnSpc>
                <a:spcPct val="95000"/>
              </a:lnSpc>
              <a:spcAft>
                <a:spcPct val="40000"/>
              </a:spcAft>
              <a:buFont typeface="Wingdings" panose="05000000000000000000" pitchFamily="2" charset="2"/>
              <a:buChar char="§"/>
            </a:pPr>
            <a:r>
              <a:rPr lang="en-US" noProof="1">
                <a:latin typeface="+mn-lt"/>
              </a:rPr>
              <a:t>Do not put warm food inside the freezer.</a:t>
            </a:r>
          </a:p>
          <a:p>
            <a:pPr eaLnBrk="1" hangingPunct="1">
              <a:lnSpc>
                <a:spcPct val="95000"/>
              </a:lnSpc>
              <a:spcAft>
                <a:spcPct val="40000"/>
              </a:spcAft>
              <a:buFont typeface="Wingdings" panose="05000000000000000000" pitchFamily="2" charset="2"/>
              <a:buChar char="§"/>
            </a:pPr>
            <a:r>
              <a:rPr lang="en-US" noProof="1">
                <a:latin typeface="+mn-lt"/>
              </a:rPr>
              <a:t>Store food to allow for good air circulation.</a:t>
            </a:r>
          </a:p>
          <a:p>
            <a:pPr eaLnBrk="1" hangingPunct="1">
              <a:lnSpc>
                <a:spcPct val="95000"/>
              </a:lnSpc>
              <a:spcAft>
                <a:spcPct val="40000"/>
              </a:spcAft>
              <a:buFont typeface="Wingdings" panose="05000000000000000000" pitchFamily="2" charset="2"/>
              <a:buChar char="§"/>
            </a:pPr>
            <a:r>
              <a:rPr lang="en-US" noProof="1">
                <a:latin typeface="+mn-lt"/>
              </a:rPr>
              <a:t>Defrost freezers regularly.</a:t>
            </a:r>
          </a:p>
        </p:txBody>
      </p:sp>
      <p:sp>
        <p:nvSpPr>
          <p:cNvPr id="13" name="Rectangle 3"/>
          <p:cNvSpPr>
            <a:spLocks noChangeArrowheads="1"/>
          </p:cNvSpPr>
          <p:nvPr/>
        </p:nvSpPr>
        <p:spPr bwMode="gray">
          <a:xfrm>
            <a:off x="4652963" y="1555750"/>
            <a:ext cx="4167187"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Refrigerated Storage</a:t>
            </a:r>
          </a:p>
        </p:txBody>
      </p:sp>
      <p:sp>
        <p:nvSpPr>
          <p:cNvPr id="14" name="Rectangle 7"/>
          <p:cNvSpPr>
            <a:spLocks noChangeArrowheads="1"/>
          </p:cNvSpPr>
          <p:nvPr/>
        </p:nvSpPr>
        <p:spPr bwMode="gray">
          <a:xfrm>
            <a:off x="4652963" y="1931988"/>
            <a:ext cx="4167187" cy="4545012"/>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noProof="1">
                <a:latin typeface="+mn-lt"/>
              </a:rPr>
              <a:t>Keep temperature at 4°C or below. Potentially hazardous food must be at 5°C or colder to prevent bacterial growth.</a:t>
            </a:r>
          </a:p>
          <a:p>
            <a:pPr eaLnBrk="1" hangingPunct="1">
              <a:lnSpc>
                <a:spcPct val="95000"/>
              </a:lnSpc>
              <a:spcAft>
                <a:spcPct val="40000"/>
              </a:spcAft>
              <a:buFont typeface="Wingdings" panose="05000000000000000000" pitchFamily="2" charset="2"/>
              <a:buChar char="§"/>
            </a:pPr>
            <a:r>
              <a:rPr lang="en-US" noProof="1">
                <a:latin typeface="+mn-lt"/>
              </a:rPr>
              <a:t>Place a refrigerator thermometer on the top shelf near the door.</a:t>
            </a:r>
          </a:p>
          <a:p>
            <a:pPr eaLnBrk="1" hangingPunct="1">
              <a:lnSpc>
                <a:spcPct val="95000"/>
              </a:lnSpc>
              <a:spcAft>
                <a:spcPct val="40000"/>
              </a:spcAft>
              <a:buFont typeface="Wingdings" panose="05000000000000000000" pitchFamily="2" charset="2"/>
              <a:buChar char="§"/>
            </a:pPr>
            <a:r>
              <a:rPr lang="en-US" noProof="1">
                <a:latin typeface="+mn-lt"/>
              </a:rPr>
              <a:t>Check refrigeration temperatures daily.</a:t>
            </a:r>
          </a:p>
          <a:p>
            <a:pPr eaLnBrk="1" hangingPunct="1">
              <a:lnSpc>
                <a:spcPct val="95000"/>
              </a:lnSpc>
              <a:spcAft>
                <a:spcPct val="40000"/>
              </a:spcAft>
              <a:buFont typeface="Wingdings" panose="05000000000000000000" pitchFamily="2" charset="2"/>
              <a:buChar char="§"/>
            </a:pPr>
            <a:r>
              <a:rPr lang="en-US" noProof="1">
                <a:latin typeface="+mn-lt"/>
              </a:rPr>
              <a:t>Store food to allow for good air circulation.</a:t>
            </a:r>
          </a:p>
          <a:p>
            <a:pPr eaLnBrk="1" hangingPunct="1">
              <a:lnSpc>
                <a:spcPct val="95000"/>
              </a:lnSpc>
              <a:spcAft>
                <a:spcPct val="40000"/>
              </a:spcAft>
              <a:buFont typeface="Wingdings" panose="05000000000000000000" pitchFamily="2" charset="2"/>
              <a:buChar char="§"/>
            </a:pPr>
            <a:r>
              <a:rPr lang="en-US" noProof="1">
                <a:latin typeface="+mn-lt"/>
              </a:rPr>
              <a:t>Do not line shelves with foil or other materials because this prevents food air circulation.</a:t>
            </a:r>
          </a:p>
        </p:txBody>
      </p:sp>
    </p:spTree>
    <p:extLst>
      <p:ext uri="{BB962C8B-B14F-4D97-AF65-F5344CB8AC3E}">
        <p14:creationId xmlns:p14="http://schemas.microsoft.com/office/powerpoint/2010/main" val="215781967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FACTORS TO CONSIDER IN STORAGE AREAS</a:t>
            </a:r>
          </a:p>
        </p:txBody>
      </p:sp>
      <p:sp>
        <p:nvSpPr>
          <p:cNvPr id="15" name="Rectangle 2"/>
          <p:cNvSpPr>
            <a:spLocks noChangeArrowheads="1"/>
          </p:cNvSpPr>
          <p:nvPr/>
        </p:nvSpPr>
        <p:spPr bwMode="gray">
          <a:xfrm>
            <a:off x="323850" y="1555750"/>
            <a:ext cx="851535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Food Rotation</a:t>
            </a:r>
          </a:p>
        </p:txBody>
      </p:sp>
      <p:sp>
        <p:nvSpPr>
          <p:cNvPr id="16" name="Rectangle 5"/>
          <p:cNvSpPr>
            <a:spLocks noChangeArrowheads="1"/>
          </p:cNvSpPr>
          <p:nvPr/>
        </p:nvSpPr>
        <p:spPr bwMode="gray">
          <a:xfrm>
            <a:off x="323850" y="1931988"/>
            <a:ext cx="8515350"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noProof="1">
                <a:latin typeface="+mn-lt"/>
              </a:rPr>
              <a:t>The best advice in the effective use of a dry goods storeroom is: rotate, rotate, rotate. </a:t>
            </a:r>
          </a:p>
          <a:p>
            <a:pPr eaLnBrk="1" hangingPunct="1">
              <a:lnSpc>
                <a:spcPct val="95000"/>
              </a:lnSpc>
              <a:spcAft>
                <a:spcPct val="15000"/>
              </a:spcAft>
              <a:buFont typeface="Wingdings" panose="05000000000000000000" pitchFamily="2" charset="2"/>
              <a:buChar char="§"/>
            </a:pPr>
            <a:r>
              <a:rPr lang="en-US" noProof="1">
                <a:latin typeface="+mn-lt"/>
              </a:rPr>
              <a:t>Date all foods and food containers. </a:t>
            </a:r>
          </a:p>
          <a:p>
            <a:pPr eaLnBrk="1" hangingPunct="1">
              <a:lnSpc>
                <a:spcPct val="95000"/>
              </a:lnSpc>
              <a:spcAft>
                <a:spcPct val="15000"/>
              </a:spcAft>
              <a:buFont typeface="Wingdings" panose="05000000000000000000" pitchFamily="2" charset="2"/>
              <a:buChar char="§"/>
            </a:pPr>
            <a:r>
              <a:rPr lang="en-US" noProof="1">
                <a:latin typeface="+mn-lt"/>
              </a:rPr>
              <a:t>The first food in should be the first food out: </a:t>
            </a:r>
            <a:r>
              <a:rPr lang="en-US" b="1" noProof="1">
                <a:latin typeface="+mn-lt"/>
              </a:rPr>
              <a:t>FIFO</a:t>
            </a:r>
            <a:r>
              <a:rPr lang="en-US" noProof="1">
                <a:latin typeface="+mn-lt"/>
              </a:rPr>
              <a:t>.</a:t>
            </a:r>
            <a:endParaRPr lang="en-US" b="1" noProof="1">
              <a:latin typeface="+mn-lt"/>
            </a:endParaRPr>
          </a:p>
          <a:p>
            <a:pPr eaLnBrk="1" hangingPunct="1">
              <a:lnSpc>
                <a:spcPct val="95000"/>
              </a:lnSpc>
              <a:spcAft>
                <a:spcPct val="15000"/>
              </a:spcAft>
              <a:buFont typeface="Wingdings" panose="05000000000000000000" pitchFamily="2" charset="2"/>
              <a:buChar char="§"/>
            </a:pPr>
            <a:r>
              <a:rPr lang="en-US" noProof="1">
                <a:latin typeface="+mn-lt"/>
              </a:rPr>
              <a:t>It takes a bit of imagination and craft to position foods within a storeroom to best implement this principle. </a:t>
            </a:r>
          </a:p>
          <a:p>
            <a:pPr eaLnBrk="1" hangingPunct="1">
              <a:lnSpc>
                <a:spcPct val="95000"/>
              </a:lnSpc>
              <a:spcAft>
                <a:spcPct val="15000"/>
              </a:spcAft>
              <a:buFont typeface="Wingdings" panose="05000000000000000000" pitchFamily="2" charset="2"/>
              <a:buChar char="§"/>
            </a:pPr>
            <a:r>
              <a:rPr lang="en-US" noProof="1">
                <a:latin typeface="+mn-lt"/>
              </a:rPr>
              <a:t>Keep a handy and readily visible record of the “use by” and “sell by” dates of the received foods and the shelf life in general.</a:t>
            </a:r>
          </a:p>
          <a:p>
            <a:pPr eaLnBrk="1" hangingPunct="1">
              <a:lnSpc>
                <a:spcPct val="95000"/>
              </a:lnSpc>
              <a:spcAft>
                <a:spcPct val="15000"/>
              </a:spcAft>
              <a:buFont typeface="Wingdings" panose="05000000000000000000" pitchFamily="2" charset="2"/>
              <a:buChar char="§"/>
            </a:pPr>
            <a:endParaRPr lang="en-US" noProof="1">
              <a:latin typeface="+mn-lt"/>
            </a:endParaRPr>
          </a:p>
        </p:txBody>
      </p:sp>
      <p:pic>
        <p:nvPicPr>
          <p:cNvPr id="2" name="Picture 2" descr="Image result for Food Rotat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72200" y="3810000"/>
            <a:ext cx="2590800" cy="2590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5947160"/>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FACTORS TO CONSIDER IN STORAGE AREAS</a:t>
            </a:r>
          </a:p>
        </p:txBody>
      </p:sp>
      <p:sp>
        <p:nvSpPr>
          <p:cNvPr id="15" name="Rectangle 2"/>
          <p:cNvSpPr>
            <a:spLocks noChangeArrowheads="1"/>
          </p:cNvSpPr>
          <p:nvPr/>
        </p:nvSpPr>
        <p:spPr bwMode="gray">
          <a:xfrm>
            <a:off x="323850" y="1555750"/>
            <a:ext cx="851535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Humidity</a:t>
            </a:r>
          </a:p>
        </p:txBody>
      </p:sp>
      <p:sp>
        <p:nvSpPr>
          <p:cNvPr id="16" name="Rectangle 5"/>
          <p:cNvSpPr>
            <a:spLocks noChangeArrowheads="1"/>
          </p:cNvSpPr>
          <p:nvPr/>
        </p:nvSpPr>
        <p:spPr bwMode="gray">
          <a:xfrm>
            <a:off x="323850" y="1931988"/>
            <a:ext cx="8515350"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noProof="1">
                <a:latin typeface="+mn-lt"/>
              </a:rPr>
              <a:t>Ideally, storage areas should have a humidity level of 15% or less. </a:t>
            </a:r>
          </a:p>
          <a:p>
            <a:pPr eaLnBrk="1" hangingPunct="1">
              <a:lnSpc>
                <a:spcPct val="95000"/>
              </a:lnSpc>
              <a:spcAft>
                <a:spcPct val="15000"/>
              </a:spcAft>
              <a:buFont typeface="Wingdings" panose="05000000000000000000" pitchFamily="2" charset="2"/>
              <a:buChar char="§"/>
            </a:pPr>
            <a:r>
              <a:rPr lang="en-US" noProof="1">
                <a:latin typeface="+mn-lt"/>
              </a:rPr>
              <a:t>Maintain stored foods in their original packages whenever possible. </a:t>
            </a:r>
          </a:p>
          <a:p>
            <a:pPr eaLnBrk="1" hangingPunct="1">
              <a:lnSpc>
                <a:spcPct val="95000"/>
              </a:lnSpc>
              <a:spcAft>
                <a:spcPct val="15000"/>
              </a:spcAft>
              <a:buFont typeface="Wingdings" panose="05000000000000000000" pitchFamily="2" charset="2"/>
              <a:buChar char="§"/>
            </a:pPr>
            <a:r>
              <a:rPr lang="en-US" noProof="1">
                <a:latin typeface="+mn-lt"/>
              </a:rPr>
              <a:t>Most packaging is designed for the food it contains and will remain in good condition for their given shelf-life in the absence of temperature and humidity abuse. </a:t>
            </a:r>
          </a:p>
          <a:p>
            <a:pPr eaLnBrk="1" hangingPunct="1">
              <a:lnSpc>
                <a:spcPct val="95000"/>
              </a:lnSpc>
              <a:spcAft>
                <a:spcPct val="15000"/>
              </a:spcAft>
              <a:buFont typeface="Wingdings" panose="05000000000000000000" pitchFamily="2" charset="2"/>
              <a:buChar char="§"/>
            </a:pPr>
            <a:r>
              <a:rPr lang="en-US" noProof="1">
                <a:latin typeface="+mn-lt"/>
              </a:rPr>
              <a:t>For instance, the cardboard box will help cushion jars and other glass containers from breakage.</a:t>
            </a:r>
          </a:p>
          <a:p>
            <a:pPr eaLnBrk="1" hangingPunct="1">
              <a:lnSpc>
                <a:spcPct val="95000"/>
              </a:lnSpc>
              <a:spcAft>
                <a:spcPct val="15000"/>
              </a:spcAft>
              <a:buFont typeface="Wingdings" panose="05000000000000000000" pitchFamily="2" charset="2"/>
              <a:buChar char="§"/>
            </a:pPr>
            <a:r>
              <a:rPr lang="en-US" noProof="1">
                <a:latin typeface="+mn-lt"/>
              </a:rPr>
              <a:t>Oxygen is a major threat to the quality of food. The chances are that moisture-proof packaging is also airtight. The less head gas (&lt;2% O2) in a package, the longer its shelf life is maintained.</a:t>
            </a:r>
          </a:p>
          <a:p>
            <a:pPr eaLnBrk="1" hangingPunct="1">
              <a:lnSpc>
                <a:spcPct val="95000"/>
              </a:lnSpc>
              <a:spcAft>
                <a:spcPct val="15000"/>
              </a:spcAft>
              <a:buFont typeface="Wingdings" panose="05000000000000000000" pitchFamily="2" charset="2"/>
              <a:buChar char="§"/>
            </a:pPr>
            <a:endParaRPr lang="en-US" noProof="1">
              <a:latin typeface="+mn-lt"/>
            </a:endParaRPr>
          </a:p>
        </p:txBody>
      </p:sp>
      <p:pic>
        <p:nvPicPr>
          <p:cNvPr id="6150" name="Picture 6" descr="Image result for Humidity"/>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400800" y="4267200"/>
            <a:ext cx="2430920" cy="213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6710570"/>
      </p:ext>
    </p:extLst>
  </p:cSld>
  <p:clrMapOvr>
    <a:masterClrMapping/>
  </p:clrMapOv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F0180CB-08B1-436B-9799-0C76022FBD6C}">
  <ds:schemaRefs>
    <ds:schemaRef ds:uri="http://schemas.microsoft.com/office/2006/metadata/properties"/>
    <ds:schemaRef ds:uri="B6023AA3-3CEE-413F-91F8-322A2644F388"/>
    <ds:schemaRef ds:uri="http://schemas.openxmlformats.org/package/2006/metadata/core-properties"/>
    <ds:schemaRef ds:uri="http://purl.org/dc/terms/"/>
    <ds:schemaRef ds:uri="http://schemas.microsoft.com/office/infopath/2007/PartnerControls"/>
    <ds:schemaRef ds:uri="http://purl.org/dc/elements/1.1/"/>
    <ds:schemaRef ds:uri="http://purl.org/dc/dcmitype/"/>
    <ds:schemaRef ds:uri="http://schemas.microsoft.com/office/2006/documentManagement/types"/>
    <ds:schemaRef ds:uri="http://schemas.microsoft.com/sharepoint/v3/fields"/>
    <ds:schemaRef ds:uri="0f0eb950-47b7-49a7-b2b9-b0c411c9c3b8"/>
    <ds:schemaRef ds:uri="http://schemas.microsoft.com/sharepoint/v3"/>
    <ds:schemaRef ds:uri="http://www.w3.org/XML/1998/namespace"/>
  </ds:schemaRefs>
</ds:datastoreItem>
</file>

<file path=customXml/itemProps2.xml><?xml version="1.0" encoding="utf-8"?>
<ds:datastoreItem xmlns:ds="http://schemas.openxmlformats.org/officeDocument/2006/customXml" ds:itemID="{576FB07F-DD47-4C62-89FB-E79CBDA66930}">
  <ds:schemaRefs>
    <ds:schemaRef ds:uri="http://schemas.microsoft.com/sharepoint/events"/>
  </ds:schemaRefs>
</ds:datastoreItem>
</file>

<file path=customXml/itemProps3.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184455A5-5B1F-42D7-89F4-4C018F6FE88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pmg</Template>
  <TotalTime>159</TotalTime>
  <Words>1602</Words>
  <Application>Microsoft Office PowerPoint</Application>
  <PresentationFormat>On-screen Show (4:3)</PresentationFormat>
  <Paragraphs>148</Paragraphs>
  <Slides>15</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Agency FB</vt:lpstr>
      <vt:lpstr>Arial</vt:lpstr>
      <vt:lpstr>Calibri</vt:lpstr>
      <vt:lpstr>Calibri Light</vt:lpstr>
      <vt:lpstr>Wingdings</vt:lpstr>
      <vt:lpstr>Office Theme</vt:lpstr>
      <vt:lpstr>FOOD STORAGE CONDITIONS</vt:lpstr>
      <vt:lpstr>AGENDA </vt:lpstr>
      <vt:lpstr>SAFE STORAGE GUIDELINES </vt:lpstr>
      <vt:lpstr>SAFE STORAGE GUIDELINES </vt:lpstr>
      <vt:lpstr>CLEANING &amp; CHEMICAL STORAGE</vt:lpstr>
      <vt:lpstr>STORAGE CONDITIONS FOR FOOD</vt:lpstr>
      <vt:lpstr>STORAGE CONDITIONS FOR FOOD</vt:lpstr>
      <vt:lpstr>FACTORS TO CONSIDER IN STORAGE AREAS</vt:lpstr>
      <vt:lpstr>FACTORS TO CONSIDER IN STORAGE AREAS</vt:lpstr>
      <vt:lpstr>FACTORS TO CONSIDER IN STORAGE AREAS</vt:lpstr>
      <vt:lpstr>FACTORS TO CONSIDER IN STORAGE AREAS</vt:lpstr>
      <vt:lpstr>FACTORS TO CONSIDER IN STORAGE AREAS</vt:lpstr>
      <vt:lpstr>GOOD WAREHOUSING PRACTICES</vt:lpstr>
      <vt:lpstr>GOOD WAREHOUSING PRACTICES</vt:lpstr>
      <vt:lpstr>GOOD WAREHOUSING PRACTICES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FOOD STORAGE CONDITIONS</dc:title>
  <dc:creator>PMG-54</dc:creator>
  <cp:lastModifiedBy>abhinav pandey</cp:lastModifiedBy>
  <cp:revision>39</cp:revision>
  <cp:lastPrinted>2014-11-21T06:58:07Z</cp:lastPrinted>
  <dcterms:created xsi:type="dcterms:W3CDTF">2017-06-22T05:34:38Z</dcterms:created>
  <dcterms:modified xsi:type="dcterms:W3CDTF">2025-04-15T11:28:06Z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