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5"/>
  </p:sldMasterIdLst>
  <p:notesMasterIdLst>
    <p:notesMasterId r:id="rId26"/>
  </p:notesMasterIdLst>
  <p:sldIdLst>
    <p:sldId id="256"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DD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4" autoAdjust="0"/>
    <p:restoredTop sz="94737" autoAdjust="0"/>
  </p:normalViewPr>
  <p:slideViewPr>
    <p:cSldViewPr>
      <p:cViewPr varScale="1">
        <p:scale>
          <a:sx n="93" d="100"/>
          <a:sy n="93" d="100"/>
        </p:scale>
        <p:origin x="1512"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2</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2</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63427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11</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11</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42019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12</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12</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7494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13</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13</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04695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14</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14</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14520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15</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15</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28452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16</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16</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66300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17</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17</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96245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18</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18</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95155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19</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19</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90254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20</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20</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24889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3</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3</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7803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4</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4</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401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5</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5</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75450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6</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6</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3529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7</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7</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930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8</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8</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3122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9</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9</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2790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8F54C-8F36-4419-9F4A-E10163D7ACE1}" type="slidenum">
              <a:rPr altLang="en-US"/>
              <a:pPr/>
              <a:t>10</a:t>
            </a:fld>
            <a:endParaRPr lang="en-US" altLang="en-US"/>
          </a:p>
        </p:txBody>
      </p:sp>
      <p:sp>
        <p:nvSpPr>
          <p:cNvPr id="2150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34F84C-D262-4135-9FE9-F05C35E8C6CC}" type="slidenum">
              <a:rPr lang="en-GB" altLang="en-US" sz="1300"/>
              <a:pPr algn="r" eaLnBrk="1" hangingPunct="1"/>
              <a:t>10</a:t>
            </a:fld>
            <a:endParaRPr lang="en-GB" altLang="en-US" sz="1300"/>
          </a:p>
        </p:txBody>
      </p:sp>
      <p:sp>
        <p:nvSpPr>
          <p:cNvPr id="21508" name="Rectangle 2"/>
          <p:cNvSpPr>
            <a:spLocks noGrp="1" noRot="1" noChangeAspect="1" noChangeArrowheads="1" noTextEdit="1"/>
          </p:cNvSpPr>
          <p:nvPr>
            <p:ph type="sldImg"/>
          </p:nvPr>
        </p:nvSpPr>
        <p:spPr>
          <a:xfrm>
            <a:off x="1143000" y="685800"/>
            <a:ext cx="4573588" cy="3430588"/>
          </a:xfrm>
          <a:ln/>
        </p:spPr>
      </p:sp>
      <p:sp>
        <p:nvSpPr>
          <p:cNvPr id="2150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1368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0870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52304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4683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81777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44803230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14400"/>
            <a:ext cx="8991600" cy="1470025"/>
          </a:xfrm>
        </p:spPr>
        <p:txBody>
          <a:bodyPr>
            <a:noAutofit/>
          </a:bodyPr>
          <a:lstStyle/>
          <a:p>
            <a:r>
              <a:rPr lang="en-US" sz="3800" b="1" dirty="0">
                <a:latin typeface="Bookman Old Style" panose="02050604050505020204" pitchFamily="18" charset="0"/>
              </a:rPr>
              <a:t>CALIBRATION OF MEASUREMENT </a:t>
            </a:r>
            <a:br>
              <a:rPr lang="en-US" sz="3800" b="1" dirty="0">
                <a:latin typeface="Bookman Old Style" panose="02050604050505020204" pitchFamily="18" charset="0"/>
              </a:rPr>
            </a:br>
            <a:r>
              <a:rPr lang="en-US" sz="3800" b="1" dirty="0">
                <a:latin typeface="Bookman Old Style" panose="02050604050505020204" pitchFamily="18" charset="0"/>
              </a:rPr>
              <a:t>&amp; </a:t>
            </a:r>
            <a:br>
              <a:rPr lang="en-US" sz="3800" b="1" dirty="0">
                <a:latin typeface="Bookman Old Style" panose="02050604050505020204" pitchFamily="18" charset="0"/>
              </a:rPr>
            </a:br>
            <a:r>
              <a:rPr lang="en-US" sz="3800" b="1" dirty="0">
                <a:latin typeface="Bookman Old Style" panose="02050604050505020204" pitchFamily="18" charset="0"/>
              </a:rPr>
              <a:t>MONITORING EQUIPMENT </a:t>
            </a:r>
          </a:p>
        </p:txBody>
      </p:sp>
      <p:sp>
        <p:nvSpPr>
          <p:cNvPr id="3" name="Slide Number Placeholder 2"/>
          <p:cNvSpPr>
            <a:spLocks noGrp="1"/>
          </p:cNvSpPr>
          <p:nvPr>
            <p:ph type="sldNum" sz="quarter" idx="4"/>
          </p:nvPr>
        </p:nvSpPr>
        <p:spPr/>
        <p:txBody>
          <a:bodyPr/>
          <a:lstStyle/>
          <a:p>
            <a:fld id="{4FFB5026-E2CF-4ED5-B8D7-045E311D61F6}" type="slidenum">
              <a:rPr lang="en-IN" smtClean="0"/>
              <a:t>1</a:t>
            </a:fld>
            <a:endParaRPr lang="en-IN" dirty="0"/>
          </a:p>
        </p:txBody>
      </p:sp>
      <p:pic>
        <p:nvPicPr>
          <p:cNvPr id="1026" name="Picture 2" descr="Image result for CALIBRATION OF MEASUREMEN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373380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71800"/>
            <a:ext cx="3048000" cy="334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9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10</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Scheduling System</a:t>
            </a:r>
          </a:p>
        </p:txBody>
      </p:sp>
      <p:sp>
        <p:nvSpPr>
          <p:cNvPr id="10" name="Rectangle 5"/>
          <p:cNvSpPr>
            <a:spLocks noChangeArrowheads="1"/>
          </p:cNvSpPr>
          <p:nvPr/>
        </p:nvSpPr>
        <p:spPr bwMode="gray">
          <a:xfrm>
            <a:off x="323850" y="1931988"/>
            <a:ext cx="849630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lvl="1" eaLnBrk="1" hangingPunct="1">
              <a:lnSpc>
                <a:spcPct val="95000"/>
              </a:lnSpc>
              <a:spcAft>
                <a:spcPct val="15000"/>
              </a:spcAft>
              <a:buSzPct val="105000"/>
              <a:buFont typeface="Arial" panose="020B0604020202020204" pitchFamily="34" charset="0"/>
              <a:buChar char="▪"/>
            </a:pPr>
            <a:r>
              <a:rPr lang="en-US" noProof="1">
                <a:latin typeface="+mn-lt"/>
              </a:rPr>
              <a:t>To sustain the effectiveness of the calibration program, a scheduling system has to be put in place.  </a:t>
            </a:r>
          </a:p>
          <a:p>
            <a:pPr lvl="1" eaLnBrk="1" hangingPunct="1">
              <a:lnSpc>
                <a:spcPct val="95000"/>
              </a:lnSpc>
              <a:spcAft>
                <a:spcPct val="15000"/>
              </a:spcAft>
              <a:buSzPct val="105000"/>
              <a:buFont typeface="Arial" panose="020B0604020202020204" pitchFamily="34" charset="0"/>
              <a:buChar char="▪"/>
            </a:pPr>
            <a:r>
              <a:rPr lang="en-US" noProof="1">
                <a:latin typeface="+mn-lt"/>
              </a:rPr>
              <a:t>The scheduling system will provide the information on which measuring loop has to be calibrated and at which date.  </a:t>
            </a:r>
          </a:p>
          <a:p>
            <a:pPr lvl="1" eaLnBrk="1" hangingPunct="1">
              <a:lnSpc>
                <a:spcPct val="95000"/>
              </a:lnSpc>
              <a:spcAft>
                <a:spcPct val="15000"/>
              </a:spcAft>
              <a:buSzPct val="105000"/>
              <a:buFont typeface="Arial" panose="020B0604020202020204" pitchFamily="34" charset="0"/>
              <a:buChar char="▪"/>
            </a:pPr>
            <a:r>
              <a:rPr lang="en-US" noProof="1">
                <a:latin typeface="+mn-lt"/>
              </a:rPr>
              <a:t>The system must also be designed so as to properly distribute the calibration activities within one calibration cycle, taking into consideration the calibration intervals, shutdown schedules, working standards, and manpower resources.</a:t>
            </a:r>
          </a:p>
        </p:txBody>
      </p:sp>
    </p:spTree>
    <p:extLst>
      <p:ext uri="{BB962C8B-B14F-4D97-AF65-F5344CB8AC3E}">
        <p14:creationId xmlns:p14="http://schemas.microsoft.com/office/powerpoint/2010/main" val="17464012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11</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Labeling/ Tagging System</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lvl="1" eaLnBrk="1" hangingPunct="1">
              <a:lnSpc>
                <a:spcPct val="95000"/>
              </a:lnSpc>
              <a:spcAft>
                <a:spcPct val="15000"/>
              </a:spcAft>
              <a:buSzPct val="105000"/>
              <a:buFont typeface="Arial" panose="020B0604020202020204" pitchFamily="34" charset="0"/>
              <a:buChar char="▪"/>
            </a:pPr>
            <a:r>
              <a:rPr lang="en-US" dirty="0">
                <a:latin typeface="+mn-lt"/>
              </a:rPr>
              <a:t>Tagging of instruments or measuring loops is put in place to facilitate identification of instruments.   </a:t>
            </a:r>
          </a:p>
          <a:p>
            <a:pPr lvl="1" eaLnBrk="1" hangingPunct="1">
              <a:lnSpc>
                <a:spcPct val="95000"/>
              </a:lnSpc>
              <a:spcAft>
                <a:spcPct val="15000"/>
              </a:spcAft>
              <a:buSzPct val="105000"/>
              <a:buFont typeface="Arial" panose="020B0604020202020204" pitchFamily="34" charset="0"/>
              <a:buChar char="▪"/>
            </a:pPr>
            <a:r>
              <a:rPr lang="en-US" dirty="0">
                <a:latin typeface="+mn-lt"/>
              </a:rPr>
              <a:t>This tag number is also used as a key reference in the instrumentation database. This is also the reference key for traceability.</a:t>
            </a:r>
            <a:endParaRPr lang="en-US" noProof="1">
              <a:latin typeface="+mn-lt"/>
            </a:endParaRPr>
          </a:p>
          <a:p>
            <a:pPr eaLnBrk="1" hangingPunct="1">
              <a:lnSpc>
                <a:spcPct val="95000"/>
              </a:lnSpc>
              <a:spcAft>
                <a:spcPct val="15000"/>
              </a:spcAft>
              <a:buFont typeface="Wingdings" panose="05000000000000000000" pitchFamily="2" charset="2"/>
              <a:buChar char="§"/>
            </a:pPr>
            <a:r>
              <a:rPr lang="en-US" b="1" noProof="1">
                <a:latin typeface="+mn-lt"/>
              </a:rPr>
              <a:t>Tagging Convention:</a:t>
            </a:r>
          </a:p>
          <a:p>
            <a:pPr lvl="1" eaLnBrk="1" hangingPunct="1">
              <a:lnSpc>
                <a:spcPct val="95000"/>
              </a:lnSpc>
              <a:spcAft>
                <a:spcPct val="15000"/>
              </a:spcAft>
              <a:buSzPct val="105000"/>
              <a:buFont typeface="Arial" panose="020B0604020202020204" pitchFamily="34" charset="0"/>
              <a:buChar char="▪"/>
            </a:pPr>
            <a:r>
              <a:rPr lang="en-US" noProof="1">
                <a:latin typeface="+mn-lt"/>
              </a:rPr>
              <a:t>Each measuring loop should have a unique tag number.  A measuring loop may contain one or more instruments.</a:t>
            </a:r>
          </a:p>
          <a:p>
            <a:pPr lvl="1" eaLnBrk="1" hangingPunct="1">
              <a:lnSpc>
                <a:spcPct val="95000"/>
              </a:lnSpc>
              <a:spcAft>
                <a:spcPct val="15000"/>
              </a:spcAft>
              <a:buSzPct val="105000"/>
              <a:buFont typeface="Arial" panose="020B0604020202020204" pitchFamily="34" charset="0"/>
              <a:buChar char="▪"/>
            </a:pPr>
            <a:r>
              <a:rPr lang="en-US" noProof="1">
                <a:latin typeface="+mn-lt"/>
              </a:rPr>
              <a:t>The tag number should be linked to the asset number where the measuring loop belongs.</a:t>
            </a:r>
          </a:p>
          <a:p>
            <a:pPr lvl="1" eaLnBrk="1" hangingPunct="1">
              <a:lnSpc>
                <a:spcPct val="95000"/>
              </a:lnSpc>
              <a:spcAft>
                <a:spcPct val="15000"/>
              </a:spcAft>
              <a:buSzPct val="105000"/>
              <a:buFont typeface="Arial" panose="020B0604020202020204" pitchFamily="34" charset="0"/>
              <a:buChar char="▪"/>
            </a:pPr>
            <a:r>
              <a:rPr lang="en-US" noProof="1">
                <a:latin typeface="+mn-lt"/>
              </a:rPr>
              <a:t>All instruments belonging to one loop must have the same numeric tag (the letter prefix may vary depending on the function.  This is important because the calibration will be done on a per loop basis, and the recording system (in either manual or electronic) is also on a per loop basis.</a:t>
            </a: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p:txBody>
      </p:sp>
    </p:spTree>
    <p:extLst>
      <p:ext uri="{BB962C8B-B14F-4D97-AF65-F5344CB8AC3E}">
        <p14:creationId xmlns:p14="http://schemas.microsoft.com/office/powerpoint/2010/main" val="9013448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12</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Measurement Traceability</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lvl="1" eaLnBrk="1" hangingPunct="1">
              <a:lnSpc>
                <a:spcPct val="95000"/>
              </a:lnSpc>
              <a:spcAft>
                <a:spcPct val="15000"/>
              </a:spcAft>
              <a:buSzPct val="105000"/>
              <a:buFont typeface="Arial" panose="020B0604020202020204" pitchFamily="34" charset="0"/>
              <a:buChar char="▪"/>
            </a:pPr>
            <a:r>
              <a:rPr lang="en-US" noProof="1">
                <a:latin typeface="+mn-lt"/>
              </a:rPr>
              <a:t>Traceability is defined as the property of the result of a measurement or the value of a standard whereby it can be related to stated references, usually national or international standards, through an unbroken chain of comparisons all having stated uncertainties.</a:t>
            </a:r>
          </a:p>
          <a:p>
            <a:pPr lvl="1" eaLnBrk="1" hangingPunct="1">
              <a:lnSpc>
                <a:spcPct val="95000"/>
              </a:lnSpc>
              <a:spcAft>
                <a:spcPct val="15000"/>
              </a:spcAft>
              <a:buSzPct val="105000"/>
              <a:buFont typeface="Arial" panose="020B0604020202020204" pitchFamily="34" charset="0"/>
              <a:buChar char="▪"/>
            </a:pPr>
            <a:r>
              <a:rPr lang="en-US" dirty="0">
                <a:latin typeface="+mn-lt"/>
              </a:rPr>
              <a:t>The proof of measurement traceability is important to guarantee the quality of our products and processes and to ensure the safety of work place and environment</a:t>
            </a:r>
          </a:p>
          <a:p>
            <a:pPr eaLnBrk="1" hangingPunct="1">
              <a:lnSpc>
                <a:spcPct val="95000"/>
              </a:lnSpc>
              <a:spcAft>
                <a:spcPct val="15000"/>
              </a:spcAft>
              <a:buFont typeface="Wingdings" panose="05000000000000000000" pitchFamily="2" charset="2"/>
              <a:buChar char="§"/>
            </a:pPr>
            <a:r>
              <a:rPr lang="en-US" dirty="0">
                <a:latin typeface="+mn-lt"/>
              </a:rPr>
              <a:t>Calibration certificates or reports must state the traceability to a national or international standard of measurement and must provide the measurement results and associated uncertainty of measurement and/or a statement of compliance</a:t>
            </a:r>
            <a:endParaRPr lang="en-US" b="1" noProof="1">
              <a:latin typeface="+mn-lt"/>
            </a:endParaRPr>
          </a:p>
          <a:p>
            <a:pPr lvl="1" eaLnBrk="1" hangingPunct="1">
              <a:lnSpc>
                <a:spcPct val="95000"/>
              </a:lnSpc>
              <a:spcAft>
                <a:spcPct val="15000"/>
              </a:spcAft>
              <a:buClr>
                <a:schemeClr val="accent1"/>
              </a:buClr>
              <a:buFont typeface="Courier New" panose="02070309020205020404" pitchFamily="49" charset="0"/>
              <a:buChar char="o"/>
            </a:pPr>
            <a:endParaRPr lang="en-US" noProof="1">
              <a:latin typeface="+mn-lt"/>
            </a:endParaRPr>
          </a:p>
        </p:txBody>
      </p:sp>
    </p:spTree>
    <p:extLst>
      <p:ext uri="{BB962C8B-B14F-4D97-AF65-F5344CB8AC3E}">
        <p14:creationId xmlns:p14="http://schemas.microsoft.com/office/powerpoint/2010/main" val="23185706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13</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Measurement Traceability</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marL="0" indent="0" algn="ctr" eaLnBrk="1" hangingPunct="1">
              <a:lnSpc>
                <a:spcPct val="95000"/>
              </a:lnSpc>
              <a:spcAft>
                <a:spcPct val="15000"/>
              </a:spcAft>
              <a:buClr>
                <a:schemeClr val="accent1"/>
              </a:buClr>
            </a:pPr>
            <a:r>
              <a:rPr lang="en-US" b="1" dirty="0">
                <a:latin typeface="+mn-lt"/>
              </a:rPr>
              <a:t>Instrument calibration traceability requirements</a:t>
            </a:r>
            <a:endParaRPr lang="en-US" b="1" noProof="1">
              <a:latin typeface="+mn-lt"/>
            </a:endParaRPr>
          </a:p>
          <a:p>
            <a:pPr lvl="1" eaLnBrk="1" hangingPunct="1">
              <a:lnSpc>
                <a:spcPct val="95000"/>
              </a:lnSpc>
              <a:spcAft>
                <a:spcPct val="15000"/>
              </a:spcAft>
              <a:buClr>
                <a:schemeClr val="accent1"/>
              </a:buClr>
              <a:buFont typeface="Courier New" panose="02070309020205020404" pitchFamily="49" charset="0"/>
              <a:buChar char="o"/>
            </a:pPr>
            <a:endParaRPr lang="en-US" noProof="1">
              <a:latin typeface="+mn-lt"/>
            </a:endParaRPr>
          </a:p>
        </p:txBody>
      </p:sp>
      <p:sp>
        <p:nvSpPr>
          <p:cNvPr id="30" name="Rectangle 63"/>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76"/>
          <p:cNvSpPr>
            <a:spLocks noChangeArrowheads="1"/>
          </p:cNvSpPr>
          <p:nvPr/>
        </p:nvSpPr>
        <p:spPr bwMode="auto">
          <a:xfrm>
            <a:off x="0" y="-66764"/>
            <a:ext cx="1511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4450" algn="l"/>
              </a:tabLst>
              <a:defRPr>
                <a:solidFill>
                  <a:schemeClr val="tx1"/>
                </a:solidFill>
                <a:latin typeface="Arial" panose="020B0604020202020204" pitchFamily="34" charset="0"/>
              </a:defRPr>
            </a:lvl1pPr>
            <a:lvl2pPr eaLnBrk="0" fontAlgn="base" hangingPunct="0">
              <a:spcBef>
                <a:spcPct val="0"/>
              </a:spcBef>
              <a:spcAft>
                <a:spcPct val="0"/>
              </a:spcAft>
              <a:tabLst>
                <a:tab pos="1314450" algn="l"/>
              </a:tabLst>
              <a:defRPr>
                <a:solidFill>
                  <a:schemeClr val="tx1"/>
                </a:solidFill>
                <a:latin typeface="Arial" panose="020B0604020202020204" pitchFamily="34" charset="0"/>
              </a:defRPr>
            </a:lvl2pPr>
            <a:lvl3pPr eaLnBrk="0" fontAlgn="base" hangingPunct="0">
              <a:spcBef>
                <a:spcPct val="0"/>
              </a:spcBef>
              <a:spcAft>
                <a:spcPct val="0"/>
              </a:spcAft>
              <a:tabLst>
                <a:tab pos="1314450" algn="l"/>
              </a:tabLst>
              <a:defRPr>
                <a:solidFill>
                  <a:schemeClr val="tx1"/>
                </a:solidFill>
                <a:latin typeface="Arial" panose="020B0604020202020204" pitchFamily="34" charset="0"/>
              </a:defRPr>
            </a:lvl3pPr>
            <a:lvl4pPr eaLnBrk="0" fontAlgn="base" hangingPunct="0">
              <a:spcBef>
                <a:spcPct val="0"/>
              </a:spcBef>
              <a:spcAft>
                <a:spcPct val="0"/>
              </a:spcAft>
              <a:tabLst>
                <a:tab pos="1314450" algn="l"/>
              </a:tabLst>
              <a:defRPr>
                <a:solidFill>
                  <a:schemeClr val="tx1"/>
                </a:solidFill>
                <a:latin typeface="Arial" panose="020B0604020202020204" pitchFamily="34" charset="0"/>
              </a:defRPr>
            </a:lvl4pPr>
            <a:lvl5pPr eaLnBrk="0" fontAlgn="base" hangingPunct="0">
              <a:spcBef>
                <a:spcPct val="0"/>
              </a:spcBef>
              <a:spcAft>
                <a:spcPct val="0"/>
              </a:spcAft>
              <a:tabLst>
                <a:tab pos="1314450" algn="l"/>
              </a:tabLst>
              <a:defRPr>
                <a:solidFill>
                  <a:schemeClr val="tx1"/>
                </a:solidFill>
                <a:latin typeface="Arial" panose="020B0604020202020204" pitchFamily="34" charset="0"/>
              </a:defRPr>
            </a:lvl5pPr>
            <a:lvl6pPr eaLnBrk="0" fontAlgn="base" hangingPunct="0">
              <a:spcBef>
                <a:spcPct val="0"/>
              </a:spcBef>
              <a:spcAft>
                <a:spcPct val="0"/>
              </a:spcAft>
              <a:tabLst>
                <a:tab pos="1314450" algn="l"/>
              </a:tabLst>
              <a:defRPr>
                <a:solidFill>
                  <a:schemeClr val="tx1"/>
                </a:solidFill>
                <a:latin typeface="Arial" panose="020B0604020202020204" pitchFamily="34" charset="0"/>
              </a:defRPr>
            </a:lvl6pPr>
            <a:lvl7pPr eaLnBrk="0" fontAlgn="base" hangingPunct="0">
              <a:spcBef>
                <a:spcPct val="0"/>
              </a:spcBef>
              <a:spcAft>
                <a:spcPct val="0"/>
              </a:spcAft>
              <a:tabLst>
                <a:tab pos="1314450" algn="l"/>
              </a:tabLst>
              <a:defRPr>
                <a:solidFill>
                  <a:schemeClr val="tx1"/>
                </a:solidFill>
                <a:latin typeface="Arial" panose="020B0604020202020204" pitchFamily="34" charset="0"/>
              </a:defRPr>
            </a:lvl7pPr>
            <a:lvl8pPr eaLnBrk="0" fontAlgn="base" hangingPunct="0">
              <a:spcBef>
                <a:spcPct val="0"/>
              </a:spcBef>
              <a:spcAft>
                <a:spcPct val="0"/>
              </a:spcAft>
              <a:tabLst>
                <a:tab pos="1314450" algn="l"/>
              </a:tabLst>
              <a:defRPr>
                <a:solidFill>
                  <a:schemeClr val="tx1"/>
                </a:solidFill>
                <a:latin typeface="Arial" panose="020B0604020202020204" pitchFamily="34" charset="0"/>
              </a:defRPr>
            </a:lvl8pPr>
            <a:lvl9pPr eaLnBrk="0" fontAlgn="base" hangingPunct="0">
              <a:spcBef>
                <a:spcPct val="0"/>
              </a:spcBef>
              <a:spcAft>
                <a:spcPct val="0"/>
              </a:spcAft>
              <a:tabLst>
                <a:tab pos="1314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4450" algn="l"/>
              </a:tabLst>
            </a:pPr>
            <a:endParaRPr kumimoji="0" lang="en-US" sz="8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br>
              <a:rPr kumimoji="0" lang="en-US" sz="1800" b="0" i="0" u="none" strike="noStrike" cap="none" normalizeH="0" baseline="0">
                <a:ln>
                  <a:noFill/>
                </a:ln>
                <a:solidFill>
                  <a:schemeClr val="tx1"/>
                </a:solidFill>
                <a:effectLst/>
                <a:latin typeface="+mn-lt"/>
              </a:rPr>
            </a:br>
            <a:endParaRPr kumimoji="0" lang="en-US" sz="18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r>
              <a:rPr kumimoji="0" lang="en-US" sz="1000" b="0" i="0" u="none" strike="noStrike" cap="none" normalizeH="0" baseline="0">
                <a:ln>
                  <a:noFill/>
                </a:ln>
                <a:solidFill>
                  <a:schemeClr val="tx1"/>
                </a:solidFill>
                <a:effectLst/>
                <a:latin typeface="+mn-lt"/>
                <a:ea typeface="Times New Roman" panose="02020603050405020304" pitchFamily="18" charset="0"/>
                <a:cs typeface="Arial" panose="020B0604020202020204" pitchFamily="34" charset="0"/>
              </a:rPr>
              <a:t>	</a:t>
            </a:r>
            <a:endParaRPr kumimoji="0" lang="en-US" sz="8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314450" algn="l"/>
              </a:tabLst>
            </a:pPr>
            <a:endParaRPr kumimoji="0" lang="en-US" sz="1800" b="0" i="0" u="none" strike="noStrike" cap="none" normalizeH="0" baseline="0">
              <a:ln>
                <a:noFill/>
              </a:ln>
              <a:solidFill>
                <a:schemeClr val="tx1"/>
              </a:solidFill>
              <a:effectLst/>
              <a:latin typeface="+mn-lt"/>
            </a:endParaRPr>
          </a:p>
        </p:txBody>
      </p: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095220"/>
            <a:ext cx="4042218" cy="3707911"/>
          </a:xfrm>
          <a:prstGeom prst="rect">
            <a:avLst/>
          </a:prstGeom>
        </p:spPr>
      </p:pic>
    </p:spTree>
    <p:extLst>
      <p:ext uri="{BB962C8B-B14F-4D97-AF65-F5344CB8AC3E}">
        <p14:creationId xmlns:p14="http://schemas.microsoft.com/office/powerpoint/2010/main" val="36173755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14</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Test &amp; Reference Standards</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lvl="1" eaLnBrk="1" hangingPunct="1">
              <a:lnSpc>
                <a:spcPct val="95000"/>
              </a:lnSpc>
              <a:spcAft>
                <a:spcPct val="15000"/>
              </a:spcAft>
              <a:buSzPct val="105000"/>
              <a:buFont typeface="Arial" panose="020B0604020202020204" pitchFamily="34" charset="0"/>
              <a:buChar char="▪"/>
            </a:pPr>
            <a:r>
              <a:rPr lang="en-US" dirty="0">
                <a:latin typeface="+mn-lt"/>
              </a:rPr>
              <a:t>Test and reference measuring devices (working standards) are essential to facilitate the calibration of field instruments</a:t>
            </a:r>
          </a:p>
          <a:p>
            <a:pPr lvl="1" eaLnBrk="1" hangingPunct="1">
              <a:lnSpc>
                <a:spcPct val="95000"/>
              </a:lnSpc>
              <a:spcAft>
                <a:spcPct val="15000"/>
              </a:spcAft>
              <a:buSzPct val="105000"/>
              <a:buFont typeface="Arial" panose="020B0604020202020204" pitchFamily="34" charset="0"/>
              <a:buChar char="▪"/>
            </a:pPr>
            <a:r>
              <a:rPr lang="en-US" dirty="0">
                <a:latin typeface="+mn-lt"/>
              </a:rPr>
              <a:t>These devices must be periodically sent to certified external bodies for calibration</a:t>
            </a:r>
          </a:p>
          <a:p>
            <a:pPr lvl="1" eaLnBrk="1" hangingPunct="1">
              <a:lnSpc>
                <a:spcPct val="95000"/>
              </a:lnSpc>
              <a:spcAft>
                <a:spcPct val="15000"/>
              </a:spcAft>
              <a:buSzPct val="105000"/>
              <a:buFont typeface="Arial" panose="020B0604020202020204" pitchFamily="34" charset="0"/>
              <a:buChar char="▪"/>
            </a:pPr>
            <a:r>
              <a:rPr lang="en-US" dirty="0">
                <a:latin typeface="+mn-lt"/>
              </a:rPr>
              <a:t>These test and measuring devices that are used for field calibration, guarantee the traceability of the calibration of our measuring systems.</a:t>
            </a:r>
            <a:endParaRPr lang="en-US" noProof="1">
              <a:latin typeface="+mn-lt"/>
            </a:endParaRPr>
          </a:p>
          <a:p>
            <a:pPr eaLnBrk="1" hangingPunct="1">
              <a:lnSpc>
                <a:spcPct val="95000"/>
              </a:lnSpc>
              <a:spcAft>
                <a:spcPct val="15000"/>
              </a:spcAft>
              <a:buFont typeface="Wingdings" panose="05000000000000000000" pitchFamily="2" charset="2"/>
              <a:buChar char="§"/>
            </a:pPr>
            <a:r>
              <a:rPr lang="en-US" b="1" noProof="1">
                <a:latin typeface="+mn-lt"/>
              </a:rPr>
              <a:t>Types of instruments:</a:t>
            </a:r>
          </a:p>
          <a:p>
            <a:pPr lvl="1" eaLnBrk="1" hangingPunct="1">
              <a:lnSpc>
                <a:spcPct val="95000"/>
              </a:lnSpc>
              <a:spcAft>
                <a:spcPct val="15000"/>
              </a:spcAft>
              <a:buSzPct val="105000"/>
              <a:buFont typeface="Arial" panose="020B0604020202020204" pitchFamily="34" charset="0"/>
              <a:buChar char="▪"/>
            </a:pPr>
            <a:r>
              <a:rPr lang="en-US" noProof="1">
                <a:latin typeface="+mn-lt"/>
              </a:rPr>
              <a:t>Thermometers</a:t>
            </a:r>
          </a:p>
          <a:p>
            <a:pPr lvl="1" eaLnBrk="1" hangingPunct="1">
              <a:lnSpc>
                <a:spcPct val="95000"/>
              </a:lnSpc>
              <a:spcAft>
                <a:spcPct val="15000"/>
              </a:spcAft>
              <a:buSzPct val="105000"/>
              <a:buFont typeface="Arial" panose="020B0604020202020204" pitchFamily="34" charset="0"/>
              <a:buChar char="▪"/>
            </a:pPr>
            <a:r>
              <a:rPr lang="en-US" noProof="1">
                <a:latin typeface="+mn-lt"/>
              </a:rPr>
              <a:t>Pressure calibrators</a:t>
            </a:r>
          </a:p>
          <a:p>
            <a:pPr lvl="1" eaLnBrk="1" hangingPunct="1">
              <a:lnSpc>
                <a:spcPct val="95000"/>
              </a:lnSpc>
              <a:spcAft>
                <a:spcPct val="15000"/>
              </a:spcAft>
              <a:buSzPct val="105000"/>
              <a:buFont typeface="Arial" panose="020B0604020202020204" pitchFamily="34" charset="0"/>
              <a:buChar char="▪"/>
            </a:pPr>
            <a:r>
              <a:rPr lang="en-US" noProof="1">
                <a:latin typeface="+mn-lt"/>
              </a:rPr>
              <a:t>Signal generators (current, voltage, interval, etc.)</a:t>
            </a:r>
          </a:p>
          <a:p>
            <a:pPr lvl="1" eaLnBrk="1" hangingPunct="1">
              <a:lnSpc>
                <a:spcPct val="95000"/>
              </a:lnSpc>
              <a:spcAft>
                <a:spcPct val="15000"/>
              </a:spcAft>
              <a:buSzPct val="105000"/>
              <a:buFont typeface="Arial" panose="020B0604020202020204" pitchFamily="34" charset="0"/>
              <a:buChar char="▪"/>
            </a:pPr>
            <a:r>
              <a:rPr lang="en-US" noProof="1">
                <a:latin typeface="+mn-lt"/>
              </a:rPr>
              <a:t>Resistance boxes</a:t>
            </a:r>
          </a:p>
          <a:p>
            <a:pPr lvl="1" eaLnBrk="1" hangingPunct="1">
              <a:lnSpc>
                <a:spcPct val="95000"/>
              </a:lnSpc>
              <a:spcAft>
                <a:spcPct val="15000"/>
              </a:spcAft>
              <a:buSzPct val="105000"/>
              <a:buFont typeface="Arial" panose="020B0604020202020204" pitchFamily="34" charset="0"/>
              <a:buChar char="▪"/>
            </a:pPr>
            <a:r>
              <a:rPr lang="en-US" noProof="1">
                <a:latin typeface="+mn-lt"/>
              </a:rPr>
              <a:t>Multi-function calibrators or meters</a:t>
            </a:r>
          </a:p>
          <a:p>
            <a:pPr lvl="1" eaLnBrk="1" hangingPunct="1">
              <a:lnSpc>
                <a:spcPct val="95000"/>
              </a:lnSpc>
              <a:spcAft>
                <a:spcPct val="15000"/>
              </a:spcAft>
              <a:buSzPct val="105000"/>
              <a:buFont typeface="Arial" panose="020B0604020202020204" pitchFamily="34" charset="0"/>
              <a:buChar char="▪"/>
            </a:pPr>
            <a:r>
              <a:rPr lang="en-US" noProof="1">
                <a:latin typeface="+mn-lt"/>
              </a:rPr>
              <a:t>Reference weights or masses</a:t>
            </a: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p:txBody>
      </p:sp>
    </p:spTree>
    <p:extLst>
      <p:ext uri="{BB962C8B-B14F-4D97-AF65-F5344CB8AC3E}">
        <p14:creationId xmlns:p14="http://schemas.microsoft.com/office/powerpoint/2010/main" val="8265840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15</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Personnel Training</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marL="685800" lvl="2" indent="-285750" eaLnBrk="1" hangingPunct="1">
              <a:lnSpc>
                <a:spcPct val="95000"/>
              </a:lnSpc>
              <a:spcAft>
                <a:spcPct val="15000"/>
              </a:spcAft>
              <a:buSzPct val="105000"/>
              <a:buFont typeface="Arial" panose="020B0604020202020204" pitchFamily="34" charset="0"/>
              <a:buChar char="▪"/>
            </a:pPr>
            <a:r>
              <a:rPr lang="en-US" noProof="1">
                <a:latin typeface="+mn-lt"/>
              </a:rPr>
              <a:t>Instrument </a:t>
            </a:r>
            <a:r>
              <a:rPr lang="en-US" dirty="0">
                <a:latin typeface="+mn-lt"/>
              </a:rPr>
              <a:t>calibration involves complicated and highly technical systems and procedures.  In order to have an effective instrument calibration program, it is imperative to have competent technical staff to manage and implement the program. </a:t>
            </a:r>
            <a:endParaRPr lang="en-US" b="1" noProof="1">
              <a:latin typeface="+mn-lt"/>
            </a:endParaRPr>
          </a:p>
          <a:p>
            <a:pPr eaLnBrk="1" hangingPunct="1">
              <a:lnSpc>
                <a:spcPct val="95000"/>
              </a:lnSpc>
              <a:spcAft>
                <a:spcPct val="15000"/>
              </a:spcAft>
              <a:buFont typeface="Wingdings" panose="05000000000000000000" pitchFamily="2" charset="2"/>
              <a:buChar char="§"/>
            </a:pPr>
            <a:r>
              <a:rPr lang="en-US" dirty="0">
                <a:latin typeface="+mn-lt"/>
              </a:rPr>
              <a:t>The person(s) managing the calibration program and doing the actual measurement and calibration must have undergone the appropriate training on metrology and calibration.</a:t>
            </a:r>
          </a:p>
          <a:p>
            <a:pPr eaLnBrk="1" hangingPunct="1">
              <a:lnSpc>
                <a:spcPct val="95000"/>
              </a:lnSpc>
              <a:spcAft>
                <a:spcPct val="15000"/>
              </a:spcAft>
              <a:buFont typeface="Wingdings" panose="05000000000000000000" pitchFamily="2" charset="2"/>
              <a:buChar char="§"/>
            </a:pPr>
            <a:r>
              <a:rPr lang="en-US" dirty="0">
                <a:latin typeface="+mn-lt"/>
              </a:rPr>
              <a:t>The level of competency and the kind of training required will have to be adopted locally according to legal requirements and available training programs.</a:t>
            </a:r>
          </a:p>
          <a:p>
            <a:pPr eaLnBrk="1" hangingPunct="1">
              <a:lnSpc>
                <a:spcPct val="95000"/>
              </a:lnSpc>
              <a:spcAft>
                <a:spcPct val="15000"/>
              </a:spcAft>
              <a:buFont typeface="Wingdings" panose="05000000000000000000" pitchFamily="2" charset="2"/>
              <a:buChar char="§"/>
            </a:pPr>
            <a:r>
              <a:rPr lang="en-US" dirty="0">
                <a:latin typeface="+mn-lt"/>
              </a:rPr>
              <a:t>On a periodic basis, the calibration personnel must be updated with the current technology and procedures.</a:t>
            </a:r>
          </a:p>
        </p:txBody>
      </p:sp>
    </p:spTree>
    <p:extLst>
      <p:ext uri="{BB962C8B-B14F-4D97-AF65-F5344CB8AC3E}">
        <p14:creationId xmlns:p14="http://schemas.microsoft.com/office/powerpoint/2010/main" val="16346512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16</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Calibration Certificates</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marL="742950" lvl="4" indent="-285750" eaLnBrk="1" hangingPunct="1">
              <a:lnSpc>
                <a:spcPct val="95000"/>
              </a:lnSpc>
              <a:spcAft>
                <a:spcPct val="15000"/>
              </a:spcAft>
              <a:buSzPct val="105000"/>
              <a:buFont typeface="Arial" panose="020B0604020202020204" pitchFamily="34" charset="0"/>
              <a:buChar char="▪"/>
            </a:pPr>
            <a:r>
              <a:rPr lang="en-US" dirty="0">
                <a:latin typeface="+mn-lt"/>
              </a:rPr>
              <a:t>Calibration certificates provide the proof of calibration.  It is also used as a reference for the current accuracy of the instrument and the error corrections made &amp; as the basis for the determination of the next calibration schedule. </a:t>
            </a:r>
          </a:p>
          <a:p>
            <a:pPr eaLnBrk="1" hangingPunct="1">
              <a:lnSpc>
                <a:spcPct val="95000"/>
              </a:lnSpc>
              <a:spcAft>
                <a:spcPct val="15000"/>
              </a:spcAft>
              <a:buFont typeface="Wingdings" panose="05000000000000000000" pitchFamily="2" charset="2"/>
              <a:buChar char="§"/>
            </a:pPr>
            <a:r>
              <a:rPr lang="en-US" dirty="0">
                <a:latin typeface="+mn-lt"/>
              </a:rPr>
              <a:t>This document certifies that the instrument performs within the acceptable error tolerance limits</a:t>
            </a:r>
          </a:p>
          <a:p>
            <a:pPr eaLnBrk="1" hangingPunct="1">
              <a:lnSpc>
                <a:spcPct val="95000"/>
              </a:lnSpc>
              <a:spcAft>
                <a:spcPct val="15000"/>
              </a:spcAft>
              <a:buFont typeface="Wingdings" panose="05000000000000000000" pitchFamily="2" charset="2"/>
              <a:buChar char="§"/>
            </a:pPr>
            <a:r>
              <a:rPr lang="en-US" dirty="0">
                <a:latin typeface="+mn-lt"/>
              </a:rPr>
              <a:t>This certificate must be provided by the authorized external calibration bodies or by the instrument or device supplier.  </a:t>
            </a:r>
          </a:p>
          <a:p>
            <a:pPr eaLnBrk="1" hangingPunct="1">
              <a:lnSpc>
                <a:spcPct val="95000"/>
              </a:lnSpc>
              <a:spcAft>
                <a:spcPct val="15000"/>
              </a:spcAft>
              <a:buFont typeface="Wingdings" panose="05000000000000000000" pitchFamily="2" charset="2"/>
              <a:buChar char="§"/>
            </a:pPr>
            <a:r>
              <a:rPr lang="en-US" dirty="0">
                <a:latin typeface="+mn-lt"/>
              </a:rPr>
              <a:t>The calibration certificate must always be traceable to national or international reference standards.</a:t>
            </a: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marL="685800" lvl="2" indent="-285750"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1797882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17</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Documentation</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marL="742950" lvl="4" indent="-285750" eaLnBrk="1" hangingPunct="1">
              <a:lnSpc>
                <a:spcPct val="95000"/>
              </a:lnSpc>
              <a:spcAft>
                <a:spcPct val="15000"/>
              </a:spcAft>
              <a:buSzPct val="105000"/>
              <a:buFont typeface="Arial" panose="020B0604020202020204" pitchFamily="34" charset="0"/>
              <a:buChar char="▪"/>
            </a:pPr>
            <a:r>
              <a:rPr lang="en-US" noProof="1">
                <a:latin typeface="+mn-lt"/>
              </a:rPr>
              <a:t>To facilitate traceability, it is important to have an efficient filing system.  The fast and accurate retrieval of calibration information must be ensured.  The use of calibration software facilitates this task.  The filing system consists of two parts.</a:t>
            </a:r>
          </a:p>
          <a:p>
            <a:pPr marL="1200150" lvl="5" indent="-285750" eaLnBrk="1" hangingPunct="1">
              <a:lnSpc>
                <a:spcPct val="95000"/>
              </a:lnSpc>
              <a:spcAft>
                <a:spcPct val="15000"/>
              </a:spcAft>
              <a:buSzPct val="105000"/>
              <a:buFont typeface="Arial" panose="020B0604020202020204" pitchFamily="34" charset="0"/>
              <a:buChar char="▫"/>
            </a:pPr>
            <a:r>
              <a:rPr lang="en-US" noProof="1">
                <a:latin typeface="+mn-lt"/>
              </a:rPr>
              <a:t>Measuring Loop Inventory database.  A calibration software is very useful for this purpose</a:t>
            </a:r>
          </a:p>
          <a:p>
            <a:pPr marL="1200150" lvl="5" indent="-285750" eaLnBrk="1" hangingPunct="1">
              <a:lnSpc>
                <a:spcPct val="95000"/>
              </a:lnSpc>
              <a:spcAft>
                <a:spcPct val="15000"/>
              </a:spcAft>
              <a:buSzPct val="105000"/>
              <a:buFont typeface="Arial" panose="020B0604020202020204" pitchFamily="34" charset="0"/>
              <a:buChar char="▫"/>
            </a:pPr>
            <a:r>
              <a:rPr lang="en-US" noProof="1">
                <a:latin typeface="+mn-lt"/>
              </a:rPr>
              <a:t>Calibration certificates – this is mandatory and each instrument must have on file a valid calibration certificate. </a:t>
            </a:r>
          </a:p>
          <a:p>
            <a:pPr marL="742950" lvl="4" indent="-285750" eaLnBrk="1" hangingPunct="1">
              <a:lnSpc>
                <a:spcPct val="95000"/>
              </a:lnSpc>
              <a:spcAft>
                <a:spcPct val="15000"/>
              </a:spcAft>
              <a:buSzPct val="105000"/>
              <a:buFont typeface="Arial" panose="020B0604020202020204" pitchFamily="34" charset="0"/>
              <a:buChar char="▫"/>
            </a:pPr>
            <a:endParaRPr lang="en-US" b="1" noProof="1">
              <a:latin typeface="+mn-lt"/>
            </a:endParaRPr>
          </a:p>
          <a:p>
            <a:pPr marL="685800" lvl="2" indent="-285750"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pic>
        <p:nvPicPr>
          <p:cNvPr id="7" name="Picture 2" descr="Image result for Documentatio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834" t="9661" r="7900" b="12045"/>
          <a:stretch/>
        </p:blipFill>
        <p:spPr bwMode="auto">
          <a:xfrm>
            <a:off x="6324600" y="4267200"/>
            <a:ext cx="2438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5973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18</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Documentation</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Instrument inventory database: </a:t>
            </a:r>
            <a:r>
              <a:rPr lang="en-US" dirty="0">
                <a:latin typeface="+mn-lt"/>
              </a:rPr>
              <a:t>An</a:t>
            </a:r>
            <a:r>
              <a:rPr lang="en-US" b="1" dirty="0">
                <a:latin typeface="+mn-lt"/>
              </a:rPr>
              <a:t> </a:t>
            </a:r>
            <a:r>
              <a:rPr lang="en-US" dirty="0">
                <a:latin typeface="+mn-lt"/>
              </a:rPr>
              <a:t>inventory database of all field instruments and all test and reference instruments must be put in place. The database contains the following information for each measuring loop</a:t>
            </a:r>
          </a:p>
          <a:p>
            <a:pPr lvl="1" eaLnBrk="1" hangingPunct="1">
              <a:lnSpc>
                <a:spcPct val="95000"/>
              </a:lnSpc>
              <a:spcAft>
                <a:spcPct val="15000"/>
              </a:spcAft>
              <a:buSzPct val="105000"/>
              <a:buFont typeface="Arial" panose="020B0604020202020204" pitchFamily="34" charset="0"/>
              <a:buChar char="▪"/>
            </a:pPr>
            <a:r>
              <a:rPr lang="en-US" noProof="1">
                <a:latin typeface="+mn-lt"/>
              </a:rPr>
              <a:t>Tag number</a:t>
            </a:r>
          </a:p>
          <a:p>
            <a:pPr lvl="1" eaLnBrk="1" hangingPunct="1">
              <a:lnSpc>
                <a:spcPct val="95000"/>
              </a:lnSpc>
              <a:spcAft>
                <a:spcPct val="15000"/>
              </a:spcAft>
              <a:buSzPct val="105000"/>
              <a:buFont typeface="Arial" panose="020B0604020202020204" pitchFamily="34" charset="0"/>
              <a:buChar char="▪"/>
            </a:pPr>
            <a:r>
              <a:rPr lang="en-US" noProof="1">
                <a:latin typeface="+mn-lt"/>
              </a:rPr>
              <a:t>Description of instrument</a:t>
            </a:r>
          </a:p>
          <a:p>
            <a:pPr lvl="1" eaLnBrk="1" hangingPunct="1">
              <a:lnSpc>
                <a:spcPct val="95000"/>
              </a:lnSpc>
              <a:spcAft>
                <a:spcPct val="15000"/>
              </a:spcAft>
              <a:buSzPct val="105000"/>
              <a:buFont typeface="Arial" panose="020B0604020202020204" pitchFamily="34" charset="0"/>
              <a:buChar char="▪"/>
            </a:pPr>
            <a:r>
              <a:rPr lang="en-US" noProof="1">
                <a:latin typeface="+mn-lt"/>
              </a:rPr>
              <a:t>Location (area where installed)</a:t>
            </a:r>
          </a:p>
          <a:p>
            <a:pPr lvl="1" eaLnBrk="1" hangingPunct="1">
              <a:lnSpc>
                <a:spcPct val="95000"/>
              </a:lnSpc>
              <a:spcAft>
                <a:spcPct val="15000"/>
              </a:spcAft>
              <a:buSzPct val="105000"/>
              <a:buFont typeface="Arial" panose="020B0604020202020204" pitchFamily="34" charset="0"/>
              <a:buChar char="▪"/>
            </a:pPr>
            <a:r>
              <a:rPr lang="en-US" noProof="1">
                <a:latin typeface="+mn-lt"/>
              </a:rPr>
              <a:t>Operating value or range</a:t>
            </a:r>
          </a:p>
          <a:p>
            <a:pPr lvl="1" eaLnBrk="1" hangingPunct="1">
              <a:lnSpc>
                <a:spcPct val="95000"/>
              </a:lnSpc>
              <a:spcAft>
                <a:spcPct val="15000"/>
              </a:spcAft>
              <a:buSzPct val="105000"/>
              <a:buFont typeface="Arial" panose="020B0604020202020204" pitchFamily="34" charset="0"/>
              <a:buChar char="▪"/>
            </a:pPr>
            <a:r>
              <a:rPr lang="en-US" noProof="1">
                <a:latin typeface="+mn-lt"/>
              </a:rPr>
              <a:t>Maximum Permissible Error in Measurement</a:t>
            </a:r>
          </a:p>
          <a:p>
            <a:pPr lvl="1" eaLnBrk="1" hangingPunct="1">
              <a:lnSpc>
                <a:spcPct val="95000"/>
              </a:lnSpc>
              <a:spcAft>
                <a:spcPct val="15000"/>
              </a:spcAft>
              <a:buSzPct val="105000"/>
              <a:buFont typeface="Arial" panose="020B0604020202020204" pitchFamily="34" charset="0"/>
              <a:buChar char="▪"/>
            </a:pPr>
            <a:r>
              <a:rPr lang="en-US" noProof="1">
                <a:latin typeface="+mn-lt"/>
              </a:rPr>
              <a:t>Instrument brand and model</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Class</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Interval</a:t>
            </a:r>
          </a:p>
          <a:p>
            <a:pPr lvl="1" eaLnBrk="1" hangingPunct="1">
              <a:lnSpc>
                <a:spcPct val="95000"/>
              </a:lnSpc>
              <a:spcAft>
                <a:spcPct val="15000"/>
              </a:spcAft>
              <a:buSzPct val="105000"/>
              <a:buFont typeface="Arial" panose="020B0604020202020204" pitchFamily="34" charset="0"/>
              <a:buChar char="▪"/>
            </a:pPr>
            <a:r>
              <a:rPr lang="en-US" noProof="1">
                <a:latin typeface="+mn-lt"/>
              </a:rPr>
              <a:t>Process Medium</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schedule </a:t>
            </a:r>
          </a:p>
          <a:p>
            <a:pPr lvl="1" eaLnBrk="1" hangingPunct="1">
              <a:lnSpc>
                <a:spcPct val="95000"/>
              </a:lnSpc>
              <a:spcAft>
                <a:spcPct val="15000"/>
              </a:spcAft>
              <a:buSzPct val="105000"/>
              <a:buFont typeface="Arial" panose="020B0604020202020204" pitchFamily="34" charset="0"/>
              <a:buChar char="▪"/>
            </a:pPr>
            <a:r>
              <a:rPr lang="en-US" noProof="1">
                <a:latin typeface="+mn-lt"/>
              </a:rPr>
              <a:t>Maintenance History of the measuring loop or instrument.</a:t>
            </a:r>
          </a:p>
          <a:p>
            <a:pPr eaLnBrk="1" hangingPunct="1">
              <a:lnSpc>
                <a:spcPct val="95000"/>
              </a:lnSpc>
              <a:spcAft>
                <a:spcPct val="15000"/>
              </a:spcAft>
              <a:buClr>
                <a:schemeClr val="accent1"/>
              </a:buClr>
              <a:buFont typeface="Wingdings" panose="05000000000000000000" pitchFamily="2" charset="2"/>
              <a:buChar char="§"/>
            </a:pPr>
            <a:endParaRPr lang="en-US" b="1" noProof="1">
              <a:latin typeface="+mn-lt"/>
            </a:endParaRPr>
          </a:p>
          <a:p>
            <a:pPr marL="685800" lvl="2" indent="-285750"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pic>
        <p:nvPicPr>
          <p:cNvPr id="7" name="Picture 2" descr="Image result for Documentatio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834" t="9661" r="7900" b="12045"/>
          <a:stretch/>
        </p:blipFill>
        <p:spPr bwMode="auto">
          <a:xfrm>
            <a:off x="6324600" y="4267200"/>
            <a:ext cx="2438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4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19</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Documentation</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Records:</a:t>
            </a:r>
            <a:r>
              <a:rPr lang="en-US" noProof="1">
                <a:latin typeface="+mn-lt"/>
              </a:rPr>
              <a:t>The records must be retained for the years as specified in the record retention policy of the factory concerned.The records must include:</a:t>
            </a:r>
          </a:p>
          <a:p>
            <a:pPr lvl="1" eaLnBrk="1" hangingPunct="1">
              <a:lnSpc>
                <a:spcPct val="95000"/>
              </a:lnSpc>
              <a:spcAft>
                <a:spcPct val="15000"/>
              </a:spcAft>
              <a:buSzPct val="105000"/>
              <a:buFont typeface="Arial" panose="020B0604020202020204" pitchFamily="34" charset="0"/>
              <a:buChar char="▪"/>
            </a:pPr>
            <a:r>
              <a:rPr lang="en-US" noProof="1">
                <a:latin typeface="+mn-lt"/>
              </a:rPr>
              <a:t>Identification of the instrument</a:t>
            </a:r>
          </a:p>
          <a:p>
            <a:pPr lvl="1" eaLnBrk="1" hangingPunct="1">
              <a:lnSpc>
                <a:spcPct val="95000"/>
              </a:lnSpc>
              <a:spcAft>
                <a:spcPct val="15000"/>
              </a:spcAft>
              <a:buSzPct val="105000"/>
              <a:buFont typeface="Arial" panose="020B0604020202020204" pitchFamily="34" charset="0"/>
              <a:buChar char="▪"/>
            </a:pPr>
            <a:r>
              <a:rPr lang="en-US" noProof="1">
                <a:latin typeface="+mn-lt"/>
              </a:rPr>
              <a:t>Location </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History</a:t>
            </a:r>
          </a:p>
          <a:p>
            <a:pPr lvl="1" eaLnBrk="1" hangingPunct="1">
              <a:lnSpc>
                <a:spcPct val="95000"/>
              </a:lnSpc>
              <a:spcAft>
                <a:spcPct val="15000"/>
              </a:spcAft>
              <a:buSzPct val="105000"/>
              <a:buFont typeface="Arial" panose="020B0604020202020204" pitchFamily="34" charset="0"/>
              <a:buChar char="▪"/>
            </a:pPr>
            <a:r>
              <a:rPr lang="en-US" noProof="1">
                <a:latin typeface="+mn-lt"/>
              </a:rPr>
              <a:t>Traceability Documentation</a:t>
            </a:r>
          </a:p>
          <a:p>
            <a:pPr lvl="1" eaLnBrk="1" hangingPunct="1">
              <a:lnSpc>
                <a:spcPct val="95000"/>
              </a:lnSpc>
              <a:spcAft>
                <a:spcPct val="15000"/>
              </a:spcAft>
              <a:buSzPct val="105000"/>
              <a:buFont typeface="Arial" panose="020B0604020202020204" pitchFamily="34" charset="0"/>
              <a:buChar char="▪"/>
            </a:pPr>
            <a:r>
              <a:rPr lang="en-US" noProof="1">
                <a:latin typeface="+mn-lt"/>
              </a:rPr>
              <a:t>Test Equipment Used</a:t>
            </a:r>
          </a:p>
          <a:p>
            <a:pPr lvl="1" eaLnBrk="1" hangingPunct="1">
              <a:lnSpc>
                <a:spcPct val="95000"/>
              </a:lnSpc>
              <a:spcAft>
                <a:spcPct val="15000"/>
              </a:spcAft>
              <a:buSzPct val="105000"/>
              <a:buFont typeface="Arial" panose="020B0604020202020204" pitchFamily="34" charset="0"/>
              <a:buChar char="▪"/>
            </a:pPr>
            <a:r>
              <a:rPr lang="en-US" noProof="1">
                <a:latin typeface="+mn-lt"/>
              </a:rPr>
              <a:t>Who Performed the Calibration</a:t>
            </a:r>
          </a:p>
          <a:p>
            <a:pPr lvl="1" eaLnBrk="1" hangingPunct="1">
              <a:lnSpc>
                <a:spcPct val="95000"/>
              </a:lnSpc>
              <a:spcAft>
                <a:spcPct val="15000"/>
              </a:spcAft>
              <a:buSzPct val="105000"/>
              <a:buFont typeface="Arial" panose="020B0604020202020204" pitchFamily="34" charset="0"/>
              <a:buChar char="▪"/>
            </a:pPr>
            <a:r>
              <a:rPr lang="en-US" noProof="1">
                <a:latin typeface="+mn-lt"/>
              </a:rPr>
              <a:t>Date of Calibration</a:t>
            </a:r>
          </a:p>
          <a:p>
            <a:pPr marL="0" indent="0" eaLnBrk="1" hangingPunct="1">
              <a:lnSpc>
                <a:spcPct val="95000"/>
              </a:lnSpc>
              <a:spcAft>
                <a:spcPct val="15000"/>
              </a:spcAft>
              <a:buClr>
                <a:schemeClr val="accent1"/>
              </a:buClr>
            </a:pPr>
            <a:endParaRPr lang="en-US" b="1" noProof="1">
              <a:latin typeface="+mn-lt"/>
            </a:endParaRPr>
          </a:p>
          <a:p>
            <a:pPr marL="685800" lvl="2" indent="-285750"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pic>
        <p:nvPicPr>
          <p:cNvPr id="3074" name="Picture 2" descr="Image result for Documentatio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834" t="9661" r="7900" b="12045"/>
          <a:stretch/>
        </p:blipFill>
        <p:spPr bwMode="auto">
          <a:xfrm>
            <a:off x="6324600" y="4267200"/>
            <a:ext cx="2438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165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AGENDA</a:t>
            </a:r>
            <a:r>
              <a:rPr lang="en-US" altLang="en-US" b="1" noProof="1">
                <a:latin typeface="+mn-lt"/>
              </a:rPr>
              <a:t> </a:t>
            </a:r>
          </a:p>
        </p:txBody>
      </p:sp>
      <p:sp>
        <p:nvSpPr>
          <p:cNvPr id="2" name="Slide Number Placeholder 1"/>
          <p:cNvSpPr>
            <a:spLocks noGrp="1"/>
          </p:cNvSpPr>
          <p:nvPr>
            <p:ph type="sldNum" sz="quarter" idx="4"/>
          </p:nvPr>
        </p:nvSpPr>
        <p:spPr/>
        <p:txBody>
          <a:bodyPr/>
          <a:lstStyle/>
          <a:p>
            <a:fld id="{4FFB5026-E2CF-4ED5-B8D7-045E311D61F6}" type="slidenum">
              <a:rPr lang="en-IN" smtClean="0"/>
              <a:t>2</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sp>
        <p:nvSpPr>
          <p:cNvPr id="20485" name="Rectangle 29"/>
          <p:cNvSpPr>
            <a:spLocks noChangeArrowheads="1"/>
          </p:cNvSpPr>
          <p:nvPr/>
        </p:nvSpPr>
        <p:spPr bwMode="gray">
          <a:xfrm>
            <a:off x="950913" y="1555750"/>
            <a:ext cx="7869237" cy="360363"/>
          </a:xfrm>
          <a:prstGeom prst="rect">
            <a:avLst/>
          </a:prstGeom>
          <a:gradFill rotWithShape="1">
            <a:gsLst>
              <a:gs pos="0">
                <a:srgbClr val="EAEAEA"/>
              </a:gs>
              <a:gs pos="100000">
                <a:srgbClr val="FFFFFF"/>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endParaRPr lang="en-US" altLang="en-US" b="1" noProof="1">
              <a:latin typeface="+mn-lt"/>
            </a:endParaRPr>
          </a:p>
        </p:txBody>
      </p:sp>
      <p:sp>
        <p:nvSpPr>
          <p:cNvPr id="20486" name="Rectangle 30"/>
          <p:cNvSpPr>
            <a:spLocks noChangeArrowheads="1"/>
          </p:cNvSpPr>
          <p:nvPr/>
        </p:nvSpPr>
        <p:spPr bwMode="gray">
          <a:xfrm>
            <a:off x="950913" y="1916113"/>
            <a:ext cx="7869237" cy="958850"/>
          </a:xfrm>
          <a:prstGeom prst="rect">
            <a:avLst/>
          </a:prstGeom>
          <a:gradFill rotWithShape="1">
            <a:gsLst>
              <a:gs pos="0">
                <a:srgbClr val="FFFFFF"/>
              </a:gs>
              <a:gs pos="100000">
                <a:srgbClr val="EAEAEA"/>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General Requirements</a:t>
            </a:r>
          </a:p>
        </p:txBody>
      </p:sp>
      <p:sp>
        <p:nvSpPr>
          <p:cNvPr id="20487" name="Rectangle 31"/>
          <p:cNvSpPr>
            <a:spLocks noChangeArrowheads="1"/>
          </p:cNvSpPr>
          <p:nvPr/>
        </p:nvSpPr>
        <p:spPr bwMode="gray">
          <a:xfrm>
            <a:off x="323850" y="1555750"/>
            <a:ext cx="482600" cy="1319213"/>
          </a:xfrm>
          <a:prstGeom prst="rect">
            <a:avLst/>
          </a:prstGeom>
          <a:solidFill>
            <a:schemeClr val="accent6">
              <a:lumMod val="60000"/>
              <a:lumOff val="40000"/>
            </a:schemeClr>
          </a:solidFill>
          <a:ln w="1270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1</a:t>
            </a:r>
          </a:p>
        </p:txBody>
      </p:sp>
      <p:sp>
        <p:nvSpPr>
          <p:cNvPr id="20491" name="Rectangle 35"/>
          <p:cNvSpPr>
            <a:spLocks noChangeArrowheads="1"/>
          </p:cNvSpPr>
          <p:nvPr/>
        </p:nvSpPr>
        <p:spPr bwMode="gray">
          <a:xfrm>
            <a:off x="950913" y="4484688"/>
            <a:ext cx="7869237" cy="360362"/>
          </a:xfrm>
          <a:prstGeom prst="rect">
            <a:avLst/>
          </a:prstGeom>
          <a:gradFill rotWithShape="1">
            <a:gsLst>
              <a:gs pos="0">
                <a:srgbClr val="EAEAEA"/>
              </a:gs>
              <a:gs pos="100000">
                <a:srgbClr val="FFFFFF"/>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endParaRPr lang="en-US" altLang="en-US" b="1" noProof="1">
              <a:latin typeface="+mn-lt"/>
            </a:endParaRPr>
          </a:p>
        </p:txBody>
      </p:sp>
      <p:sp>
        <p:nvSpPr>
          <p:cNvPr id="20492" name="Rectangle 36"/>
          <p:cNvSpPr>
            <a:spLocks noChangeArrowheads="1"/>
          </p:cNvSpPr>
          <p:nvPr/>
        </p:nvSpPr>
        <p:spPr bwMode="gray">
          <a:xfrm>
            <a:off x="950913" y="4845050"/>
            <a:ext cx="7869237" cy="958850"/>
          </a:xfrm>
          <a:prstGeom prst="rect">
            <a:avLst/>
          </a:prstGeom>
          <a:gradFill rotWithShape="1">
            <a:gsLst>
              <a:gs pos="0">
                <a:srgbClr val="FFFFFF"/>
              </a:gs>
              <a:gs pos="100000">
                <a:srgbClr val="EAEAEA"/>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Implementation</a:t>
            </a:r>
          </a:p>
        </p:txBody>
      </p:sp>
      <p:sp>
        <p:nvSpPr>
          <p:cNvPr id="20493" name="Rectangle 37"/>
          <p:cNvSpPr>
            <a:spLocks noChangeArrowheads="1"/>
          </p:cNvSpPr>
          <p:nvPr/>
        </p:nvSpPr>
        <p:spPr bwMode="gray">
          <a:xfrm>
            <a:off x="323850" y="4484688"/>
            <a:ext cx="482600" cy="1319212"/>
          </a:xfrm>
          <a:prstGeom prst="rect">
            <a:avLst/>
          </a:prstGeom>
          <a:solidFill>
            <a:schemeClr val="accent6">
              <a:lumMod val="60000"/>
              <a:lumOff val="40000"/>
            </a:schemeClr>
          </a:solidFill>
          <a:ln w="1270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3</a:t>
            </a:r>
          </a:p>
        </p:txBody>
      </p:sp>
      <p:sp>
        <p:nvSpPr>
          <p:cNvPr id="20" name="Rectangle 31"/>
          <p:cNvSpPr>
            <a:spLocks noChangeArrowheads="1"/>
          </p:cNvSpPr>
          <p:nvPr/>
        </p:nvSpPr>
        <p:spPr bwMode="gray">
          <a:xfrm>
            <a:off x="323850" y="3024187"/>
            <a:ext cx="482600" cy="1319213"/>
          </a:xfrm>
          <a:prstGeom prst="rect">
            <a:avLst/>
          </a:prstGeom>
          <a:solidFill>
            <a:schemeClr val="accent6">
              <a:lumMod val="60000"/>
              <a:lumOff val="40000"/>
            </a:schemeClr>
          </a:solidFill>
          <a:ln w="1270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noProof="1">
                <a:latin typeface="+mn-lt"/>
              </a:rPr>
              <a:t>2</a:t>
            </a:r>
          </a:p>
        </p:txBody>
      </p:sp>
      <p:sp>
        <p:nvSpPr>
          <p:cNvPr id="19" name="Rectangle 29"/>
          <p:cNvSpPr>
            <a:spLocks noChangeArrowheads="1"/>
          </p:cNvSpPr>
          <p:nvPr/>
        </p:nvSpPr>
        <p:spPr bwMode="gray">
          <a:xfrm>
            <a:off x="958757" y="3068637"/>
            <a:ext cx="7869237" cy="360363"/>
          </a:xfrm>
          <a:prstGeom prst="rect">
            <a:avLst/>
          </a:prstGeom>
          <a:gradFill rotWithShape="1">
            <a:gsLst>
              <a:gs pos="0">
                <a:srgbClr val="EAEAEA"/>
              </a:gs>
              <a:gs pos="100000">
                <a:srgbClr val="FFFFFF"/>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endParaRPr lang="en-US" altLang="en-US" b="1" noProof="1">
              <a:latin typeface="+mn-lt"/>
            </a:endParaRPr>
          </a:p>
        </p:txBody>
      </p:sp>
      <p:sp>
        <p:nvSpPr>
          <p:cNvPr id="21" name="Rectangle 30"/>
          <p:cNvSpPr>
            <a:spLocks noChangeArrowheads="1"/>
          </p:cNvSpPr>
          <p:nvPr/>
        </p:nvSpPr>
        <p:spPr bwMode="gray">
          <a:xfrm>
            <a:off x="962526" y="3387726"/>
            <a:ext cx="7871072" cy="958850"/>
          </a:xfrm>
          <a:prstGeom prst="rect">
            <a:avLst/>
          </a:prstGeom>
          <a:gradFill rotWithShape="1">
            <a:gsLst>
              <a:gs pos="0">
                <a:srgbClr val="FFFFFF"/>
              </a:gs>
              <a:gs pos="100000">
                <a:srgbClr val="EAEAEA"/>
              </a:gs>
            </a:gsLst>
            <a:lin ang="0" scaled="1"/>
          </a:gradFill>
          <a:ln w="1270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Roles &amp; Responsibilities</a:t>
            </a:r>
          </a:p>
        </p:txBody>
      </p:sp>
    </p:spTree>
    <p:extLst>
      <p:ext uri="{BB962C8B-B14F-4D97-AF65-F5344CB8AC3E}">
        <p14:creationId xmlns:p14="http://schemas.microsoft.com/office/powerpoint/2010/main" val="5266929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20</a:t>
            </a:fld>
            <a:endParaRPr lang="en-IN" dirty="0"/>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Periodic Review of Calibration Program</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marL="742950" lvl="4" indent="-285750" eaLnBrk="1" hangingPunct="1">
              <a:lnSpc>
                <a:spcPct val="95000"/>
              </a:lnSpc>
              <a:spcAft>
                <a:spcPct val="15000"/>
              </a:spcAft>
              <a:buSzPct val="105000"/>
              <a:buFont typeface="Arial" panose="020B0604020202020204" pitchFamily="34" charset="0"/>
              <a:buChar char="▪"/>
            </a:pPr>
            <a:r>
              <a:rPr lang="en-US" noProof="1">
                <a:latin typeface="+mn-lt"/>
              </a:rPr>
              <a:t>The periodic review is needed to fine tune and re-validate the following:</a:t>
            </a:r>
          </a:p>
          <a:p>
            <a:pPr marL="1200150" lvl="5" indent="-285750" eaLnBrk="1" hangingPunct="1">
              <a:lnSpc>
                <a:spcPct val="95000"/>
              </a:lnSpc>
              <a:spcAft>
                <a:spcPct val="15000"/>
              </a:spcAft>
              <a:buFont typeface="Arial" panose="020B0604020202020204" pitchFamily="34" charset="0"/>
              <a:buChar char="▫"/>
            </a:pPr>
            <a:r>
              <a:rPr lang="en-US" noProof="1">
                <a:latin typeface="+mn-lt"/>
              </a:rPr>
              <a:t>Measuring Loop Inventory</a:t>
            </a:r>
          </a:p>
          <a:p>
            <a:pPr marL="1200150" lvl="5" indent="-285750" eaLnBrk="1" hangingPunct="1">
              <a:lnSpc>
                <a:spcPct val="95000"/>
              </a:lnSpc>
              <a:spcAft>
                <a:spcPct val="15000"/>
              </a:spcAft>
              <a:buFont typeface="Arial" panose="020B0604020202020204" pitchFamily="34" charset="0"/>
              <a:buChar char="▫"/>
            </a:pPr>
            <a:r>
              <a:rPr lang="en-US" noProof="1">
                <a:latin typeface="+mn-lt"/>
              </a:rPr>
              <a:t>Calibration Class</a:t>
            </a:r>
          </a:p>
          <a:p>
            <a:pPr marL="1200150" lvl="5" indent="-285750" eaLnBrk="1" hangingPunct="1">
              <a:lnSpc>
                <a:spcPct val="95000"/>
              </a:lnSpc>
              <a:spcAft>
                <a:spcPct val="15000"/>
              </a:spcAft>
              <a:buFont typeface="Arial" panose="020B0604020202020204" pitchFamily="34" charset="0"/>
              <a:buChar char="▫"/>
            </a:pPr>
            <a:r>
              <a:rPr lang="en-US" noProof="1">
                <a:latin typeface="+mn-lt"/>
              </a:rPr>
              <a:t>Maximum Permissible Error in Measurement </a:t>
            </a:r>
          </a:p>
          <a:p>
            <a:pPr marL="1200150" lvl="5" indent="-285750" eaLnBrk="1" hangingPunct="1">
              <a:lnSpc>
                <a:spcPct val="95000"/>
              </a:lnSpc>
              <a:spcAft>
                <a:spcPct val="15000"/>
              </a:spcAft>
              <a:buFont typeface="Arial" panose="020B0604020202020204" pitchFamily="34" charset="0"/>
              <a:buChar char="▫"/>
            </a:pPr>
            <a:r>
              <a:rPr lang="en-US" noProof="1">
                <a:latin typeface="+mn-lt"/>
              </a:rPr>
              <a:t>Calibration Interval</a:t>
            </a:r>
          </a:p>
          <a:p>
            <a:pPr marL="1200150" lvl="5" indent="-285750" eaLnBrk="1" hangingPunct="1">
              <a:lnSpc>
                <a:spcPct val="95000"/>
              </a:lnSpc>
              <a:spcAft>
                <a:spcPct val="15000"/>
              </a:spcAft>
              <a:buFont typeface="Arial" panose="020B0604020202020204" pitchFamily="34" charset="0"/>
              <a:buChar char="▫"/>
            </a:pPr>
            <a:r>
              <a:rPr lang="en-US" noProof="1">
                <a:latin typeface="+mn-lt"/>
              </a:rPr>
              <a:t>Instrument Calibration Schedule</a:t>
            </a:r>
          </a:p>
          <a:p>
            <a:pPr eaLnBrk="1" hangingPunct="1">
              <a:lnSpc>
                <a:spcPct val="95000"/>
              </a:lnSpc>
              <a:spcAft>
                <a:spcPct val="15000"/>
              </a:spcAft>
              <a:buFont typeface="Wingdings" panose="05000000000000000000" pitchFamily="2" charset="2"/>
              <a:buChar char="§"/>
            </a:pPr>
            <a:r>
              <a:rPr lang="en-US" b="1" noProof="1">
                <a:latin typeface="+mn-lt"/>
              </a:rPr>
              <a:t>Persons to conduct the review:</a:t>
            </a:r>
          </a:p>
          <a:p>
            <a:pPr marL="742950" lvl="4" indent="-285750" eaLnBrk="1" hangingPunct="1">
              <a:lnSpc>
                <a:spcPct val="95000"/>
              </a:lnSpc>
              <a:spcAft>
                <a:spcPct val="15000"/>
              </a:spcAft>
              <a:buSzPct val="105000"/>
              <a:buFont typeface="Arial" panose="020B0604020202020204" pitchFamily="34" charset="0"/>
              <a:buChar char="▪"/>
            </a:pPr>
            <a:r>
              <a:rPr lang="en-US" noProof="1">
                <a:latin typeface="+mn-lt"/>
              </a:rPr>
              <a:t>The following groups must be represented in the review process:</a:t>
            </a:r>
          </a:p>
          <a:p>
            <a:pPr marL="1200150" lvl="5" indent="-285750" eaLnBrk="1" hangingPunct="1">
              <a:lnSpc>
                <a:spcPct val="95000"/>
              </a:lnSpc>
              <a:spcAft>
                <a:spcPct val="15000"/>
              </a:spcAft>
              <a:buFont typeface="Arial" panose="020B0604020202020204" pitchFamily="34" charset="0"/>
              <a:buChar char="▫"/>
            </a:pPr>
            <a:r>
              <a:rPr lang="en-US" noProof="1">
                <a:latin typeface="+mn-lt"/>
              </a:rPr>
              <a:t>Quality Assurance</a:t>
            </a:r>
          </a:p>
          <a:p>
            <a:pPr marL="1200150" lvl="5" indent="-285750" eaLnBrk="1" hangingPunct="1">
              <a:lnSpc>
                <a:spcPct val="95000"/>
              </a:lnSpc>
              <a:spcAft>
                <a:spcPct val="15000"/>
              </a:spcAft>
              <a:buFont typeface="Arial" panose="020B0604020202020204" pitchFamily="34" charset="0"/>
              <a:buChar char="▫"/>
            </a:pPr>
            <a:r>
              <a:rPr lang="en-US" noProof="1">
                <a:latin typeface="+mn-lt"/>
              </a:rPr>
              <a:t>Safety</a:t>
            </a:r>
          </a:p>
          <a:p>
            <a:pPr marL="1200150" lvl="5" indent="-285750" eaLnBrk="1" hangingPunct="1">
              <a:lnSpc>
                <a:spcPct val="95000"/>
              </a:lnSpc>
              <a:spcAft>
                <a:spcPct val="15000"/>
              </a:spcAft>
              <a:buFont typeface="Arial" panose="020B0604020202020204" pitchFamily="34" charset="0"/>
              <a:buChar char="▫"/>
            </a:pPr>
            <a:r>
              <a:rPr lang="en-US" noProof="1">
                <a:latin typeface="+mn-lt"/>
              </a:rPr>
              <a:t>Manufacturing</a:t>
            </a:r>
          </a:p>
          <a:p>
            <a:pPr marL="1200150" lvl="5" indent="-285750" eaLnBrk="1" hangingPunct="1">
              <a:lnSpc>
                <a:spcPct val="95000"/>
              </a:lnSpc>
              <a:spcAft>
                <a:spcPct val="15000"/>
              </a:spcAft>
              <a:buFont typeface="Arial" panose="020B0604020202020204" pitchFamily="34" charset="0"/>
              <a:buChar char="▫"/>
            </a:pPr>
            <a:r>
              <a:rPr lang="en-US" noProof="1">
                <a:latin typeface="+mn-lt"/>
              </a:rPr>
              <a:t>Engineering (Electricity &amp; Automation)</a:t>
            </a:r>
          </a:p>
          <a:p>
            <a:pPr marL="742950" lvl="4" indent="-285750" eaLnBrk="1" hangingPunct="1">
              <a:lnSpc>
                <a:spcPct val="95000"/>
              </a:lnSpc>
              <a:spcAft>
                <a:spcPct val="15000"/>
              </a:spcAft>
              <a:buClr>
                <a:schemeClr val="accent1"/>
              </a:buClr>
              <a:buFont typeface="Courier New" panose="02070309020205020404" pitchFamily="49" charset="0"/>
              <a:buChar char="o"/>
            </a:pPr>
            <a:endParaRPr lang="en-US" b="1" noProof="1">
              <a:latin typeface="+mn-lt"/>
            </a:endParaRPr>
          </a:p>
          <a:p>
            <a:pPr marL="685800" lvl="2" indent="-285750"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36916550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GENERAL REQUIREMENTS</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3</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a:spLocks noChangeArrowheads="1"/>
          </p:cNvSpPr>
          <p:nvPr/>
        </p:nvSpPr>
        <p:spPr bwMode="gray">
          <a:xfrm>
            <a:off x="319088" y="1555750"/>
            <a:ext cx="4176712"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General Rules</a:t>
            </a:r>
          </a:p>
        </p:txBody>
      </p:sp>
      <p:sp>
        <p:nvSpPr>
          <p:cNvPr id="22" name="Rectangle 6"/>
          <p:cNvSpPr>
            <a:spLocks noChangeArrowheads="1"/>
          </p:cNvSpPr>
          <p:nvPr/>
        </p:nvSpPr>
        <p:spPr bwMode="gray">
          <a:xfrm>
            <a:off x="319088" y="1931988"/>
            <a:ext cx="4176712"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The calibration program should address the following:</a:t>
            </a:r>
          </a:p>
          <a:p>
            <a:pPr lvl="1" eaLnBrk="1" hangingPunct="1">
              <a:lnSpc>
                <a:spcPct val="95000"/>
              </a:lnSpc>
              <a:spcAft>
                <a:spcPct val="40000"/>
              </a:spcAft>
              <a:buSzPct val="105000"/>
              <a:buFont typeface="Arial" panose="020B0604020202020204" pitchFamily="34" charset="0"/>
              <a:buChar char="▪"/>
            </a:pPr>
            <a:r>
              <a:rPr lang="en-US" noProof="1">
                <a:latin typeface="+mn-lt"/>
              </a:rPr>
              <a:t>Ensure product safety &amp; quality</a:t>
            </a:r>
          </a:p>
          <a:p>
            <a:pPr lvl="1" eaLnBrk="1" hangingPunct="1">
              <a:lnSpc>
                <a:spcPct val="95000"/>
              </a:lnSpc>
              <a:spcAft>
                <a:spcPct val="40000"/>
              </a:spcAft>
              <a:buSzPct val="105000"/>
              <a:buFont typeface="Arial" panose="020B0604020202020204" pitchFamily="34" charset="0"/>
              <a:buChar char="▪"/>
            </a:pPr>
            <a:r>
              <a:rPr lang="en-US" noProof="1">
                <a:latin typeface="+mn-lt"/>
              </a:rPr>
              <a:t>Ensure safety of workplace and environment by ensuring the accuracy and reliability of measuring systems used in monitoring safety parameters.</a:t>
            </a:r>
          </a:p>
          <a:p>
            <a:pPr lvl="1" eaLnBrk="1" hangingPunct="1">
              <a:lnSpc>
                <a:spcPct val="95000"/>
              </a:lnSpc>
              <a:spcAft>
                <a:spcPct val="40000"/>
              </a:spcAft>
              <a:buSzPct val="105000"/>
              <a:buFont typeface="Arial" panose="020B0604020202020204" pitchFamily="34" charset="0"/>
              <a:buChar char="▪"/>
            </a:pPr>
            <a:r>
              <a:rPr lang="en-US" noProof="1">
                <a:latin typeface="+mn-lt"/>
              </a:rPr>
              <a:t>Ensure the accuracy and reliability of measuring systems used to measure benchmarks for line optimization.</a:t>
            </a:r>
          </a:p>
          <a:p>
            <a:pPr lvl="1" eaLnBrk="1" hangingPunct="1">
              <a:lnSpc>
                <a:spcPct val="95000"/>
              </a:lnSpc>
              <a:spcAft>
                <a:spcPct val="40000"/>
              </a:spcAft>
              <a:buClr>
                <a:schemeClr val="accent1"/>
              </a:buClr>
              <a:buFont typeface="Wingdings" panose="05000000000000000000" pitchFamily="2" charset="2"/>
              <a:buChar char="§"/>
            </a:pPr>
            <a:endParaRPr lang="en-US" noProof="1">
              <a:latin typeface="+mn-lt"/>
            </a:endParaRPr>
          </a:p>
        </p:txBody>
      </p:sp>
      <p:sp>
        <p:nvSpPr>
          <p:cNvPr id="23" name="Rectangle 3"/>
          <p:cNvSpPr>
            <a:spLocks noChangeArrowheads="1"/>
          </p:cNvSpPr>
          <p:nvPr/>
        </p:nvSpPr>
        <p:spPr bwMode="gray">
          <a:xfrm>
            <a:off x="4652963" y="1555750"/>
            <a:ext cx="416718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Basic Elements</a:t>
            </a:r>
          </a:p>
        </p:txBody>
      </p:sp>
      <p:sp>
        <p:nvSpPr>
          <p:cNvPr id="24" name="Rectangle 7"/>
          <p:cNvSpPr>
            <a:spLocks noChangeArrowheads="1"/>
          </p:cNvSpPr>
          <p:nvPr/>
        </p:nvSpPr>
        <p:spPr bwMode="gray">
          <a:xfrm>
            <a:off x="4652963" y="1931988"/>
            <a:ext cx="4167187"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Measuring Loop Inventory &amp; Calibration Quality Requirements</a:t>
            </a:r>
          </a:p>
          <a:p>
            <a:pPr eaLnBrk="1" hangingPunct="1">
              <a:lnSpc>
                <a:spcPct val="95000"/>
              </a:lnSpc>
              <a:spcAft>
                <a:spcPct val="40000"/>
              </a:spcAft>
              <a:buFont typeface="Wingdings" panose="05000000000000000000" pitchFamily="2" charset="2"/>
              <a:buChar char="§"/>
            </a:pPr>
            <a:r>
              <a:rPr lang="en-US" noProof="1">
                <a:latin typeface="+mn-lt"/>
              </a:rPr>
              <a:t>Calibration procedures</a:t>
            </a:r>
          </a:p>
          <a:p>
            <a:pPr eaLnBrk="1" hangingPunct="1">
              <a:lnSpc>
                <a:spcPct val="95000"/>
              </a:lnSpc>
              <a:spcAft>
                <a:spcPct val="40000"/>
              </a:spcAft>
              <a:buFont typeface="Wingdings" panose="05000000000000000000" pitchFamily="2" charset="2"/>
              <a:buChar char="§"/>
            </a:pPr>
            <a:r>
              <a:rPr lang="en-US" noProof="1">
                <a:latin typeface="+mn-lt"/>
              </a:rPr>
              <a:t>Scheduling system</a:t>
            </a:r>
          </a:p>
          <a:p>
            <a:pPr eaLnBrk="1" hangingPunct="1">
              <a:lnSpc>
                <a:spcPct val="95000"/>
              </a:lnSpc>
              <a:spcAft>
                <a:spcPct val="40000"/>
              </a:spcAft>
              <a:buFont typeface="Wingdings" panose="05000000000000000000" pitchFamily="2" charset="2"/>
              <a:buChar char="§"/>
            </a:pPr>
            <a:r>
              <a:rPr lang="en-US" noProof="1">
                <a:latin typeface="+mn-lt"/>
              </a:rPr>
              <a:t>Labeling/tagging system</a:t>
            </a:r>
          </a:p>
          <a:p>
            <a:pPr eaLnBrk="1" hangingPunct="1">
              <a:lnSpc>
                <a:spcPct val="95000"/>
              </a:lnSpc>
              <a:spcAft>
                <a:spcPct val="40000"/>
              </a:spcAft>
              <a:buFont typeface="Wingdings" panose="05000000000000000000" pitchFamily="2" charset="2"/>
              <a:buChar char="§"/>
            </a:pPr>
            <a:r>
              <a:rPr lang="en-US" noProof="1">
                <a:latin typeface="+mn-lt"/>
              </a:rPr>
              <a:t>Measurement traceability</a:t>
            </a:r>
          </a:p>
          <a:p>
            <a:pPr eaLnBrk="1" hangingPunct="1">
              <a:lnSpc>
                <a:spcPct val="95000"/>
              </a:lnSpc>
              <a:spcAft>
                <a:spcPct val="40000"/>
              </a:spcAft>
              <a:buFont typeface="Wingdings" panose="05000000000000000000" pitchFamily="2" charset="2"/>
              <a:buChar char="§"/>
            </a:pPr>
            <a:r>
              <a:rPr lang="en-US" noProof="1">
                <a:latin typeface="+mn-lt"/>
              </a:rPr>
              <a:t>Test &amp; reference standards</a:t>
            </a:r>
          </a:p>
          <a:p>
            <a:pPr eaLnBrk="1" hangingPunct="1">
              <a:lnSpc>
                <a:spcPct val="95000"/>
              </a:lnSpc>
              <a:spcAft>
                <a:spcPct val="40000"/>
              </a:spcAft>
              <a:buFont typeface="Wingdings" panose="05000000000000000000" pitchFamily="2" charset="2"/>
              <a:buChar char="§"/>
            </a:pPr>
            <a:r>
              <a:rPr lang="en-US" noProof="1">
                <a:latin typeface="+mn-lt"/>
              </a:rPr>
              <a:t>Personnel Training </a:t>
            </a:r>
          </a:p>
          <a:p>
            <a:pPr eaLnBrk="1" hangingPunct="1">
              <a:lnSpc>
                <a:spcPct val="95000"/>
              </a:lnSpc>
              <a:spcAft>
                <a:spcPct val="40000"/>
              </a:spcAft>
              <a:buFont typeface="Wingdings" panose="05000000000000000000" pitchFamily="2" charset="2"/>
              <a:buChar char="§"/>
            </a:pPr>
            <a:r>
              <a:rPr lang="en-US" noProof="1">
                <a:latin typeface="+mn-lt"/>
              </a:rPr>
              <a:t>Calibration certificates</a:t>
            </a:r>
          </a:p>
          <a:p>
            <a:pPr eaLnBrk="1" hangingPunct="1">
              <a:lnSpc>
                <a:spcPct val="95000"/>
              </a:lnSpc>
              <a:spcAft>
                <a:spcPct val="40000"/>
              </a:spcAft>
              <a:buFont typeface="Wingdings" panose="05000000000000000000" pitchFamily="2" charset="2"/>
              <a:buChar char="§"/>
            </a:pPr>
            <a:r>
              <a:rPr lang="en-US" noProof="1">
                <a:latin typeface="+mn-lt"/>
              </a:rPr>
              <a:t>Documentation</a:t>
            </a:r>
          </a:p>
          <a:p>
            <a:pPr eaLnBrk="1" hangingPunct="1">
              <a:lnSpc>
                <a:spcPct val="95000"/>
              </a:lnSpc>
              <a:spcAft>
                <a:spcPct val="40000"/>
              </a:spcAft>
              <a:buFont typeface="Wingdings" panose="05000000000000000000" pitchFamily="2" charset="2"/>
              <a:buChar char="§"/>
            </a:pPr>
            <a:r>
              <a:rPr lang="en-US" noProof="1">
                <a:latin typeface="+mn-lt"/>
              </a:rPr>
              <a:t>Periodic Review of Calibration Program</a:t>
            </a:r>
          </a:p>
        </p:txBody>
      </p:sp>
    </p:spTree>
    <p:extLst>
      <p:ext uri="{BB962C8B-B14F-4D97-AF65-F5344CB8AC3E}">
        <p14:creationId xmlns:p14="http://schemas.microsoft.com/office/powerpoint/2010/main" val="19893687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ROLES &amp; RESPONSIBILITES</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4</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a:spLocks noChangeArrowheads="1"/>
          </p:cNvSpPr>
          <p:nvPr/>
        </p:nvSpPr>
        <p:spPr bwMode="gray">
          <a:xfrm>
            <a:off x="319088" y="1555750"/>
            <a:ext cx="4176712"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Factory Engineer</a:t>
            </a:r>
          </a:p>
        </p:txBody>
      </p:sp>
      <p:sp>
        <p:nvSpPr>
          <p:cNvPr id="22" name="Rectangle 6"/>
          <p:cNvSpPr>
            <a:spLocks noChangeArrowheads="1"/>
          </p:cNvSpPr>
          <p:nvPr/>
        </p:nvSpPr>
        <p:spPr bwMode="gray">
          <a:xfrm>
            <a:off x="319088" y="1931988"/>
            <a:ext cx="4176712"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The Factory engineer takes overall responsibility for ensuring that an effective and sustainable instrument calibration program is implemented in their plant.</a:t>
            </a:r>
          </a:p>
        </p:txBody>
      </p:sp>
      <p:sp>
        <p:nvSpPr>
          <p:cNvPr id="23" name="Rectangle 3"/>
          <p:cNvSpPr>
            <a:spLocks noChangeArrowheads="1"/>
          </p:cNvSpPr>
          <p:nvPr/>
        </p:nvSpPr>
        <p:spPr bwMode="gray">
          <a:xfrm>
            <a:off x="4652963" y="1555750"/>
            <a:ext cx="416718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Factory Electricity &amp; Automation</a:t>
            </a:r>
          </a:p>
        </p:txBody>
      </p:sp>
      <p:sp>
        <p:nvSpPr>
          <p:cNvPr id="24" name="Rectangle 7"/>
          <p:cNvSpPr>
            <a:spLocks noChangeArrowheads="1"/>
          </p:cNvSpPr>
          <p:nvPr/>
        </p:nvSpPr>
        <p:spPr bwMode="gray">
          <a:xfrm>
            <a:off x="4652963" y="1931988"/>
            <a:ext cx="4167187"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Management and maintenance of the instrument calibration program</a:t>
            </a:r>
          </a:p>
          <a:p>
            <a:pPr eaLnBrk="1" hangingPunct="1">
              <a:lnSpc>
                <a:spcPct val="95000"/>
              </a:lnSpc>
              <a:spcAft>
                <a:spcPct val="40000"/>
              </a:spcAft>
              <a:buFont typeface="Wingdings" panose="05000000000000000000" pitchFamily="2" charset="2"/>
              <a:buChar char="§"/>
            </a:pPr>
            <a:r>
              <a:rPr lang="en-US" noProof="1">
                <a:latin typeface="+mn-lt"/>
              </a:rPr>
              <a:t>Creation and maintenance of the measuring loop inventory</a:t>
            </a:r>
          </a:p>
          <a:p>
            <a:pPr eaLnBrk="1" hangingPunct="1">
              <a:lnSpc>
                <a:spcPct val="95000"/>
              </a:lnSpc>
              <a:spcAft>
                <a:spcPct val="40000"/>
              </a:spcAft>
              <a:buFont typeface="Wingdings" panose="05000000000000000000" pitchFamily="2" charset="2"/>
              <a:buChar char="§"/>
            </a:pPr>
            <a:r>
              <a:rPr lang="en-US" noProof="1">
                <a:latin typeface="+mn-lt"/>
              </a:rPr>
              <a:t>Creation, update, and safekeeping of instrument calibration historical records and certificates</a:t>
            </a:r>
          </a:p>
          <a:p>
            <a:pPr eaLnBrk="1" hangingPunct="1">
              <a:lnSpc>
                <a:spcPct val="95000"/>
              </a:lnSpc>
              <a:spcAft>
                <a:spcPct val="40000"/>
              </a:spcAft>
              <a:buFont typeface="Wingdings" panose="05000000000000000000" pitchFamily="2" charset="2"/>
              <a:buChar char="§"/>
            </a:pPr>
            <a:r>
              <a:rPr lang="en-US" noProof="1">
                <a:latin typeface="+mn-lt"/>
              </a:rPr>
              <a:t>Compliance of Calibration Program Quality Requirements</a:t>
            </a:r>
          </a:p>
          <a:p>
            <a:pPr eaLnBrk="1" hangingPunct="1">
              <a:lnSpc>
                <a:spcPct val="95000"/>
              </a:lnSpc>
              <a:spcAft>
                <a:spcPct val="40000"/>
              </a:spcAft>
              <a:buFont typeface="Wingdings" panose="05000000000000000000" pitchFamily="2" charset="2"/>
              <a:buChar char="§"/>
            </a:pPr>
            <a:r>
              <a:rPr lang="en-US" noProof="1">
                <a:latin typeface="+mn-lt"/>
              </a:rPr>
              <a:t>Planning, scheduling and performing instrument calibrations</a:t>
            </a:r>
          </a:p>
          <a:p>
            <a:pPr eaLnBrk="1" hangingPunct="1">
              <a:lnSpc>
                <a:spcPct val="95000"/>
              </a:lnSpc>
              <a:spcAft>
                <a:spcPct val="40000"/>
              </a:spcAft>
              <a:buFont typeface="Wingdings" panose="05000000000000000000" pitchFamily="2" charset="2"/>
              <a:buChar char="§"/>
            </a:pPr>
            <a:r>
              <a:rPr lang="en-US" noProof="1">
                <a:latin typeface="+mn-lt"/>
              </a:rPr>
              <a:t>Define the Calibration Program Quality Requirements together with Quality, Manufacturing and Safety</a:t>
            </a:r>
          </a:p>
          <a:p>
            <a:pPr eaLnBrk="1" hangingPunct="1">
              <a:lnSpc>
                <a:spcPct val="95000"/>
              </a:lnSpc>
              <a:spcAft>
                <a:spcPct val="40000"/>
              </a:spcAft>
              <a:buClr>
                <a:schemeClr val="accent1"/>
              </a:buClr>
              <a:buFont typeface="Wingdings" panose="05000000000000000000" pitchFamily="2" charset="2"/>
              <a:buChar char="§"/>
            </a:pPr>
            <a:endParaRPr lang="en-US" noProof="1">
              <a:latin typeface="+mn-lt"/>
            </a:endParaRPr>
          </a:p>
        </p:txBody>
      </p:sp>
    </p:spTree>
    <p:extLst>
      <p:ext uri="{BB962C8B-B14F-4D97-AF65-F5344CB8AC3E}">
        <p14:creationId xmlns:p14="http://schemas.microsoft.com/office/powerpoint/2010/main" val="21438469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ROLES &amp; RESPONSIBILITES</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5</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a:spLocks noChangeArrowheads="1"/>
          </p:cNvSpPr>
          <p:nvPr/>
        </p:nvSpPr>
        <p:spPr bwMode="gray">
          <a:xfrm>
            <a:off x="319088" y="1555750"/>
            <a:ext cx="4176712"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Quality Assurance</a:t>
            </a:r>
          </a:p>
        </p:txBody>
      </p:sp>
      <p:sp>
        <p:nvSpPr>
          <p:cNvPr id="22" name="Rectangle 6"/>
          <p:cNvSpPr>
            <a:spLocks noChangeArrowheads="1"/>
          </p:cNvSpPr>
          <p:nvPr/>
        </p:nvSpPr>
        <p:spPr bwMode="gray">
          <a:xfrm>
            <a:off x="319088" y="1931988"/>
            <a:ext cx="4176712"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Definition of critical measuring loops which are affecting food safety and food quality, particularly the Critical Control Points and Control Points, in close coordination with the manufacturing group</a:t>
            </a:r>
          </a:p>
          <a:p>
            <a:pPr eaLnBrk="1" hangingPunct="1">
              <a:lnSpc>
                <a:spcPct val="95000"/>
              </a:lnSpc>
              <a:spcAft>
                <a:spcPct val="40000"/>
              </a:spcAft>
              <a:buFont typeface="Wingdings" panose="05000000000000000000" pitchFamily="2" charset="2"/>
              <a:buChar char="§"/>
            </a:pPr>
            <a:r>
              <a:rPr lang="en-US" noProof="1">
                <a:latin typeface="+mn-lt"/>
              </a:rPr>
              <a:t>Providing assistance in finalizing the Calibration Quality Requirements</a:t>
            </a:r>
          </a:p>
          <a:p>
            <a:pPr eaLnBrk="1" hangingPunct="1">
              <a:lnSpc>
                <a:spcPct val="95000"/>
              </a:lnSpc>
              <a:spcAft>
                <a:spcPct val="40000"/>
              </a:spcAft>
              <a:buFont typeface="Wingdings" panose="05000000000000000000" pitchFamily="2" charset="2"/>
              <a:buChar char="§"/>
            </a:pPr>
            <a:r>
              <a:rPr lang="en-US" noProof="1">
                <a:latin typeface="+mn-lt"/>
              </a:rPr>
              <a:t>Setup and implementation of internal quality audits for instrument calibration.</a:t>
            </a:r>
          </a:p>
          <a:p>
            <a:pPr eaLnBrk="1" hangingPunct="1">
              <a:lnSpc>
                <a:spcPct val="95000"/>
              </a:lnSpc>
              <a:spcAft>
                <a:spcPct val="40000"/>
              </a:spcAft>
              <a:buClr>
                <a:schemeClr val="accent1"/>
              </a:buClr>
              <a:buFont typeface="Wingdings" panose="05000000000000000000" pitchFamily="2" charset="2"/>
              <a:buChar char="§"/>
            </a:pPr>
            <a:endParaRPr lang="en-US" noProof="1">
              <a:latin typeface="+mn-lt"/>
            </a:endParaRPr>
          </a:p>
        </p:txBody>
      </p:sp>
      <p:sp>
        <p:nvSpPr>
          <p:cNvPr id="23" name="Rectangle 3"/>
          <p:cNvSpPr>
            <a:spLocks noChangeArrowheads="1"/>
          </p:cNvSpPr>
          <p:nvPr/>
        </p:nvSpPr>
        <p:spPr bwMode="gray">
          <a:xfrm>
            <a:off x="4652963" y="1555750"/>
            <a:ext cx="416718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Manufacturing</a:t>
            </a:r>
          </a:p>
        </p:txBody>
      </p:sp>
      <p:sp>
        <p:nvSpPr>
          <p:cNvPr id="24" name="Rectangle 7"/>
          <p:cNvSpPr>
            <a:spLocks noChangeArrowheads="1"/>
          </p:cNvSpPr>
          <p:nvPr/>
        </p:nvSpPr>
        <p:spPr bwMode="gray">
          <a:xfrm>
            <a:off x="4652963" y="1931988"/>
            <a:ext cx="4167187"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Definition of critical measuring loops which are affecting operational performance.</a:t>
            </a:r>
          </a:p>
          <a:p>
            <a:pPr eaLnBrk="1" hangingPunct="1">
              <a:lnSpc>
                <a:spcPct val="95000"/>
              </a:lnSpc>
              <a:spcAft>
                <a:spcPct val="40000"/>
              </a:spcAft>
              <a:buFont typeface="Wingdings" panose="05000000000000000000" pitchFamily="2" charset="2"/>
              <a:buChar char="§"/>
            </a:pPr>
            <a:r>
              <a:rPr lang="en-US" noProof="1">
                <a:latin typeface="+mn-lt"/>
              </a:rPr>
              <a:t>Providing assistance in the definition of critical measuring loops which are affecting food safety and food quality, particularly the Critical Control Points and Control Points</a:t>
            </a:r>
          </a:p>
          <a:p>
            <a:pPr eaLnBrk="1" hangingPunct="1">
              <a:lnSpc>
                <a:spcPct val="95000"/>
              </a:lnSpc>
              <a:spcAft>
                <a:spcPct val="40000"/>
              </a:spcAft>
              <a:buFont typeface="Wingdings" panose="05000000000000000000" pitchFamily="2" charset="2"/>
              <a:buChar char="§"/>
            </a:pPr>
            <a:r>
              <a:rPr lang="en-US" noProof="1">
                <a:latin typeface="+mn-lt"/>
              </a:rPr>
              <a:t>Providing assistance in finalizing the Calibration Quality Requirements</a:t>
            </a:r>
          </a:p>
          <a:p>
            <a:pPr eaLnBrk="1" hangingPunct="1">
              <a:lnSpc>
                <a:spcPct val="95000"/>
              </a:lnSpc>
              <a:spcAft>
                <a:spcPct val="40000"/>
              </a:spcAft>
              <a:buFont typeface="Wingdings" panose="05000000000000000000" pitchFamily="2" charset="2"/>
              <a:buChar char="§"/>
            </a:pPr>
            <a:r>
              <a:rPr lang="en-US" noProof="1">
                <a:latin typeface="+mn-lt"/>
              </a:rPr>
              <a:t>Implementation of operational procedures to quickly and periodically validate the accuracy and reliability of critical measuring loops.</a:t>
            </a:r>
          </a:p>
        </p:txBody>
      </p:sp>
    </p:spTree>
    <p:extLst>
      <p:ext uri="{BB962C8B-B14F-4D97-AF65-F5344CB8AC3E}">
        <p14:creationId xmlns:p14="http://schemas.microsoft.com/office/powerpoint/2010/main" val="9120426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ROLES &amp; RESPONSIBILITES</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6</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a:spLocks noChangeArrowheads="1"/>
          </p:cNvSpPr>
          <p:nvPr/>
        </p:nvSpPr>
        <p:spPr bwMode="gray">
          <a:xfrm>
            <a:off x="319088" y="1555750"/>
            <a:ext cx="4176712"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Safety</a:t>
            </a:r>
          </a:p>
        </p:txBody>
      </p:sp>
      <p:sp>
        <p:nvSpPr>
          <p:cNvPr id="22" name="Rectangle 6"/>
          <p:cNvSpPr>
            <a:spLocks noChangeArrowheads="1"/>
          </p:cNvSpPr>
          <p:nvPr/>
        </p:nvSpPr>
        <p:spPr bwMode="gray">
          <a:xfrm>
            <a:off x="319088" y="1931988"/>
            <a:ext cx="4176712"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noProof="1">
                <a:latin typeface="+mn-lt"/>
              </a:rPr>
              <a:t>Definition of critical measuring loops which are affecting safety and environmental protection.</a:t>
            </a:r>
          </a:p>
          <a:p>
            <a:pPr eaLnBrk="1" hangingPunct="1">
              <a:lnSpc>
                <a:spcPct val="95000"/>
              </a:lnSpc>
              <a:spcAft>
                <a:spcPct val="40000"/>
              </a:spcAft>
              <a:buFont typeface="Wingdings" panose="05000000000000000000" pitchFamily="2" charset="2"/>
              <a:buChar char="§"/>
            </a:pPr>
            <a:r>
              <a:rPr lang="en-US" noProof="1">
                <a:latin typeface="+mn-lt"/>
              </a:rPr>
              <a:t>Providing assistance in finalizing the Calibration Quality Requirements</a:t>
            </a:r>
          </a:p>
          <a:p>
            <a:pPr eaLnBrk="1" hangingPunct="1">
              <a:lnSpc>
                <a:spcPct val="95000"/>
              </a:lnSpc>
              <a:spcAft>
                <a:spcPct val="40000"/>
              </a:spcAft>
              <a:buFont typeface="Wingdings" panose="05000000000000000000" pitchFamily="2" charset="2"/>
              <a:buChar char="§"/>
            </a:pPr>
            <a:r>
              <a:rPr lang="en-US" noProof="1">
                <a:latin typeface="+mn-lt"/>
              </a:rPr>
              <a:t>Provide assistance in the setup and implementation of internal quality audits for instrument calibration</a:t>
            </a:r>
          </a:p>
          <a:p>
            <a:pPr eaLnBrk="1" hangingPunct="1">
              <a:lnSpc>
                <a:spcPct val="95000"/>
              </a:lnSpc>
              <a:spcAft>
                <a:spcPct val="40000"/>
              </a:spcAft>
              <a:buClr>
                <a:schemeClr val="accent1"/>
              </a:buClr>
              <a:buFont typeface="Wingdings" panose="05000000000000000000" pitchFamily="2" charset="2"/>
              <a:buChar char="§"/>
            </a:pPr>
            <a:endParaRPr lang="en-US" noProof="1">
              <a:latin typeface="+mn-lt"/>
            </a:endParaRPr>
          </a:p>
        </p:txBody>
      </p:sp>
      <p:sp>
        <p:nvSpPr>
          <p:cNvPr id="23" name="Rectangle 3"/>
          <p:cNvSpPr>
            <a:spLocks noChangeArrowheads="1"/>
          </p:cNvSpPr>
          <p:nvPr/>
        </p:nvSpPr>
        <p:spPr bwMode="gray">
          <a:xfrm>
            <a:off x="4652963" y="1555750"/>
            <a:ext cx="416718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Approving Technical Authority</a:t>
            </a:r>
          </a:p>
        </p:txBody>
      </p:sp>
      <p:sp>
        <p:nvSpPr>
          <p:cNvPr id="24" name="Rectangle 7"/>
          <p:cNvSpPr>
            <a:spLocks noChangeArrowheads="1"/>
          </p:cNvSpPr>
          <p:nvPr/>
        </p:nvSpPr>
        <p:spPr bwMode="gray">
          <a:xfrm>
            <a:off x="4652963" y="1931988"/>
            <a:ext cx="4167187" cy="4468812"/>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40000"/>
              </a:spcAft>
              <a:buFont typeface="Wingdings" panose="05000000000000000000" pitchFamily="2" charset="2"/>
              <a:buChar char="§"/>
            </a:pPr>
            <a:r>
              <a:rPr lang="en-US" dirty="0">
                <a:latin typeface="+mn-lt"/>
              </a:rPr>
              <a:t>These are the people responsible for the approval of critical calibration quality requirements such as the Calibration Interval and Maximum Permissible Error in Measurement.</a:t>
            </a:r>
          </a:p>
          <a:p>
            <a:pPr eaLnBrk="1" hangingPunct="1">
              <a:lnSpc>
                <a:spcPct val="95000"/>
              </a:lnSpc>
              <a:spcAft>
                <a:spcPct val="40000"/>
              </a:spcAft>
              <a:buClr>
                <a:schemeClr val="accent1"/>
              </a:buClr>
              <a:buFont typeface="Wingdings" panose="05000000000000000000" pitchFamily="2" charset="2"/>
              <a:buChar char="§"/>
            </a:pPr>
            <a:endParaRPr lang="en-US" noProof="1">
              <a:latin typeface="+mn-lt"/>
            </a:endParaRPr>
          </a:p>
        </p:txBody>
      </p:sp>
    </p:spTree>
    <p:extLst>
      <p:ext uri="{BB962C8B-B14F-4D97-AF65-F5344CB8AC3E}">
        <p14:creationId xmlns:p14="http://schemas.microsoft.com/office/powerpoint/2010/main" val="2231219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7</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Definition of Calibration program elements</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Purpose:</a:t>
            </a:r>
          </a:p>
          <a:p>
            <a:pPr lvl="1" eaLnBrk="1" hangingPunct="1">
              <a:lnSpc>
                <a:spcPct val="95000"/>
              </a:lnSpc>
              <a:spcAft>
                <a:spcPct val="15000"/>
              </a:spcAft>
              <a:buSzPct val="105000"/>
              <a:buFont typeface="Arial" panose="020B0604020202020204" pitchFamily="34" charset="0"/>
              <a:buChar char="▪"/>
            </a:pPr>
            <a:r>
              <a:rPr lang="en-US" noProof="1">
                <a:latin typeface="+mn-lt"/>
              </a:rPr>
              <a:t>The prioritization of instruments or measuring loops is well defined </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intervals and calibration quality requirements are set</a:t>
            </a:r>
          </a:p>
          <a:p>
            <a:pPr lvl="1" eaLnBrk="1" hangingPunct="1">
              <a:lnSpc>
                <a:spcPct val="95000"/>
              </a:lnSpc>
              <a:spcAft>
                <a:spcPct val="15000"/>
              </a:spcAft>
              <a:buSzPct val="105000"/>
              <a:buFont typeface="Arial" panose="020B0604020202020204" pitchFamily="34" charset="0"/>
              <a:buChar char="▪"/>
            </a:pPr>
            <a:r>
              <a:rPr lang="en-US" noProof="1">
                <a:latin typeface="+mn-lt"/>
              </a:rPr>
              <a:t>Instrument calibration schedule is well established</a:t>
            </a:r>
          </a:p>
          <a:p>
            <a:pPr lvl="1" eaLnBrk="1" hangingPunct="1">
              <a:lnSpc>
                <a:spcPct val="95000"/>
              </a:lnSpc>
              <a:spcAft>
                <a:spcPct val="15000"/>
              </a:spcAft>
              <a:buSzPct val="105000"/>
              <a:buFont typeface="Arial" panose="020B0604020202020204" pitchFamily="34" charset="0"/>
              <a:buChar char="▪"/>
            </a:pPr>
            <a:r>
              <a:rPr lang="en-US" noProof="1">
                <a:latin typeface="+mn-lt"/>
              </a:rPr>
              <a:t>Calibration procedures and forms are well defined</a:t>
            </a:r>
          </a:p>
          <a:p>
            <a:pPr lvl="1" eaLnBrk="1" hangingPunct="1">
              <a:lnSpc>
                <a:spcPct val="95000"/>
              </a:lnSpc>
              <a:spcAft>
                <a:spcPct val="15000"/>
              </a:spcAft>
              <a:buClr>
                <a:schemeClr val="accent1"/>
              </a:buClr>
              <a:buFont typeface="Courier New" panose="02070309020205020404" pitchFamily="49" charset="0"/>
              <a:buChar char="o"/>
            </a:pPr>
            <a:endParaRPr lang="en-US" noProof="1">
              <a:latin typeface="+mn-lt"/>
            </a:endParaRPr>
          </a:p>
        </p:txBody>
      </p:sp>
      <p:pic>
        <p:nvPicPr>
          <p:cNvPr id="2050" name="Picture 2" descr="Image result for IMPLEMENTATI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900" y="4419600"/>
            <a:ext cx="272616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522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8</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Measuring Loop Inventory</a:t>
            </a:r>
          </a:p>
        </p:txBody>
      </p:sp>
      <p:sp>
        <p:nvSpPr>
          <p:cNvPr id="10" name="Rectangle 5"/>
          <p:cNvSpPr>
            <a:spLocks noChangeArrowheads="1"/>
          </p:cNvSpPr>
          <p:nvPr/>
        </p:nvSpPr>
        <p:spPr bwMode="gray">
          <a:xfrm>
            <a:off x="323850" y="1931988"/>
            <a:ext cx="8515350"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list of measuring loops (or chains) in the manufacturing process (including test and reference instruments) has to be prepared, complete with all the relevant information relating to the instrument(s) in the measuring loop. </a:t>
            </a:r>
          </a:p>
          <a:p>
            <a:pPr eaLnBrk="1" hangingPunct="1">
              <a:lnSpc>
                <a:spcPct val="95000"/>
              </a:lnSpc>
              <a:spcAft>
                <a:spcPct val="15000"/>
              </a:spcAft>
              <a:buFont typeface="Wingdings" panose="05000000000000000000" pitchFamily="2" charset="2"/>
              <a:buChar char="§"/>
            </a:pPr>
            <a:r>
              <a:rPr lang="en-US" noProof="1">
                <a:latin typeface="+mn-lt"/>
              </a:rPr>
              <a:t>The Measuring Loop Inventory must include all calibratable instruments or measuring systems.  This must include the following:</a:t>
            </a:r>
          </a:p>
          <a:p>
            <a:pPr lvl="1" eaLnBrk="1" hangingPunct="1">
              <a:lnSpc>
                <a:spcPct val="95000"/>
              </a:lnSpc>
              <a:spcAft>
                <a:spcPct val="15000"/>
              </a:spcAft>
              <a:buSzPct val="105000"/>
              <a:buFont typeface="Arial" panose="020B0604020202020204" pitchFamily="34" charset="0"/>
              <a:buChar char="▪"/>
            </a:pPr>
            <a:r>
              <a:rPr lang="en-US" noProof="1">
                <a:latin typeface="+mn-lt"/>
              </a:rPr>
              <a:t>Field installed measuring instruments (installed in the process lines)</a:t>
            </a:r>
          </a:p>
          <a:p>
            <a:pPr lvl="1" eaLnBrk="1" hangingPunct="1">
              <a:lnSpc>
                <a:spcPct val="95000"/>
              </a:lnSpc>
              <a:spcAft>
                <a:spcPct val="15000"/>
              </a:spcAft>
              <a:buSzPct val="105000"/>
              <a:buFont typeface="Arial" panose="020B0604020202020204" pitchFamily="34" charset="0"/>
              <a:buChar char="▪"/>
            </a:pPr>
            <a:r>
              <a:rPr lang="en-US" noProof="1">
                <a:latin typeface="+mn-lt"/>
              </a:rPr>
              <a:t>Test and reference measuring instruments (reference standards)</a:t>
            </a: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spTree>
    <p:extLst>
      <p:ext uri="{BB962C8B-B14F-4D97-AF65-F5344CB8AC3E}">
        <p14:creationId xmlns:p14="http://schemas.microsoft.com/office/powerpoint/2010/main" val="28845723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3200" b="1" noProof="1">
                <a:latin typeface="+mn-lt"/>
              </a:rPr>
              <a:t>IMPLEMENTATION</a:t>
            </a:r>
            <a:endParaRPr lang="en-US" altLang="en-US" b="1" noProof="1">
              <a:latin typeface="+mn-lt"/>
            </a:endParaRPr>
          </a:p>
        </p:txBody>
      </p:sp>
      <p:sp>
        <p:nvSpPr>
          <p:cNvPr id="2" name="Slide Number Placeholder 1"/>
          <p:cNvSpPr>
            <a:spLocks noGrp="1"/>
          </p:cNvSpPr>
          <p:nvPr>
            <p:ph type="sldNum" sz="quarter" idx="4"/>
          </p:nvPr>
        </p:nvSpPr>
        <p:spPr/>
        <p:txBody>
          <a:bodyPr/>
          <a:lstStyle/>
          <a:p>
            <a:fld id="{4FFB5026-E2CF-4ED5-B8D7-045E311D61F6}" type="slidenum">
              <a:rPr lang="en-IN" smtClean="0"/>
              <a:t>9</a:t>
            </a:fld>
            <a:endParaRPr lang="en-IN" dirty="0"/>
          </a:p>
        </p:txBody>
      </p:sp>
      <p:sp>
        <p:nvSpPr>
          <p:cNvPr id="20484"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20494" name="Picture 4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442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gray">
          <a:xfrm>
            <a:off x="323850" y="1555750"/>
            <a:ext cx="8515350"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Calibration Procedures </a:t>
            </a:r>
          </a:p>
        </p:txBody>
      </p:sp>
      <p:sp>
        <p:nvSpPr>
          <p:cNvPr id="10" name="Rectangle 5"/>
          <p:cNvSpPr>
            <a:spLocks noChangeArrowheads="1"/>
          </p:cNvSpPr>
          <p:nvPr/>
        </p:nvSpPr>
        <p:spPr bwMode="gray">
          <a:xfrm>
            <a:off x="323849" y="1931988"/>
            <a:ext cx="8519361" cy="43164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calibration procedure defines the process of performing the actual calibration.  It provides the following information:</a:t>
            </a:r>
          </a:p>
          <a:p>
            <a:pPr lvl="1" eaLnBrk="1" hangingPunct="1">
              <a:lnSpc>
                <a:spcPct val="95000"/>
              </a:lnSpc>
              <a:spcAft>
                <a:spcPct val="15000"/>
              </a:spcAft>
              <a:buSzPct val="105000"/>
              <a:buFont typeface="Arial" panose="020B0604020202020204" pitchFamily="34" charset="0"/>
              <a:buChar char="▪"/>
            </a:pPr>
            <a:r>
              <a:rPr lang="en-US" noProof="1">
                <a:latin typeface="+mn-lt"/>
              </a:rPr>
              <a:t>The equipment required</a:t>
            </a:r>
          </a:p>
          <a:p>
            <a:pPr lvl="1" eaLnBrk="1" hangingPunct="1">
              <a:lnSpc>
                <a:spcPct val="95000"/>
              </a:lnSpc>
              <a:spcAft>
                <a:spcPct val="15000"/>
              </a:spcAft>
              <a:buSzPct val="105000"/>
              <a:buFont typeface="Arial" panose="020B0604020202020204" pitchFamily="34" charset="0"/>
              <a:buChar char="▪"/>
            </a:pPr>
            <a:r>
              <a:rPr lang="en-US" noProof="1">
                <a:latin typeface="+mn-lt"/>
              </a:rPr>
              <a:t>The physical medium to be used for calibration</a:t>
            </a:r>
          </a:p>
          <a:p>
            <a:pPr lvl="1" eaLnBrk="1" hangingPunct="1">
              <a:lnSpc>
                <a:spcPct val="95000"/>
              </a:lnSpc>
              <a:spcAft>
                <a:spcPct val="15000"/>
              </a:spcAft>
              <a:buSzPct val="105000"/>
              <a:buFont typeface="Arial" panose="020B0604020202020204" pitchFamily="34" charset="0"/>
              <a:buChar char="▪"/>
            </a:pPr>
            <a:r>
              <a:rPr lang="en-US" noProof="1">
                <a:latin typeface="+mn-lt"/>
              </a:rPr>
              <a:t>The type, number and settings for input signals</a:t>
            </a:r>
          </a:p>
          <a:p>
            <a:pPr lvl="1" eaLnBrk="1" hangingPunct="1">
              <a:lnSpc>
                <a:spcPct val="95000"/>
              </a:lnSpc>
              <a:spcAft>
                <a:spcPct val="15000"/>
              </a:spcAft>
              <a:buSzPct val="105000"/>
              <a:buFont typeface="Arial" panose="020B0604020202020204" pitchFamily="34" charset="0"/>
              <a:buChar char="▪"/>
            </a:pPr>
            <a:r>
              <a:rPr lang="en-US" noProof="1">
                <a:latin typeface="+mn-lt"/>
              </a:rPr>
              <a:t>The required accuracy</a:t>
            </a:r>
          </a:p>
          <a:p>
            <a:pPr lvl="1" eaLnBrk="1" hangingPunct="1">
              <a:lnSpc>
                <a:spcPct val="95000"/>
              </a:lnSpc>
              <a:spcAft>
                <a:spcPct val="15000"/>
              </a:spcAft>
              <a:buSzPct val="105000"/>
              <a:buFont typeface="Arial" panose="020B0604020202020204" pitchFamily="34" charset="0"/>
              <a:buChar char="▪"/>
            </a:pPr>
            <a:r>
              <a:rPr lang="en-US" noProof="1">
                <a:latin typeface="+mn-lt"/>
              </a:rPr>
              <a:t>The test and reference instruments needed</a:t>
            </a:r>
          </a:p>
          <a:p>
            <a:pPr lvl="1" eaLnBrk="1" hangingPunct="1">
              <a:lnSpc>
                <a:spcPct val="95000"/>
              </a:lnSpc>
              <a:spcAft>
                <a:spcPct val="15000"/>
              </a:spcAft>
              <a:buSzPct val="105000"/>
              <a:buFont typeface="Arial" panose="020B0604020202020204" pitchFamily="34" charset="0"/>
              <a:buChar char="▪"/>
            </a:pPr>
            <a:r>
              <a:rPr lang="en-US" noProof="1">
                <a:latin typeface="+mn-lt"/>
              </a:rPr>
              <a:t>The number of tests required</a:t>
            </a:r>
          </a:p>
          <a:p>
            <a:pPr lvl="1" eaLnBrk="1" hangingPunct="1">
              <a:lnSpc>
                <a:spcPct val="95000"/>
              </a:lnSpc>
              <a:spcAft>
                <a:spcPct val="15000"/>
              </a:spcAft>
              <a:buSzPct val="105000"/>
              <a:buFont typeface="Arial" panose="020B0604020202020204" pitchFamily="34" charset="0"/>
              <a:buChar char="▪"/>
            </a:pPr>
            <a:r>
              <a:rPr lang="en-US" noProof="1">
                <a:latin typeface="+mn-lt"/>
              </a:rPr>
              <a:t>Other information related to the instrument</a:t>
            </a: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spTree>
    <p:extLst>
      <p:ext uri="{BB962C8B-B14F-4D97-AF65-F5344CB8AC3E}">
        <p14:creationId xmlns:p14="http://schemas.microsoft.com/office/powerpoint/2010/main" val="3405028794"/>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http://schemas.microsoft.com/office/2006/metadata/properties"/>
    <ds:schemaRef ds:uri="http://purl.org/dc/term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purl.org/dc/elements/1.1/"/>
    <ds:schemaRef ds:uri="0f0eb950-47b7-49a7-b2b9-b0c411c9c3b8"/>
    <ds:schemaRef ds:uri="http://schemas.microsoft.com/sharepoint/v3/fields"/>
    <ds:schemaRef ds:uri="B6023AA3-3CEE-413F-91F8-322A2644F388"/>
    <ds:schemaRef ds:uri="http://www.w3.org/XML/1998/namespace"/>
    <ds:schemaRef ds:uri="http://purl.org/dc/dcmitype/"/>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pmg</Template>
  <TotalTime>303</TotalTime>
  <Words>1517</Words>
  <Application>Microsoft Office PowerPoint</Application>
  <PresentationFormat>On-screen Show (4:3)</PresentationFormat>
  <Paragraphs>245</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Calibri Light</vt:lpstr>
      <vt:lpstr>Courier New</vt:lpstr>
      <vt:lpstr>Wingdings</vt:lpstr>
      <vt:lpstr>Office Theme</vt:lpstr>
      <vt:lpstr>CALIBRATION OF MEASUREMENT  &amp;  MONITORING EQUIPMENT </vt:lpstr>
      <vt:lpstr>AGENDA </vt:lpstr>
      <vt:lpstr>GENERAL REQUIREMENTS</vt:lpstr>
      <vt:lpstr>ROLES &amp; RESPONSIBILITES</vt:lpstr>
      <vt:lpstr>ROLES &amp; RESPONSIBILITES</vt:lpstr>
      <vt:lpstr>ROLES &amp; RESPONSIBILITES</vt:lpstr>
      <vt:lpstr>IMPLEMENTATION</vt:lpstr>
      <vt:lpstr>IMPLEMENTATION</vt:lpstr>
      <vt:lpstr>IMPLEMENTATION</vt:lpstr>
      <vt:lpstr>IMPLEMENTATION</vt:lpstr>
      <vt:lpstr>IMPLEMENTATION</vt:lpstr>
      <vt:lpstr>IMPLEMENTATION</vt:lpstr>
      <vt:lpstr>IMPLEMENTATION</vt:lpstr>
      <vt:lpstr>IMPLEMENTATION</vt:lpstr>
      <vt:lpstr>IMPLEMENTATION</vt:lpstr>
      <vt:lpstr>IMPLEMENTATION</vt:lpstr>
      <vt:lpstr>IMPLEMENTATION</vt:lpstr>
      <vt:lpstr>IMPLEMENTATION</vt:lpstr>
      <vt:lpstr>IMPLEMENTATION</vt:lpstr>
      <vt:lpstr>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MEASUREMENT  &amp; MONITORING EQUIPMENT</dc:title>
  <dc:creator>PMG-54</dc:creator>
  <cp:lastModifiedBy>abhinav pandey</cp:lastModifiedBy>
  <cp:revision>51</cp:revision>
  <cp:lastPrinted>2014-11-21T06:58:07Z</cp:lastPrinted>
  <dcterms:created xsi:type="dcterms:W3CDTF">2017-07-01T08:12:59Z</dcterms:created>
  <dcterms:modified xsi:type="dcterms:W3CDTF">2025-04-15T11:28:46Z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