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5"/>
  </p:sldMasterIdLst>
  <p:notesMasterIdLst>
    <p:notesMasterId r:id="rId16"/>
  </p:notesMasterIdLst>
  <p:sldIdLst>
    <p:sldId id="256" r:id="rId6"/>
    <p:sldId id="257" r:id="rId7"/>
    <p:sldId id="258" r:id="rId8"/>
    <p:sldId id="259" r:id="rId9"/>
    <p:sldId id="261" r:id="rId10"/>
    <p:sldId id="262" r:id="rId11"/>
    <p:sldId id="263" r:id="rId12"/>
    <p:sldId id="264" r:id="rId13"/>
    <p:sldId id="265" r:id="rId14"/>
    <p:sldId id="266" r:id="rId15"/>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FF66CC"/>
    <a:srgbClr val="FF99CC"/>
    <a:srgbClr val="FF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737" autoAdjust="0"/>
  </p:normalViewPr>
  <p:slideViewPr>
    <p:cSldViewPr>
      <p:cViewPr varScale="1">
        <p:scale>
          <a:sx n="93" d="100"/>
          <a:sy n="93" d="100"/>
        </p:scale>
        <p:origin x="1560"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869A79A-086B-4DAD-9829-32986645E0E6}" type="slidenum">
              <a:rPr altLang="en-US"/>
              <a:pPr/>
              <a:t>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4065F5A-EE93-477A-A640-C1F2D6B5E4F2}" type="slidenum">
              <a:rPr lang="en-GB" altLang="en-US" sz="1300"/>
              <a:pPr algn="r" eaLnBrk="1" hangingPunct="1"/>
              <a:t>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72213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869A79A-086B-4DAD-9829-32986645E0E6}"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4065F5A-EE93-477A-A640-C1F2D6B5E4F2}"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079144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869A79A-086B-4DAD-9829-32986645E0E6}"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4065F5A-EE93-477A-A640-C1F2D6B5E4F2}"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7372135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869A79A-086B-4DAD-9829-32986645E0E6}"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4065F5A-EE93-477A-A640-C1F2D6B5E4F2}"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397367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869A79A-086B-4DAD-9829-32986645E0E6}"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4065F5A-EE93-477A-A640-C1F2D6B5E4F2}"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925816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869A79A-086B-4DAD-9829-32986645E0E6}"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4065F5A-EE93-477A-A640-C1F2D6B5E4F2}"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251642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869A79A-086B-4DAD-9829-32986645E0E6}"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4065F5A-EE93-477A-A640-C1F2D6B5E4F2}"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229898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869A79A-086B-4DAD-9829-32986645E0E6}"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4065F5A-EE93-477A-A640-C1F2D6B5E4F2}"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97866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869A79A-086B-4DAD-9829-32986645E0E6}"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C4065F5A-EE93-477A-A640-C1F2D6B5E4F2}"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66319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450582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3889259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918892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3023191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269462365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rework ic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2514600"/>
            <a:ext cx="3505200" cy="3496259"/>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4" descr="Image result for REWOR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Image result for REWOR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4" name="Picture 10" descr="Image result for REWOR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1589" y="1219200"/>
            <a:ext cx="5451659" cy="722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390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r>
              <a:rPr lang="en-US" altLang="en-US" sz="3200" noProof="1">
                <a:latin typeface="+mn-lt"/>
              </a:rPr>
              <a:t>REWORK- IMPORTANT CONSIDERATIONS</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2"/>
          <p:cNvSpPr>
            <a:spLocks noChangeArrowheads="1"/>
          </p:cNvSpPr>
          <p:nvPr/>
        </p:nvSpPr>
        <p:spPr bwMode="gray">
          <a:xfrm>
            <a:off x="323850" y="1555750"/>
            <a:ext cx="8515350" cy="376238"/>
          </a:xfrm>
          <a:prstGeom prst="rect">
            <a:avLst/>
          </a:prstGeom>
          <a:solidFill>
            <a:srgbClr val="99CC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Remember to consider</a:t>
            </a:r>
          </a:p>
        </p:txBody>
      </p:sp>
      <p:sp>
        <p:nvSpPr>
          <p:cNvPr id="20" name="Rectangle 5"/>
          <p:cNvSpPr>
            <a:spLocks noChangeArrowheads="1"/>
          </p:cNvSpPr>
          <p:nvPr/>
        </p:nvSpPr>
        <p:spPr bwMode="gray">
          <a:xfrm>
            <a:off x="323850" y="1931988"/>
            <a:ext cx="8515350" cy="43926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15000"/>
              </a:spcAft>
              <a:buFont typeface="Wingdings" panose="05000000000000000000" pitchFamily="2" charset="2"/>
              <a:buChar char="§"/>
            </a:pPr>
            <a:r>
              <a:rPr lang="en-US" noProof="1">
                <a:latin typeface="+mn-lt"/>
              </a:rPr>
              <a:t>Impact of rework on lot identification</a:t>
            </a:r>
          </a:p>
          <a:p>
            <a:pPr marL="838200" lvl="1" eaLnBrk="1" hangingPunct="1">
              <a:lnSpc>
                <a:spcPct val="95000"/>
              </a:lnSpc>
              <a:spcAft>
                <a:spcPct val="15000"/>
              </a:spcAft>
              <a:buSzPct val="105000"/>
              <a:buFont typeface="Arial" panose="020B0604020202020204" pitchFamily="34" charset="0"/>
              <a:buChar char="▪"/>
            </a:pPr>
            <a:r>
              <a:rPr lang="en-US" noProof="1">
                <a:latin typeface="+mn-lt"/>
              </a:rPr>
              <a:t> Must have a clear break in production</a:t>
            </a:r>
          </a:p>
          <a:p>
            <a:pPr marL="285750" indent="-285750" eaLnBrk="1" hangingPunct="1">
              <a:lnSpc>
                <a:spcPct val="95000"/>
              </a:lnSpc>
              <a:spcAft>
                <a:spcPct val="15000"/>
              </a:spcAft>
              <a:buFont typeface="Wingdings" panose="05000000000000000000" pitchFamily="2" charset="2"/>
              <a:buChar char="§"/>
            </a:pPr>
            <a:r>
              <a:rPr lang="en-US" noProof="1">
                <a:latin typeface="+mn-lt"/>
              </a:rPr>
              <a:t>Potential hazards associated with rework from lines processing multiple similar products</a:t>
            </a:r>
          </a:p>
          <a:p>
            <a:pPr marL="838200" lvl="1" eaLnBrk="1" hangingPunct="1">
              <a:lnSpc>
                <a:spcPct val="95000"/>
              </a:lnSpc>
              <a:spcAft>
                <a:spcPct val="15000"/>
              </a:spcAft>
              <a:buSzPct val="105000"/>
              <a:buFont typeface="Arial" panose="020B0604020202020204" pitchFamily="34" charset="0"/>
              <a:buChar char="▪"/>
            </a:pPr>
            <a:r>
              <a:rPr lang="en-US" noProof="1">
                <a:latin typeface="+mn-lt"/>
              </a:rPr>
              <a:t>Allergens	</a:t>
            </a:r>
          </a:p>
        </p:txBody>
      </p:sp>
    </p:spTree>
    <p:extLst>
      <p:ext uri="{BB962C8B-B14F-4D97-AF65-F5344CB8AC3E}">
        <p14:creationId xmlns:p14="http://schemas.microsoft.com/office/powerpoint/2010/main" val="259279210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AGENDA </a:t>
            </a:r>
          </a:p>
        </p:txBody>
      </p:sp>
      <p:sp>
        <p:nvSpPr>
          <p:cNvPr id="4100" name="Rectangle 51"/>
          <p:cNvSpPr>
            <a:spLocks noChangeArrowheads="1"/>
          </p:cNvSpPr>
          <p:nvPr/>
        </p:nvSpPr>
        <p:spPr bwMode="gray">
          <a:xfrm>
            <a:off x="323850" y="1555750"/>
            <a:ext cx="733425" cy="735013"/>
          </a:xfrm>
          <a:prstGeom prst="rect">
            <a:avLst/>
          </a:prstGeom>
          <a:solidFill>
            <a:srgbClr val="99CC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1</a:t>
            </a:r>
          </a:p>
        </p:txBody>
      </p:sp>
      <p:sp>
        <p:nvSpPr>
          <p:cNvPr id="4101" name="Rectangle 52"/>
          <p:cNvSpPr>
            <a:spLocks noChangeArrowheads="1"/>
          </p:cNvSpPr>
          <p:nvPr/>
        </p:nvSpPr>
        <p:spPr bwMode="gray">
          <a:xfrm>
            <a:off x="1201738" y="155575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What is rework? </a:t>
            </a:r>
          </a:p>
        </p:txBody>
      </p:sp>
      <p:sp>
        <p:nvSpPr>
          <p:cNvPr id="4102" name="Rectangle 53"/>
          <p:cNvSpPr>
            <a:spLocks noChangeArrowheads="1"/>
          </p:cNvSpPr>
          <p:nvPr/>
        </p:nvSpPr>
        <p:spPr bwMode="gray">
          <a:xfrm>
            <a:off x="323850" y="2436813"/>
            <a:ext cx="733425" cy="735012"/>
          </a:xfrm>
          <a:prstGeom prst="rect">
            <a:avLst/>
          </a:prstGeom>
          <a:solidFill>
            <a:srgbClr val="99CC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2</a:t>
            </a:r>
          </a:p>
        </p:txBody>
      </p:sp>
      <p:sp>
        <p:nvSpPr>
          <p:cNvPr id="4103" name="Rectangle 54"/>
          <p:cNvSpPr>
            <a:spLocks noChangeArrowheads="1"/>
          </p:cNvSpPr>
          <p:nvPr/>
        </p:nvSpPr>
        <p:spPr bwMode="gray">
          <a:xfrm>
            <a:off x="1201738" y="2436813"/>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Handling Rework</a:t>
            </a:r>
          </a:p>
        </p:txBody>
      </p:sp>
      <p:sp>
        <p:nvSpPr>
          <p:cNvPr id="4104" name="Rectangle 55"/>
          <p:cNvSpPr>
            <a:spLocks noChangeArrowheads="1"/>
          </p:cNvSpPr>
          <p:nvPr/>
        </p:nvSpPr>
        <p:spPr bwMode="gray">
          <a:xfrm>
            <a:off x="323850" y="3314700"/>
            <a:ext cx="733425" cy="735013"/>
          </a:xfrm>
          <a:prstGeom prst="rect">
            <a:avLst/>
          </a:prstGeom>
          <a:solidFill>
            <a:srgbClr val="99CC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3</a:t>
            </a:r>
          </a:p>
        </p:txBody>
      </p:sp>
      <p:sp>
        <p:nvSpPr>
          <p:cNvPr id="4105" name="Rectangle 56"/>
          <p:cNvSpPr>
            <a:spLocks noChangeArrowheads="1"/>
          </p:cNvSpPr>
          <p:nvPr/>
        </p:nvSpPr>
        <p:spPr bwMode="gray">
          <a:xfrm>
            <a:off x="1201738" y="331470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Risk of mishandling rework</a:t>
            </a:r>
          </a:p>
        </p:txBody>
      </p:sp>
      <p:sp>
        <p:nvSpPr>
          <p:cNvPr id="4106" name="Rectangle 57"/>
          <p:cNvSpPr>
            <a:spLocks noChangeArrowheads="1"/>
          </p:cNvSpPr>
          <p:nvPr/>
        </p:nvSpPr>
        <p:spPr bwMode="gray">
          <a:xfrm>
            <a:off x="323850" y="4192588"/>
            <a:ext cx="733425" cy="735012"/>
          </a:xfrm>
          <a:prstGeom prst="rect">
            <a:avLst/>
          </a:prstGeom>
          <a:solidFill>
            <a:srgbClr val="99CC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4</a:t>
            </a:r>
          </a:p>
        </p:txBody>
      </p:sp>
      <p:sp>
        <p:nvSpPr>
          <p:cNvPr id="4107" name="Rectangle 58"/>
          <p:cNvSpPr>
            <a:spLocks noChangeArrowheads="1"/>
          </p:cNvSpPr>
          <p:nvPr/>
        </p:nvSpPr>
        <p:spPr bwMode="gray">
          <a:xfrm>
            <a:off x="1201738" y="4192588"/>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Rework Usage</a:t>
            </a:r>
          </a:p>
        </p:txBody>
      </p:sp>
      <p:sp>
        <p:nvSpPr>
          <p:cNvPr id="4108" name="Rectangle 59"/>
          <p:cNvSpPr>
            <a:spLocks noChangeArrowheads="1"/>
          </p:cNvSpPr>
          <p:nvPr/>
        </p:nvSpPr>
        <p:spPr bwMode="gray">
          <a:xfrm>
            <a:off x="323850" y="5067300"/>
            <a:ext cx="733425" cy="735013"/>
          </a:xfrm>
          <a:prstGeom prst="rect">
            <a:avLst/>
          </a:prstGeom>
          <a:solidFill>
            <a:srgbClr val="99CC0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latin typeface="+mn-lt"/>
              </a:rPr>
              <a:t>5</a:t>
            </a:r>
          </a:p>
        </p:txBody>
      </p:sp>
      <p:sp>
        <p:nvSpPr>
          <p:cNvPr id="4109" name="Rectangle 60"/>
          <p:cNvSpPr>
            <a:spLocks noChangeArrowheads="1"/>
          </p:cNvSpPr>
          <p:nvPr/>
        </p:nvSpPr>
        <p:spPr bwMode="gray">
          <a:xfrm>
            <a:off x="1201738" y="506730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Rework- Important Considerations</a:t>
            </a:r>
          </a:p>
        </p:txBody>
      </p:sp>
    </p:spTree>
    <p:extLst>
      <p:ext uri="{BB962C8B-B14F-4D97-AF65-F5344CB8AC3E}">
        <p14:creationId xmlns:p14="http://schemas.microsoft.com/office/powerpoint/2010/main" val="48395595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WHAT IS REWORK?</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2"/>
          <p:cNvSpPr>
            <a:spLocks noChangeArrowheads="1"/>
          </p:cNvSpPr>
          <p:nvPr/>
        </p:nvSpPr>
        <p:spPr bwMode="gray">
          <a:xfrm>
            <a:off x="323850" y="1555750"/>
            <a:ext cx="8515350" cy="376238"/>
          </a:xfrm>
          <a:prstGeom prst="rect">
            <a:avLst/>
          </a:prstGeom>
          <a:solidFill>
            <a:srgbClr val="99CC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Rework</a:t>
            </a:r>
          </a:p>
        </p:txBody>
      </p:sp>
      <p:sp>
        <p:nvSpPr>
          <p:cNvPr id="20" name="Rectangle 5"/>
          <p:cNvSpPr>
            <a:spLocks noChangeArrowheads="1"/>
          </p:cNvSpPr>
          <p:nvPr/>
        </p:nvSpPr>
        <p:spPr bwMode="gray">
          <a:xfrm>
            <a:off x="323850" y="1931988"/>
            <a:ext cx="8515350" cy="1671637"/>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Rework is defined as product that has been recovered or rejected from normal production and has been reprocessed, re-blended, or reformatted into the finished product. </a:t>
            </a:r>
          </a:p>
          <a:p>
            <a:pPr eaLnBrk="1" hangingPunct="1">
              <a:lnSpc>
                <a:spcPct val="95000"/>
              </a:lnSpc>
              <a:spcAft>
                <a:spcPct val="15000"/>
              </a:spcAft>
              <a:buFont typeface="Wingdings" panose="05000000000000000000" pitchFamily="2" charset="2"/>
              <a:buChar char="§"/>
            </a:pPr>
            <a:r>
              <a:rPr lang="en-US" dirty="0">
                <a:latin typeface="+mn-lt"/>
              </a:rPr>
              <a:t>Rework is an unincorporated food product kept for subsequent use or reprocessing.</a:t>
            </a:r>
            <a:endParaRPr lang="en-US" noProof="1">
              <a:latin typeface="+mn-lt"/>
            </a:endParaRPr>
          </a:p>
        </p:txBody>
      </p:sp>
      <p:sp>
        <p:nvSpPr>
          <p:cNvPr id="21" name="Rectangle 3"/>
          <p:cNvSpPr>
            <a:spLocks noChangeArrowheads="1"/>
          </p:cNvSpPr>
          <p:nvPr/>
        </p:nvSpPr>
        <p:spPr bwMode="gray">
          <a:xfrm>
            <a:off x="323850" y="3748088"/>
            <a:ext cx="8515618" cy="376237"/>
          </a:xfrm>
          <a:prstGeom prst="rect">
            <a:avLst/>
          </a:prstGeom>
          <a:solidFill>
            <a:srgbClr val="99CC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Examples of rework</a:t>
            </a:r>
          </a:p>
        </p:txBody>
      </p:sp>
      <p:sp>
        <p:nvSpPr>
          <p:cNvPr id="22" name="Rectangle 6"/>
          <p:cNvSpPr>
            <a:spLocks noChangeArrowheads="1"/>
          </p:cNvSpPr>
          <p:nvPr/>
        </p:nvSpPr>
        <p:spPr bwMode="gray">
          <a:xfrm>
            <a:off x="323850" y="4121150"/>
            <a:ext cx="8515350" cy="1677988"/>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5000"/>
              </a:lnSpc>
              <a:spcAft>
                <a:spcPct val="15000"/>
              </a:spcAft>
              <a:buFont typeface="Wingdings" panose="05000000000000000000" pitchFamily="2" charset="2"/>
              <a:buChar char="§"/>
            </a:pPr>
            <a:r>
              <a:rPr lang="en-US" dirty="0">
                <a:latin typeface="+mn-lt"/>
              </a:rPr>
              <a:t>Mixing production from one day into a batch from a different day</a:t>
            </a:r>
          </a:p>
          <a:p>
            <a:pPr eaLnBrk="1" hangingPunct="1">
              <a:lnSpc>
                <a:spcPct val="95000"/>
              </a:lnSpc>
              <a:spcAft>
                <a:spcPct val="15000"/>
              </a:spcAft>
              <a:buFont typeface="Wingdings" panose="05000000000000000000" pitchFamily="2" charset="2"/>
              <a:buChar char="§"/>
            </a:pPr>
            <a:r>
              <a:rPr lang="en-US" dirty="0">
                <a:latin typeface="+mn-lt"/>
              </a:rPr>
              <a:t>Re-forming meat patties rejected for being broken, underweight or improperly breaded  </a:t>
            </a:r>
          </a:p>
          <a:p>
            <a:pPr eaLnBrk="1" hangingPunct="1">
              <a:lnSpc>
                <a:spcPct val="95000"/>
              </a:lnSpc>
              <a:spcAft>
                <a:spcPct val="15000"/>
              </a:spcAft>
              <a:buFont typeface="Wingdings" panose="05000000000000000000" pitchFamily="2" charset="2"/>
              <a:buChar char="§"/>
            </a:pPr>
            <a:r>
              <a:rPr lang="en-US" dirty="0">
                <a:latin typeface="+mn-lt"/>
              </a:rPr>
              <a:t>Reprocessing dough left over from previous production</a:t>
            </a:r>
          </a:p>
          <a:p>
            <a:pPr eaLnBrk="1" hangingPunct="1">
              <a:lnSpc>
                <a:spcPct val="95000"/>
              </a:lnSpc>
              <a:spcAft>
                <a:spcPct val="15000"/>
              </a:spcAft>
              <a:buFont typeface="Wingdings" panose="05000000000000000000" pitchFamily="2" charset="2"/>
              <a:buChar char="§"/>
            </a:pPr>
            <a:r>
              <a:rPr lang="en-US" dirty="0">
                <a:latin typeface="+mn-lt"/>
              </a:rPr>
              <a:t>Repacking cookies that were mislabeled</a:t>
            </a:r>
          </a:p>
          <a:p>
            <a:pPr eaLnBrk="1" hangingPunct="1">
              <a:lnSpc>
                <a:spcPct val="95000"/>
              </a:lnSpc>
              <a:spcAft>
                <a:spcPct val="15000"/>
              </a:spcAft>
              <a:buFont typeface="Wingdings" panose="05000000000000000000" pitchFamily="2" charset="2"/>
              <a:buChar char="§"/>
            </a:pPr>
            <a:endParaRPr lang="en-US" noProof="1">
              <a:latin typeface="+mn-lt"/>
            </a:endParaRPr>
          </a:p>
        </p:txBody>
      </p:sp>
    </p:spTree>
    <p:extLst>
      <p:ext uri="{BB962C8B-B14F-4D97-AF65-F5344CB8AC3E}">
        <p14:creationId xmlns:p14="http://schemas.microsoft.com/office/powerpoint/2010/main" val="273135205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HANDLING REWORK</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2"/>
          <p:cNvSpPr>
            <a:spLocks noChangeArrowheads="1"/>
          </p:cNvSpPr>
          <p:nvPr/>
        </p:nvSpPr>
        <p:spPr bwMode="gray">
          <a:xfrm>
            <a:off x="323850" y="1555750"/>
            <a:ext cx="8515350" cy="376238"/>
          </a:xfrm>
          <a:prstGeom prst="rect">
            <a:avLst/>
          </a:prstGeom>
          <a:solidFill>
            <a:srgbClr val="99CC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When handling rework</a:t>
            </a:r>
          </a:p>
        </p:txBody>
      </p:sp>
      <p:sp>
        <p:nvSpPr>
          <p:cNvPr id="20" name="Rectangle 5"/>
          <p:cNvSpPr>
            <a:spLocks noChangeArrowheads="1"/>
          </p:cNvSpPr>
          <p:nvPr/>
        </p:nvSpPr>
        <p:spPr bwMode="gray">
          <a:xfrm>
            <a:off x="323850" y="1931988"/>
            <a:ext cx="8515350" cy="43926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342900" indent="-342900" eaLnBrk="1" hangingPunct="1">
              <a:lnSpc>
                <a:spcPct val="95000"/>
              </a:lnSpc>
              <a:spcAft>
                <a:spcPct val="15000"/>
              </a:spcAft>
              <a:buFont typeface="Wingdings" panose="05000000000000000000" pitchFamily="2" charset="2"/>
              <a:buChar char="§"/>
            </a:pPr>
            <a:r>
              <a:rPr lang="en-US" dirty="0">
                <a:latin typeface="+mn-lt"/>
              </a:rPr>
              <a:t>Identify the rework material: Apply tags with product identification information, which may include name of the product, lot code and date of production. </a:t>
            </a:r>
          </a:p>
          <a:p>
            <a:pPr marL="342900" indent="-342900" eaLnBrk="1" hangingPunct="1">
              <a:lnSpc>
                <a:spcPct val="95000"/>
              </a:lnSpc>
              <a:spcAft>
                <a:spcPct val="15000"/>
              </a:spcAft>
              <a:buFont typeface="Wingdings" panose="05000000000000000000" pitchFamily="2" charset="2"/>
              <a:buChar char="§"/>
            </a:pPr>
            <a:r>
              <a:rPr lang="en-US" dirty="0">
                <a:latin typeface="+mn-lt"/>
              </a:rPr>
              <a:t>Store rework in a way that prevents contamination with potential food hazards and growth of micro-organisms</a:t>
            </a:r>
          </a:p>
          <a:p>
            <a:pPr lvl="1" eaLnBrk="1" hangingPunct="1">
              <a:lnSpc>
                <a:spcPct val="95000"/>
              </a:lnSpc>
              <a:spcAft>
                <a:spcPct val="15000"/>
              </a:spcAft>
              <a:buSzPct val="105000"/>
              <a:buFont typeface="Arial" panose="020B0604020202020204" pitchFamily="34" charset="0"/>
              <a:buChar char="▪"/>
            </a:pPr>
            <a:r>
              <a:rPr lang="en-US" dirty="0">
                <a:latin typeface="+mn-lt"/>
              </a:rPr>
              <a:t>Establish the maximum storage time for your rework material.</a:t>
            </a:r>
          </a:p>
          <a:p>
            <a:pPr lvl="1" eaLnBrk="1" hangingPunct="1">
              <a:lnSpc>
                <a:spcPct val="95000"/>
              </a:lnSpc>
              <a:spcAft>
                <a:spcPct val="15000"/>
              </a:spcAft>
              <a:buFont typeface="Wingdings" panose="05000000000000000000" pitchFamily="2" charset="2"/>
              <a:buChar char="§"/>
            </a:pPr>
            <a:r>
              <a:rPr lang="en-US" dirty="0">
                <a:latin typeface="+mn-lt"/>
              </a:rPr>
              <a:t>Put controls in place to prevent storing rework material for long periods.</a:t>
            </a:r>
          </a:p>
          <a:p>
            <a:pPr marL="342900" indent="-342900" eaLnBrk="1" hangingPunct="1">
              <a:lnSpc>
                <a:spcPct val="95000"/>
              </a:lnSpc>
              <a:spcAft>
                <a:spcPct val="15000"/>
              </a:spcAft>
              <a:buFont typeface="Wingdings" panose="05000000000000000000" pitchFamily="2" charset="2"/>
              <a:buChar char="§"/>
            </a:pPr>
            <a:r>
              <a:rPr lang="en-US" dirty="0">
                <a:latin typeface="+mn-lt"/>
              </a:rPr>
              <a:t>Prevent cross-contamination with allergens: Inappropriate use of rework materials may result in the presence of undeclared ingredients in final products. </a:t>
            </a:r>
          </a:p>
          <a:p>
            <a:pPr marL="895350" lvl="1" indent="-342900" eaLnBrk="1" hangingPunct="1">
              <a:lnSpc>
                <a:spcPct val="95000"/>
              </a:lnSpc>
              <a:spcAft>
                <a:spcPct val="15000"/>
              </a:spcAft>
              <a:buSzPct val="105000"/>
              <a:buFont typeface="Arial" panose="020B0604020202020204" pitchFamily="34" charset="0"/>
              <a:buChar char="▪"/>
            </a:pPr>
            <a:r>
              <a:rPr lang="en-US" dirty="0">
                <a:latin typeface="+mn-lt"/>
              </a:rPr>
              <a:t>This may trigger allergic reactions in some people who are sensitive to a specific ingredient or product. To prevent cross contamination with potential allergens not listed on their labels you may</a:t>
            </a:r>
          </a:p>
          <a:p>
            <a:pPr marL="1295400" lvl="2" indent="-342900" eaLnBrk="1" hangingPunct="1">
              <a:lnSpc>
                <a:spcPct val="95000"/>
              </a:lnSpc>
              <a:spcAft>
                <a:spcPct val="15000"/>
              </a:spcAft>
              <a:buSzPct val="105000"/>
              <a:buFont typeface="Arial" panose="020B0604020202020204" pitchFamily="34" charset="0"/>
              <a:buChar char="▫"/>
            </a:pPr>
            <a:r>
              <a:rPr lang="en-US" dirty="0">
                <a:latin typeface="+mn-lt"/>
              </a:rPr>
              <a:t>specify designated uses for rework materials. For example, use rework materials only with products that already have the same ingredients</a:t>
            </a:r>
          </a:p>
          <a:p>
            <a:pPr marL="1295400" lvl="2" indent="-342900" eaLnBrk="1" hangingPunct="1">
              <a:lnSpc>
                <a:spcPct val="95000"/>
              </a:lnSpc>
              <a:spcAft>
                <a:spcPct val="15000"/>
              </a:spcAft>
              <a:buFont typeface="Wingdings" panose="05000000000000000000" pitchFamily="2" charset="2"/>
              <a:buChar char="§"/>
            </a:pPr>
            <a:endParaRPr lang="en-US" dirty="0">
              <a:latin typeface="+mn-lt"/>
            </a:endParaRPr>
          </a:p>
          <a:p>
            <a:pPr eaLnBrk="1" hangingPunct="1">
              <a:lnSpc>
                <a:spcPct val="95000"/>
              </a:lnSpc>
              <a:spcAft>
                <a:spcPct val="15000"/>
              </a:spcAft>
              <a:buFont typeface="Wingdings" panose="05000000000000000000" pitchFamily="2" charset="2"/>
              <a:buChar char="§"/>
            </a:pPr>
            <a:endParaRPr lang="en-US" noProof="1">
              <a:latin typeface="+mn-lt"/>
            </a:endParaRPr>
          </a:p>
        </p:txBody>
      </p:sp>
    </p:spTree>
    <p:extLst>
      <p:ext uri="{BB962C8B-B14F-4D97-AF65-F5344CB8AC3E}">
        <p14:creationId xmlns:p14="http://schemas.microsoft.com/office/powerpoint/2010/main" val="99130495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HANDLING REWORK</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2"/>
          <p:cNvSpPr>
            <a:spLocks noChangeArrowheads="1"/>
          </p:cNvSpPr>
          <p:nvPr/>
        </p:nvSpPr>
        <p:spPr bwMode="gray">
          <a:xfrm>
            <a:off x="323850" y="1555750"/>
            <a:ext cx="8515350" cy="376238"/>
          </a:xfrm>
          <a:prstGeom prst="rect">
            <a:avLst/>
          </a:prstGeom>
          <a:solidFill>
            <a:srgbClr val="99CC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When handling rework</a:t>
            </a:r>
          </a:p>
        </p:txBody>
      </p:sp>
      <p:sp>
        <p:nvSpPr>
          <p:cNvPr id="20" name="Rectangle 5"/>
          <p:cNvSpPr>
            <a:spLocks noChangeArrowheads="1"/>
          </p:cNvSpPr>
          <p:nvPr/>
        </p:nvSpPr>
        <p:spPr bwMode="gray">
          <a:xfrm>
            <a:off x="323850" y="1931988"/>
            <a:ext cx="8515350" cy="43926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295400" lvl="2" indent="-342900" eaLnBrk="1" hangingPunct="1">
              <a:lnSpc>
                <a:spcPct val="95000"/>
              </a:lnSpc>
              <a:spcAft>
                <a:spcPct val="15000"/>
              </a:spcAft>
              <a:buSzPct val="105000"/>
              <a:buFont typeface="Arial" panose="020B0604020202020204" pitchFamily="34" charset="0"/>
              <a:buChar char="▫"/>
            </a:pPr>
            <a:r>
              <a:rPr lang="en-US" dirty="0">
                <a:latin typeface="+mn-lt"/>
              </a:rPr>
              <a:t>specify designated uses for rework materials. For example, use rework materials only with products that already have the same ingredients</a:t>
            </a:r>
          </a:p>
          <a:p>
            <a:pPr marL="1295400" lvl="2" indent="-342900" eaLnBrk="1" hangingPunct="1">
              <a:lnSpc>
                <a:spcPct val="95000"/>
              </a:lnSpc>
              <a:spcAft>
                <a:spcPct val="15000"/>
              </a:spcAft>
              <a:buSzPct val="105000"/>
              <a:buFont typeface="Arial" panose="020B0604020202020204" pitchFamily="34" charset="0"/>
              <a:buChar char="▫"/>
            </a:pPr>
            <a:r>
              <a:rPr lang="en-US" noProof="1">
                <a:latin typeface="+mn-lt"/>
              </a:rPr>
              <a:t>Identify the rework material: Apply not listed on their labels you may</a:t>
            </a:r>
          </a:p>
          <a:p>
            <a:pPr marL="342900" indent="-342900" eaLnBrk="1" hangingPunct="1">
              <a:lnSpc>
                <a:spcPct val="95000"/>
              </a:lnSpc>
              <a:spcAft>
                <a:spcPct val="15000"/>
              </a:spcAft>
              <a:buFont typeface="Wingdings" panose="05000000000000000000" pitchFamily="2" charset="2"/>
              <a:buChar char="§"/>
            </a:pPr>
            <a:r>
              <a:rPr lang="en-US" noProof="1">
                <a:latin typeface="+mn-lt"/>
              </a:rPr>
              <a:t>Establish the maximum amount of rework material allowable in a product to              control the effect of rework on the final formulation. The amount of rework you add should not alter the nutrition content or the ingredient listing of the product. </a:t>
            </a:r>
          </a:p>
          <a:p>
            <a:pPr marL="342900" indent="-342900" eaLnBrk="1" hangingPunct="1">
              <a:lnSpc>
                <a:spcPct val="95000"/>
              </a:lnSpc>
              <a:spcAft>
                <a:spcPct val="15000"/>
              </a:spcAft>
              <a:buFont typeface="Wingdings" panose="05000000000000000000" pitchFamily="2" charset="2"/>
              <a:buChar char="§"/>
            </a:pPr>
            <a:r>
              <a:rPr lang="en-US" dirty="0">
                <a:latin typeface="+mn-lt"/>
              </a:rPr>
              <a:t>Develop a rework tracking system to be able to identify the final products containing rework materials. A rework tracking system will be necessary if a food product is recalled because it or any of its ingredients is identified as a health risk. If a food product is suspected of presenting a potential hazard to the public, you will need to identify all of its raw materials and ingredients, including rework materials. </a:t>
            </a:r>
            <a:endParaRPr lang="en-US" noProof="1">
              <a:solidFill>
                <a:schemeClr val="accent1"/>
              </a:solidFill>
              <a:latin typeface="+mn-lt"/>
            </a:endParaRPr>
          </a:p>
          <a:p>
            <a:pPr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p:txBody>
      </p:sp>
    </p:spTree>
    <p:extLst>
      <p:ext uri="{BB962C8B-B14F-4D97-AF65-F5344CB8AC3E}">
        <p14:creationId xmlns:p14="http://schemas.microsoft.com/office/powerpoint/2010/main" val="367876403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HANDLING REWORK</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2"/>
          <p:cNvSpPr>
            <a:spLocks noChangeArrowheads="1"/>
          </p:cNvSpPr>
          <p:nvPr/>
        </p:nvSpPr>
        <p:spPr bwMode="gray">
          <a:xfrm>
            <a:off x="323850" y="1555750"/>
            <a:ext cx="8515350" cy="376238"/>
          </a:xfrm>
          <a:prstGeom prst="rect">
            <a:avLst/>
          </a:prstGeom>
          <a:solidFill>
            <a:srgbClr val="99CC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When handling rework</a:t>
            </a:r>
          </a:p>
        </p:txBody>
      </p:sp>
      <p:sp>
        <p:nvSpPr>
          <p:cNvPr id="20" name="Rectangle 5"/>
          <p:cNvSpPr>
            <a:spLocks noChangeArrowheads="1"/>
          </p:cNvSpPr>
          <p:nvPr/>
        </p:nvSpPr>
        <p:spPr bwMode="gray">
          <a:xfrm>
            <a:off x="324853" y="1931988"/>
            <a:ext cx="8514347" cy="43926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838200" lvl="1" eaLnBrk="1" hangingPunct="1">
              <a:lnSpc>
                <a:spcPct val="95000"/>
              </a:lnSpc>
              <a:spcAft>
                <a:spcPct val="15000"/>
              </a:spcAft>
              <a:buSzPct val="105000"/>
              <a:buFont typeface="Arial" panose="020B0604020202020204" pitchFamily="34" charset="0"/>
              <a:buChar char="▪"/>
            </a:pPr>
            <a:r>
              <a:rPr lang="en-US" noProof="1">
                <a:latin typeface="+mn-lt"/>
              </a:rPr>
              <a:t>To keep track of rework material</a:t>
            </a:r>
          </a:p>
          <a:p>
            <a:pPr marL="1295400" lvl="2" indent="-285750" eaLnBrk="1" hangingPunct="1">
              <a:lnSpc>
                <a:spcPct val="95000"/>
              </a:lnSpc>
              <a:spcAft>
                <a:spcPct val="15000"/>
              </a:spcAft>
              <a:buSzPct val="105000"/>
              <a:buFont typeface="Arial" panose="020B0604020202020204" pitchFamily="34" charset="0"/>
              <a:buChar char="▫"/>
            </a:pPr>
            <a:r>
              <a:rPr lang="en-US" dirty="0">
                <a:latin typeface="+mn-lt"/>
              </a:rPr>
              <a:t>develop a recording system for rework that includes the time, quantity and processing step it was collected from, the original lot or batch number/code and the code of the lot or batch it was added to </a:t>
            </a:r>
          </a:p>
          <a:p>
            <a:pPr marL="1295400" lvl="2" indent="-285750" eaLnBrk="1" hangingPunct="1">
              <a:lnSpc>
                <a:spcPct val="95000"/>
              </a:lnSpc>
              <a:spcAft>
                <a:spcPct val="15000"/>
              </a:spcAft>
              <a:buSzPct val="105000"/>
              <a:buFont typeface="Arial" panose="020B0604020202020204" pitchFamily="34" charset="0"/>
              <a:buChar char="▫"/>
            </a:pPr>
            <a:r>
              <a:rPr lang="en-US" dirty="0">
                <a:latin typeface="+mn-lt"/>
              </a:rPr>
              <a:t>record the use of rework material from a specific lot code/batch or production date on your daily production record </a:t>
            </a:r>
          </a:p>
          <a:p>
            <a:pPr marL="342900" indent="-342900" eaLnBrk="1" hangingPunct="1">
              <a:lnSpc>
                <a:spcPct val="95000"/>
              </a:lnSpc>
              <a:spcAft>
                <a:spcPct val="15000"/>
              </a:spcAft>
              <a:buFont typeface="Wingdings" panose="05000000000000000000" pitchFamily="2" charset="2"/>
              <a:buChar char="§"/>
            </a:pPr>
            <a:r>
              <a:rPr lang="en-US" noProof="1">
                <a:latin typeface="+mn-lt"/>
              </a:rPr>
              <a:t>T</a:t>
            </a:r>
            <a:r>
              <a:rPr lang="en-US" dirty="0">
                <a:latin typeface="+mn-lt"/>
              </a:rPr>
              <a:t>rain your staff. Make sure you communicate to your staff all the instructions and procedures on the use of rework and the risks associated with the mishandling of rework material. Post a copy of those procedures at the plant, if necessary. </a:t>
            </a:r>
          </a:p>
          <a:p>
            <a:pPr marL="342900" indent="-342900" eaLnBrk="1" hangingPunct="1">
              <a:lnSpc>
                <a:spcPct val="95000"/>
              </a:lnSpc>
              <a:spcAft>
                <a:spcPct val="15000"/>
              </a:spcAft>
              <a:buFont typeface="Wingdings" panose="05000000000000000000" pitchFamily="2" charset="2"/>
              <a:buChar char="§"/>
            </a:pPr>
            <a:r>
              <a:rPr lang="en-US" dirty="0">
                <a:latin typeface="+mn-lt"/>
              </a:rPr>
              <a:t>Monitor the use of rework. To ensure rework material is used and handled properly, you should:</a:t>
            </a:r>
          </a:p>
          <a:p>
            <a:pPr marL="838200" lvl="1" eaLnBrk="1" hangingPunct="1">
              <a:lnSpc>
                <a:spcPct val="95000"/>
              </a:lnSpc>
              <a:spcAft>
                <a:spcPct val="15000"/>
              </a:spcAft>
              <a:buClr>
                <a:schemeClr val="accent1"/>
              </a:buClr>
              <a:buFont typeface="Wingdings" panose="05000000000000000000" pitchFamily="2" charset="2"/>
              <a:buChar char="§"/>
            </a:pPr>
            <a:endParaRPr lang="en-US" noProof="1">
              <a:latin typeface="+mn-lt"/>
            </a:endParaRPr>
          </a:p>
        </p:txBody>
      </p:sp>
    </p:spTree>
    <p:extLst>
      <p:ext uri="{BB962C8B-B14F-4D97-AF65-F5344CB8AC3E}">
        <p14:creationId xmlns:p14="http://schemas.microsoft.com/office/powerpoint/2010/main" val="325458573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HANDLING REWORK</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2"/>
          <p:cNvSpPr>
            <a:spLocks noChangeArrowheads="1"/>
          </p:cNvSpPr>
          <p:nvPr/>
        </p:nvSpPr>
        <p:spPr bwMode="gray">
          <a:xfrm>
            <a:off x="323850" y="1555750"/>
            <a:ext cx="8515350" cy="376238"/>
          </a:xfrm>
          <a:prstGeom prst="rect">
            <a:avLst/>
          </a:prstGeom>
          <a:solidFill>
            <a:srgbClr val="99CC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When handling rework</a:t>
            </a:r>
          </a:p>
        </p:txBody>
      </p:sp>
      <p:sp>
        <p:nvSpPr>
          <p:cNvPr id="20" name="Rectangle 5"/>
          <p:cNvSpPr>
            <a:spLocks noChangeArrowheads="1"/>
          </p:cNvSpPr>
          <p:nvPr/>
        </p:nvSpPr>
        <p:spPr bwMode="gray">
          <a:xfrm>
            <a:off x="323850" y="1931988"/>
            <a:ext cx="8515350" cy="43926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838200" lvl="1" eaLnBrk="1" hangingPunct="1">
              <a:lnSpc>
                <a:spcPct val="95000"/>
              </a:lnSpc>
              <a:spcAft>
                <a:spcPct val="15000"/>
              </a:spcAft>
              <a:buSzPct val="105000"/>
              <a:buFont typeface="Arial" panose="020B0604020202020204" pitchFamily="34" charset="0"/>
              <a:buChar char="▪"/>
            </a:pPr>
            <a:r>
              <a:rPr lang="en-US" dirty="0">
                <a:latin typeface="+mn-lt"/>
              </a:rPr>
              <a:t>confirm that rework material is properly identified</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confirm that rework material is stored under conditions that protect the safety of your products (ex: correct temperature)</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observe employees handling rework to ensure they follow proper procedures</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monitor your rework tracking system by reviewing records</a:t>
            </a:r>
          </a:p>
          <a:p>
            <a:pPr marL="0" indent="0" eaLnBrk="1" hangingPunct="1">
              <a:lnSpc>
                <a:spcPct val="95000"/>
              </a:lnSpc>
              <a:spcAft>
                <a:spcPct val="15000"/>
              </a:spcAft>
              <a:buSzPct val="105000"/>
            </a:pPr>
            <a:r>
              <a:rPr lang="en-US" noProof="1">
                <a:latin typeface="+mn-lt"/>
              </a:rPr>
              <a:t>	</a:t>
            </a:r>
          </a:p>
        </p:txBody>
      </p:sp>
    </p:spTree>
    <p:extLst>
      <p:ext uri="{BB962C8B-B14F-4D97-AF65-F5344CB8AC3E}">
        <p14:creationId xmlns:p14="http://schemas.microsoft.com/office/powerpoint/2010/main" val="90960307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RISK OF MISHANDLING REWORK</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2"/>
          <p:cNvSpPr>
            <a:spLocks noChangeArrowheads="1"/>
          </p:cNvSpPr>
          <p:nvPr/>
        </p:nvSpPr>
        <p:spPr bwMode="gray">
          <a:xfrm>
            <a:off x="323850" y="1555750"/>
            <a:ext cx="8515350" cy="376238"/>
          </a:xfrm>
          <a:prstGeom prst="rect">
            <a:avLst/>
          </a:prstGeom>
          <a:solidFill>
            <a:srgbClr val="99CC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When handling rework</a:t>
            </a:r>
          </a:p>
        </p:txBody>
      </p:sp>
      <p:sp>
        <p:nvSpPr>
          <p:cNvPr id="20" name="Rectangle 5"/>
          <p:cNvSpPr>
            <a:spLocks noChangeArrowheads="1"/>
          </p:cNvSpPr>
          <p:nvPr/>
        </p:nvSpPr>
        <p:spPr bwMode="gray">
          <a:xfrm>
            <a:off x="323850" y="1931988"/>
            <a:ext cx="8515350" cy="43926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15000"/>
              </a:spcAft>
              <a:buFont typeface="Wingdings" panose="05000000000000000000" pitchFamily="2" charset="2"/>
              <a:buChar char="§"/>
            </a:pPr>
            <a:r>
              <a:rPr lang="en-US" dirty="0">
                <a:latin typeface="+mn-lt"/>
              </a:rPr>
              <a:t>Mishandling rework material may result in potential hazards such as:</a:t>
            </a:r>
          </a:p>
          <a:p>
            <a:pPr marL="838200" lvl="1" eaLnBrk="1" hangingPunct="1">
              <a:lnSpc>
                <a:spcPct val="95000"/>
              </a:lnSpc>
              <a:spcAft>
                <a:spcPct val="15000"/>
              </a:spcAft>
              <a:buSzPct val="105000"/>
              <a:buFont typeface="Arial" panose="020B0604020202020204" pitchFamily="34" charset="0"/>
              <a:buChar char="▪"/>
            </a:pPr>
            <a:r>
              <a:rPr lang="en-US" noProof="1">
                <a:latin typeface="+mn-lt"/>
              </a:rPr>
              <a:t>presence of undeclared allergens due to cross-contamination —  for example when a product containing a specific allergen is mixed with a product that does not contain the ingredient and labelling is not changed to acknowledge the fact.</a:t>
            </a:r>
          </a:p>
          <a:p>
            <a:pPr marL="838200" lvl="1" eaLnBrk="1" hangingPunct="1">
              <a:lnSpc>
                <a:spcPct val="95000"/>
              </a:lnSpc>
              <a:spcAft>
                <a:spcPct val="15000"/>
              </a:spcAft>
              <a:buSzPct val="105000"/>
              <a:buFont typeface="Arial" panose="020B0604020202020204" pitchFamily="34" charset="0"/>
              <a:buChar char="▪"/>
            </a:pPr>
            <a:r>
              <a:rPr lang="en-US" noProof="1">
                <a:latin typeface="+mn-lt"/>
              </a:rPr>
              <a:t>contamination with pathogenic bacteria due to improper personal hygiene or product handling practices</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growth of pathogenic bacteria due to temperature abuse — for example, rework material that requires refrigeration is left at room temperature overnight and used as an ingredient in the next day's production. </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growth of pathogenic bacteria due to time abuse — for example, rework material stored for long period of time due to improper stock rotation</a:t>
            </a:r>
          </a:p>
          <a:p>
            <a:pPr marL="838200" lvl="1" eaLnBrk="1" hangingPunct="1">
              <a:lnSpc>
                <a:spcPct val="95000"/>
              </a:lnSpc>
              <a:spcAft>
                <a:spcPct val="15000"/>
              </a:spcAft>
              <a:buSzPct val="105000"/>
              <a:buFont typeface="Arial" panose="020B0604020202020204" pitchFamily="34" charset="0"/>
              <a:buChar char="▪"/>
            </a:pPr>
            <a:r>
              <a:rPr lang="en-US" dirty="0">
                <a:latin typeface="+mn-lt"/>
              </a:rPr>
              <a:t>presence of undeclared restricted ingredients in the final product — for example, addition of cured meat to a fresh meat product, which should not contain curing agents</a:t>
            </a:r>
            <a:r>
              <a:rPr lang="en-US" noProof="1">
                <a:latin typeface="+mn-lt"/>
              </a:rPr>
              <a:t>	</a:t>
            </a:r>
          </a:p>
        </p:txBody>
      </p:sp>
    </p:spTree>
    <p:extLst>
      <p:ext uri="{BB962C8B-B14F-4D97-AF65-F5344CB8AC3E}">
        <p14:creationId xmlns:p14="http://schemas.microsoft.com/office/powerpoint/2010/main" val="61396997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REWORK USAGE</a:t>
            </a:r>
          </a:p>
        </p:txBody>
      </p:sp>
      <p:sp>
        <p:nvSpPr>
          <p:cNvPr id="4099" name="Rectangle 4"/>
          <p:cNvSpPr>
            <a:spLocks noChangeArrowheads="1"/>
          </p:cNvSpPr>
          <p:nvPr/>
        </p:nvSpPr>
        <p:spPr bwMode="gray">
          <a:xfrm>
            <a:off x="304800" y="1038225"/>
            <a:ext cx="5753100"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801688">
              <a:defRPr>
                <a:solidFill>
                  <a:schemeClr val="tx1"/>
                </a:solidFill>
                <a:latin typeface="Arial" panose="020B0604020202020204" pitchFamily="34" charset="0"/>
                <a:cs typeface="Arial" panose="020B0604020202020204" pitchFamily="34" charset="0"/>
              </a:defRPr>
            </a:lvl1pPr>
            <a:lvl2pPr marL="742950" indent="-285750" defTabSz="801688">
              <a:defRPr>
                <a:solidFill>
                  <a:schemeClr val="tx1"/>
                </a:solidFill>
                <a:latin typeface="Arial" panose="020B0604020202020204" pitchFamily="34" charset="0"/>
                <a:cs typeface="Arial" panose="020B0604020202020204" pitchFamily="34" charset="0"/>
              </a:defRPr>
            </a:lvl2pPr>
            <a:lvl3pPr marL="1143000" indent="-228600" defTabSz="801688">
              <a:defRPr>
                <a:solidFill>
                  <a:schemeClr val="tx1"/>
                </a:solidFill>
                <a:latin typeface="Arial" panose="020B0604020202020204" pitchFamily="34" charset="0"/>
                <a:cs typeface="Arial" panose="020B0604020202020204" pitchFamily="34" charset="0"/>
              </a:defRPr>
            </a:lvl3pPr>
            <a:lvl4pPr marL="1600200" indent="-228600" defTabSz="801688">
              <a:defRPr>
                <a:solidFill>
                  <a:schemeClr val="tx1"/>
                </a:solidFill>
                <a:latin typeface="Arial" panose="020B0604020202020204" pitchFamily="34" charset="0"/>
                <a:cs typeface="Arial" panose="020B0604020202020204" pitchFamily="34" charset="0"/>
              </a:defRPr>
            </a:lvl4pPr>
            <a:lvl5pPr marL="2057400" indent="-228600" defTabSz="801688">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sz="2000" noProof="1">
              <a:latin typeface="+mn-lt"/>
            </a:endParaRPr>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3333750"/>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24717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4211638"/>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50847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44488" y="1566863"/>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2"/>
          <p:cNvSpPr>
            <a:spLocks noChangeArrowheads="1"/>
          </p:cNvSpPr>
          <p:nvPr/>
        </p:nvSpPr>
        <p:spPr bwMode="gray">
          <a:xfrm>
            <a:off x="323850" y="1555750"/>
            <a:ext cx="8515350" cy="376238"/>
          </a:xfrm>
          <a:prstGeom prst="rect">
            <a:avLst/>
          </a:prstGeom>
          <a:solidFill>
            <a:srgbClr val="99CC0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eaLnBrk="0" hangingPunct="0">
              <a:defRPr>
                <a:solidFill>
                  <a:schemeClr val="tx1"/>
                </a:solidFill>
                <a:latin typeface="Arial" panose="020B0604020202020204" pitchFamily="34" charset="0"/>
                <a:cs typeface="Arial" panose="020B0604020202020204" pitchFamily="34" charset="0"/>
              </a:defRPr>
            </a:lvl1pPr>
            <a:lvl2pPr marL="742950" indent="-285750" defTabSz="801688" eaLnBrk="0" hangingPunct="0">
              <a:defRPr>
                <a:solidFill>
                  <a:schemeClr val="tx1"/>
                </a:solidFill>
                <a:latin typeface="Arial" panose="020B0604020202020204" pitchFamily="34" charset="0"/>
                <a:cs typeface="Arial" panose="020B0604020202020204" pitchFamily="34" charset="0"/>
              </a:defRPr>
            </a:lvl2pPr>
            <a:lvl3pPr marL="1143000" indent="-228600" defTabSz="801688" eaLnBrk="0" hangingPunct="0">
              <a:defRPr>
                <a:solidFill>
                  <a:schemeClr val="tx1"/>
                </a:solidFill>
                <a:latin typeface="Arial" panose="020B0604020202020204" pitchFamily="34" charset="0"/>
                <a:cs typeface="Arial" panose="020B0604020202020204" pitchFamily="34" charset="0"/>
              </a:defRPr>
            </a:lvl3pPr>
            <a:lvl4pPr marL="1600200" indent="-228600" defTabSz="801688" eaLnBrk="0" hangingPunct="0">
              <a:defRPr>
                <a:solidFill>
                  <a:schemeClr val="tx1"/>
                </a:solidFill>
                <a:latin typeface="Arial" panose="020B0604020202020204" pitchFamily="34" charset="0"/>
                <a:cs typeface="Arial" panose="020B0604020202020204" pitchFamily="34" charset="0"/>
              </a:defRPr>
            </a:lvl4pPr>
            <a:lvl5pPr marL="2057400" indent="-228600" defTabSz="801688" eaLnBrk="0" hangingPunct="0">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2000" b="1" noProof="1">
                <a:latin typeface="+mn-lt"/>
              </a:rPr>
              <a:t>While using rework</a:t>
            </a:r>
          </a:p>
        </p:txBody>
      </p:sp>
      <p:sp>
        <p:nvSpPr>
          <p:cNvPr id="20" name="Rectangle 5"/>
          <p:cNvSpPr>
            <a:spLocks noChangeArrowheads="1"/>
          </p:cNvSpPr>
          <p:nvPr/>
        </p:nvSpPr>
        <p:spPr bwMode="gray">
          <a:xfrm>
            <a:off x="323850" y="1931988"/>
            <a:ext cx="8515350" cy="4392612"/>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a:lstStyle>
            <a:lvl1pPr marL="190500" indent="-1905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lnSpc>
                <a:spcPct val="95000"/>
              </a:lnSpc>
              <a:spcAft>
                <a:spcPct val="15000"/>
              </a:spcAft>
              <a:buSzPct val="100000"/>
              <a:buFont typeface="Wingdings" panose="05000000000000000000" pitchFamily="2" charset="2"/>
              <a:buChar char="§"/>
            </a:pPr>
            <a:r>
              <a:rPr lang="en-US" noProof="1">
                <a:latin typeface="+mn-lt"/>
              </a:rPr>
              <a:t>Where rework is incorporated as an “in‐process” step</a:t>
            </a:r>
          </a:p>
          <a:p>
            <a:pPr marL="895350" lvl="1" indent="-342900" eaLnBrk="1" hangingPunct="1">
              <a:lnSpc>
                <a:spcPct val="95000"/>
              </a:lnSpc>
              <a:spcAft>
                <a:spcPct val="15000"/>
              </a:spcAft>
              <a:buSzPct val="105000"/>
              <a:buFont typeface="Arial" panose="020B0604020202020204" pitchFamily="34" charset="0"/>
              <a:buChar char="▪"/>
            </a:pPr>
            <a:r>
              <a:rPr lang="en-US" noProof="1">
                <a:latin typeface="+mn-lt"/>
              </a:rPr>
              <a:t>The acceptable quantity, type and conditions of rework use shall be specified.</a:t>
            </a:r>
          </a:p>
          <a:p>
            <a:pPr marL="285750" indent="-285750" eaLnBrk="1" hangingPunct="1">
              <a:lnSpc>
                <a:spcPct val="95000"/>
              </a:lnSpc>
              <a:spcAft>
                <a:spcPct val="15000"/>
              </a:spcAft>
              <a:buSzPct val="100000"/>
              <a:buFont typeface="Wingdings" panose="05000000000000000000" pitchFamily="2" charset="2"/>
              <a:buChar char="§"/>
            </a:pPr>
            <a:r>
              <a:rPr lang="en-US" noProof="1">
                <a:latin typeface="+mn-lt"/>
              </a:rPr>
              <a:t>Where rework activities involve removing a product from filled or wrapped packages</a:t>
            </a:r>
          </a:p>
          <a:p>
            <a:pPr marL="895350" lvl="1" indent="-342900" eaLnBrk="1" hangingPunct="1">
              <a:lnSpc>
                <a:spcPct val="95000"/>
              </a:lnSpc>
              <a:spcAft>
                <a:spcPct val="15000"/>
              </a:spcAft>
              <a:buSzPct val="105000"/>
              <a:buFont typeface="Arial" panose="020B0604020202020204" pitchFamily="34" charset="0"/>
              <a:buChar char="▪"/>
            </a:pPr>
            <a:r>
              <a:rPr lang="en-US" noProof="1">
                <a:latin typeface="+mn-lt"/>
              </a:rPr>
              <a:t>Ensure the removal and segregation of packaging materials.</a:t>
            </a:r>
          </a:p>
          <a:p>
            <a:pPr marL="895350" lvl="1" indent="-342900" eaLnBrk="1" hangingPunct="1">
              <a:lnSpc>
                <a:spcPct val="95000"/>
              </a:lnSpc>
              <a:spcAft>
                <a:spcPct val="15000"/>
              </a:spcAft>
              <a:buSzPct val="105000"/>
              <a:buFont typeface="Arial" panose="020B0604020202020204" pitchFamily="34" charset="0"/>
              <a:buChar char="▪"/>
            </a:pPr>
            <a:r>
              <a:rPr lang="en-US" noProof="1">
                <a:latin typeface="+mn-lt"/>
              </a:rPr>
              <a:t>Avoid contamination of the product with extraneous matter.	</a:t>
            </a:r>
          </a:p>
        </p:txBody>
      </p:sp>
    </p:spTree>
    <p:extLst>
      <p:ext uri="{BB962C8B-B14F-4D97-AF65-F5344CB8AC3E}">
        <p14:creationId xmlns:p14="http://schemas.microsoft.com/office/powerpoint/2010/main" val="832223413"/>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2.xml><?xml version="1.0" encoding="utf-8"?>
<ds:datastoreItem xmlns:ds="http://schemas.openxmlformats.org/officeDocument/2006/customXml" ds:itemID="{6F0180CB-08B1-436B-9799-0C76022FBD6C}">
  <ds:schemaRefs>
    <ds:schemaRef ds:uri="http://schemas.microsoft.com/office/2006/metadata/properties"/>
    <ds:schemaRef ds:uri="http://schemas.microsoft.com/sharepoint/v3/fields"/>
    <ds:schemaRef ds:uri="B6023AA3-3CEE-413F-91F8-322A2644F388"/>
    <ds:schemaRef ds:uri="http://purl.org/dc/terms/"/>
    <ds:schemaRef ds:uri="http://purl.org/dc/elements/1.1/"/>
    <ds:schemaRef ds:uri="http://schemas.microsoft.com/office/infopath/2007/PartnerControls"/>
    <ds:schemaRef ds:uri="http://schemas.openxmlformats.org/package/2006/metadata/core-properties"/>
    <ds:schemaRef ds:uri="http://www.w3.org/XML/1998/namespace"/>
    <ds:schemaRef ds:uri="http://schemas.microsoft.com/office/2006/documentManagement/types"/>
    <ds:schemaRef ds:uri="0f0eb950-47b7-49a7-b2b9-b0c411c9c3b8"/>
    <ds:schemaRef ds:uri="http://schemas.microsoft.com/sharepoint/v3"/>
    <ds:schemaRef ds:uri="http://purl.org/dc/dcmitype/"/>
  </ds:schemaRefs>
</ds:datastoreItem>
</file>

<file path=customXml/itemProps3.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4.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new pmg</Template>
  <TotalTime>194</TotalTime>
  <Words>870</Words>
  <Application>Microsoft Office PowerPoint</Application>
  <PresentationFormat>On-screen Show (4:3)</PresentationFormat>
  <Paragraphs>88</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Wingdings</vt:lpstr>
      <vt:lpstr>Office Theme</vt:lpstr>
      <vt:lpstr>PowerPoint Presentation</vt:lpstr>
      <vt:lpstr>AGENDA </vt:lpstr>
      <vt:lpstr>WHAT IS REWORK?</vt:lpstr>
      <vt:lpstr>HANDLING REWORK</vt:lpstr>
      <vt:lpstr>HANDLING REWORK</vt:lpstr>
      <vt:lpstr>HANDLING REWORK</vt:lpstr>
      <vt:lpstr>HANDLING REWORK</vt:lpstr>
      <vt:lpstr>RISK OF MISHANDLING REWORK</vt:lpstr>
      <vt:lpstr>REWORK USAGE</vt:lpstr>
      <vt:lpstr>REWORK- IMPORTANT CONSIDERATIONS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REWORK</dc:title>
  <dc:creator>PMG-54</dc:creator>
  <cp:lastModifiedBy>abhinav pandey</cp:lastModifiedBy>
  <cp:revision>28</cp:revision>
  <cp:lastPrinted>2014-11-21T06:58:07Z</cp:lastPrinted>
  <dcterms:created xsi:type="dcterms:W3CDTF">2017-06-22T06:55:23Z</dcterms:created>
  <dcterms:modified xsi:type="dcterms:W3CDTF">2025-04-15T11:29:05Z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