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5"/>
  </p:sldMasterIdLst>
  <p:notesMasterIdLst>
    <p:notesMasterId r:id="rId18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8F00"/>
    <a:srgbClr val="FF3399"/>
    <a:srgbClr val="FF66CC"/>
    <a:srgbClr val="FF99CC"/>
    <a:srgbClr val="FF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737" autoAdjust="0"/>
  </p:normalViewPr>
  <p:slideViewPr>
    <p:cSldViewPr>
      <p:cViewPr varScale="1">
        <p:scale>
          <a:sx n="93" d="100"/>
          <a:sy n="93" d="100"/>
        </p:scale>
        <p:origin x="156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8B4CB-620C-44DC-9CC9-701675A36E1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462E2-F543-4B30-B078-C63253CE8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124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AC6C16C-C112-4894-935A-10AF9E0004CB}" type="slidenum">
              <a:rPr altLang="en-US"/>
              <a:pPr/>
              <a:t>2</a:t>
            </a:fld>
            <a:endParaRPr lang="en-US" altLang="en-US"/>
          </a:p>
        </p:txBody>
      </p:sp>
      <p:sp>
        <p:nvSpPr>
          <p:cNvPr id="17411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5838197-1EBB-409E-B209-1C673FB362BE}" type="slidenum">
              <a:rPr lang="en-GB" altLang="en-US" sz="1300"/>
              <a:pPr algn="r" eaLnBrk="1" hangingPunct="1"/>
              <a:t>2</a:t>
            </a:fld>
            <a:endParaRPr lang="en-GB" altLang="en-US" sz="1300"/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1393771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AC6C16C-C112-4894-935A-10AF9E0004CB}" type="slidenum">
              <a:rPr altLang="en-US"/>
              <a:pPr/>
              <a:t>11</a:t>
            </a:fld>
            <a:endParaRPr lang="en-US" altLang="en-US"/>
          </a:p>
        </p:txBody>
      </p:sp>
      <p:sp>
        <p:nvSpPr>
          <p:cNvPr id="17411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5838197-1EBB-409E-B209-1C673FB362BE}" type="slidenum">
              <a:rPr lang="en-GB" altLang="en-US" sz="1300"/>
              <a:pPr algn="r" eaLnBrk="1" hangingPunct="1"/>
              <a:t>11</a:t>
            </a:fld>
            <a:endParaRPr lang="en-GB" altLang="en-US" sz="1300"/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7951758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AC6C16C-C112-4894-935A-10AF9E0004CB}" type="slidenum">
              <a:rPr altLang="en-US"/>
              <a:pPr/>
              <a:t>12</a:t>
            </a:fld>
            <a:endParaRPr lang="en-US" altLang="en-US"/>
          </a:p>
        </p:txBody>
      </p:sp>
      <p:sp>
        <p:nvSpPr>
          <p:cNvPr id="17411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5838197-1EBB-409E-B209-1C673FB362BE}" type="slidenum">
              <a:rPr lang="en-GB" altLang="en-US" sz="1300"/>
              <a:pPr algn="r" eaLnBrk="1" hangingPunct="1"/>
              <a:t>12</a:t>
            </a:fld>
            <a:endParaRPr lang="en-GB" altLang="en-US" sz="1300"/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566329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AC6C16C-C112-4894-935A-10AF9E0004CB}" type="slidenum">
              <a:rPr altLang="en-US"/>
              <a:pPr/>
              <a:t>3</a:t>
            </a:fld>
            <a:endParaRPr lang="en-US" altLang="en-US"/>
          </a:p>
        </p:txBody>
      </p:sp>
      <p:sp>
        <p:nvSpPr>
          <p:cNvPr id="17411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5838197-1EBB-409E-B209-1C673FB362BE}" type="slidenum">
              <a:rPr lang="en-GB" altLang="en-US" sz="1300"/>
              <a:pPr algn="r" eaLnBrk="1" hangingPunct="1"/>
              <a:t>3</a:t>
            </a:fld>
            <a:endParaRPr lang="en-GB" altLang="en-US" sz="1300"/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344365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AC6C16C-C112-4894-935A-10AF9E0004CB}" type="slidenum">
              <a:rPr altLang="en-US"/>
              <a:pPr/>
              <a:t>4</a:t>
            </a:fld>
            <a:endParaRPr lang="en-US" altLang="en-US"/>
          </a:p>
        </p:txBody>
      </p:sp>
      <p:sp>
        <p:nvSpPr>
          <p:cNvPr id="17411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5838197-1EBB-409E-B209-1C673FB362BE}" type="slidenum">
              <a:rPr lang="en-GB" altLang="en-US" sz="1300"/>
              <a:pPr algn="r" eaLnBrk="1" hangingPunct="1"/>
              <a:t>4</a:t>
            </a:fld>
            <a:endParaRPr lang="en-GB" altLang="en-US" sz="1300"/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013833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AC6C16C-C112-4894-935A-10AF9E0004CB}" type="slidenum">
              <a:rPr altLang="en-US"/>
              <a:pPr/>
              <a:t>5</a:t>
            </a:fld>
            <a:endParaRPr lang="en-US" altLang="en-US"/>
          </a:p>
        </p:txBody>
      </p:sp>
      <p:sp>
        <p:nvSpPr>
          <p:cNvPr id="17411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5838197-1EBB-409E-B209-1C673FB362BE}" type="slidenum">
              <a:rPr lang="en-GB" altLang="en-US" sz="1300"/>
              <a:pPr algn="r" eaLnBrk="1" hangingPunct="1"/>
              <a:t>5</a:t>
            </a:fld>
            <a:endParaRPr lang="en-GB" altLang="en-US" sz="1300"/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2236721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AC6C16C-C112-4894-935A-10AF9E0004CB}" type="slidenum">
              <a:rPr altLang="en-US"/>
              <a:pPr/>
              <a:t>6</a:t>
            </a:fld>
            <a:endParaRPr lang="en-US" altLang="en-US"/>
          </a:p>
        </p:txBody>
      </p:sp>
      <p:sp>
        <p:nvSpPr>
          <p:cNvPr id="17411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5838197-1EBB-409E-B209-1C673FB362BE}" type="slidenum">
              <a:rPr lang="en-GB" altLang="en-US" sz="1300"/>
              <a:pPr algn="r" eaLnBrk="1" hangingPunct="1"/>
              <a:t>6</a:t>
            </a:fld>
            <a:endParaRPr lang="en-GB" altLang="en-US" sz="1300"/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823076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AC6C16C-C112-4894-935A-10AF9E0004CB}" type="slidenum">
              <a:rPr altLang="en-US"/>
              <a:pPr/>
              <a:t>7</a:t>
            </a:fld>
            <a:endParaRPr lang="en-US" altLang="en-US"/>
          </a:p>
        </p:txBody>
      </p:sp>
      <p:sp>
        <p:nvSpPr>
          <p:cNvPr id="17411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5838197-1EBB-409E-B209-1C673FB362BE}" type="slidenum">
              <a:rPr lang="en-GB" altLang="en-US" sz="1300"/>
              <a:pPr algn="r" eaLnBrk="1" hangingPunct="1"/>
              <a:t>7</a:t>
            </a:fld>
            <a:endParaRPr lang="en-GB" altLang="en-US" sz="1300"/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5566113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AC6C16C-C112-4894-935A-10AF9E0004CB}" type="slidenum">
              <a:rPr altLang="en-US"/>
              <a:pPr/>
              <a:t>8</a:t>
            </a:fld>
            <a:endParaRPr lang="en-US" altLang="en-US"/>
          </a:p>
        </p:txBody>
      </p:sp>
      <p:sp>
        <p:nvSpPr>
          <p:cNvPr id="17411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5838197-1EBB-409E-B209-1C673FB362BE}" type="slidenum">
              <a:rPr lang="en-GB" altLang="en-US" sz="1300"/>
              <a:pPr algn="r" eaLnBrk="1" hangingPunct="1"/>
              <a:t>8</a:t>
            </a:fld>
            <a:endParaRPr lang="en-GB" altLang="en-US" sz="1300"/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6230427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AC6C16C-C112-4894-935A-10AF9E0004CB}" type="slidenum">
              <a:rPr altLang="en-US"/>
              <a:pPr/>
              <a:t>9</a:t>
            </a:fld>
            <a:endParaRPr lang="en-US" altLang="en-US"/>
          </a:p>
        </p:txBody>
      </p:sp>
      <p:sp>
        <p:nvSpPr>
          <p:cNvPr id="17411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5838197-1EBB-409E-B209-1C673FB362BE}" type="slidenum">
              <a:rPr lang="en-GB" altLang="en-US" sz="1300"/>
              <a:pPr algn="r" eaLnBrk="1" hangingPunct="1"/>
              <a:t>9</a:t>
            </a:fld>
            <a:endParaRPr lang="en-GB" altLang="en-US" sz="1300"/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0535442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AC6C16C-C112-4894-935A-10AF9E0004CB}" type="slidenum">
              <a:rPr altLang="en-US"/>
              <a:pPr/>
              <a:t>10</a:t>
            </a:fld>
            <a:endParaRPr lang="en-US" altLang="en-US"/>
          </a:p>
        </p:txBody>
      </p:sp>
      <p:sp>
        <p:nvSpPr>
          <p:cNvPr id="17411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5838197-1EBB-409E-B209-1C673FB362BE}" type="slidenum">
              <a:rPr lang="en-GB" altLang="en-US" sz="1300"/>
              <a:pPr algn="r" eaLnBrk="1" hangingPunct="1"/>
              <a:t>10</a:t>
            </a:fld>
            <a:endParaRPr lang="en-GB" altLang="en-US" sz="1300"/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161207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1" indent="0" algn="ctr">
              <a:buNone/>
              <a:defRPr sz="2000"/>
            </a:lvl2pPr>
            <a:lvl3pPr marL="914361" indent="0" algn="ctr">
              <a:buNone/>
              <a:defRPr sz="1800"/>
            </a:lvl3pPr>
            <a:lvl4pPr marL="1371543" indent="0" algn="ctr">
              <a:buNone/>
              <a:defRPr sz="1600"/>
            </a:lvl4pPr>
            <a:lvl5pPr marL="1828724" indent="0" algn="ctr">
              <a:buNone/>
              <a:defRPr sz="1600"/>
            </a:lvl5pPr>
            <a:lvl6pPr marL="2285904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6" indent="0" algn="ctr">
              <a:buNone/>
              <a:defRPr sz="1600"/>
            </a:lvl8pPr>
            <a:lvl9pPr marL="365744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176579-FE05-417F-8609-C7CAFF5E6B08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DFF2D0C-D2C9-46FB-ADF6-A99561CA6E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82DF1-27FD-4ADD-91C2-9C181CCE0E13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F167844-14C8-4475-9827-0B1589FE1B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249D29F-51EA-42FF-836F-210591C749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436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581E-3D60-4789-81BA-A8F1555C1ECB}" type="datetime1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820914-E4BC-433E-AEBE-0A380D1DF40F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</p:spTree>
    <p:extLst>
      <p:ext uri="{BB962C8B-B14F-4D97-AF65-F5344CB8AC3E}">
        <p14:creationId xmlns:p14="http://schemas.microsoft.com/office/powerpoint/2010/main" val="15552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70FB658-1DD4-4E67-9DD4-9075B9581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675B3-901B-4884-9D3B-DD82244241A2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5ABC8AF-6C8D-4E94-B42A-425E6E33DC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F3970AF-C2BE-4BB0-A0D9-0C90862EA1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094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62B0F-90E2-412D-AE42-DE276FA4C40E}" type="datetime1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3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mg.engineering/" TargetMode="External"/><Relationship Id="rId3" Type="http://schemas.openxmlformats.org/officeDocument/2006/relationships/slideLayout" Target="../slideLayouts/slideLayout3.xml"/><Relationship Id="rId7" Type="http://schemas.openxmlformats.org/officeDocument/2006/relationships/hyperlink" Target="mailto:info@pmg.engineering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alphaModFix amt="4000"/>
            <a:lum/>
          </a:blip>
          <a:srcRect/>
          <a:tile tx="0" ty="0" sx="77000" sy="77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6487" y="787183"/>
            <a:ext cx="7886700" cy="892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68411"/>
            <a:ext cx="7886700" cy="4475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94DA7-86D7-474D-A1B4-F15BA50BEFE7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F075A5-6ECF-45AD-8CF3-F2A10412AC53}"/>
              </a:ext>
            </a:extLst>
          </p:cNvPr>
          <p:cNvCxnSpPr>
            <a:cxnSpLocks/>
          </p:cNvCxnSpPr>
          <p:nvPr userDrawn="1"/>
        </p:nvCxnSpPr>
        <p:spPr>
          <a:xfrm>
            <a:off x="636487" y="698107"/>
            <a:ext cx="78867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1D93101-9D13-482D-A0BE-6AB1F6CE3654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23" dirty="0"/>
              <a:t>Competent People. Smarter Work Systems. Exceptional Customer Interactions.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23DB47D-1AD0-4B44-BB13-503C998C195C}"/>
              </a:ext>
            </a:extLst>
          </p:cNvPr>
          <p:cNvSpPr txBox="1">
            <a:spLocks/>
          </p:cNvSpPr>
          <p:nvPr userDrawn="1"/>
        </p:nvSpPr>
        <p:spPr>
          <a:xfrm>
            <a:off x="628650" y="58232"/>
            <a:ext cx="3417341" cy="639875"/>
          </a:xfrm>
          <a:prstGeom prst="rect">
            <a:avLst/>
          </a:prstGeom>
        </p:spPr>
        <p:txBody>
          <a:bodyPr vert="horz" lIns="63305" tIns="31652" rIns="63305" bIns="31652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62" b="1" dirty="0"/>
              <a:t>PMG Engineering Private Limited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End-to-End Engineering Company in Food Industry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/>
              </a:rPr>
              <a:t>info@pmg.engineering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| 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/>
              </a:rPr>
              <a:t>www.pmg.engineering</a:t>
            </a:r>
            <a:endParaRPr lang="en-US" sz="1108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20805C-D2DD-477E-877E-F4DEF1025626}"/>
              </a:ext>
            </a:extLst>
          </p:cNvPr>
          <p:cNvSpPr txBox="1"/>
          <p:nvPr userDrawn="1"/>
        </p:nvSpPr>
        <p:spPr>
          <a:xfrm>
            <a:off x="7028458" y="505951"/>
            <a:ext cx="1560042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9" b="0" dirty="0">
                <a:solidFill>
                  <a:srgbClr val="FF8A04"/>
                </a:solidFill>
              </a:rPr>
              <a:t>Reputation built on </a:t>
            </a:r>
            <a:r>
              <a:rPr lang="en-US" sz="969" b="0" u="none" dirty="0">
                <a:solidFill>
                  <a:srgbClr val="FF8A04"/>
                </a:solidFill>
              </a:rPr>
              <a:t>Results</a:t>
            </a:r>
          </a:p>
        </p:txBody>
      </p:sp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id="{EDD520AD-DDE1-4DCD-9090-3F04B1CE750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952" y="58232"/>
            <a:ext cx="1511398" cy="47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629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</p:sldLayoutIdLst>
  <p:hf hdr="0" ftr="0" dt="0"/>
  <p:txStyles>
    <p:titleStyle>
      <a:lvl1pPr algn="l" defTabSz="91436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3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6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7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FangSong" panose="02010609060101010101" pitchFamily="49" charset="-122"/>
                <a:ea typeface="FangSong" panose="02010609060101010101" pitchFamily="49" charset="-122"/>
              </a:rPr>
              <a:t>HOLD &amp; RELEASE PROGRAM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048000"/>
            <a:ext cx="3812357" cy="2800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048000"/>
            <a:ext cx="3886200" cy="2800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7240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200" noProof="1">
                <a:latin typeface="+mn-lt"/>
              </a:rPr>
              <a:t>RULES FOR DETERMINING HOLD CATEGORY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16406" name="Picture 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1566863"/>
            <a:ext cx="309562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07" name="Picture 9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043113"/>
            <a:ext cx="309562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08" name="Picture 9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533650"/>
            <a:ext cx="309562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09" name="Picture 9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3017838"/>
            <a:ext cx="309562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10" name="Picture 9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3506788"/>
            <a:ext cx="309562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11" name="Picture 9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3997325"/>
            <a:ext cx="309562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12" name="Picture 9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484688"/>
            <a:ext cx="309562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13" name="Picture 9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972050"/>
            <a:ext cx="309562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14" name="Picture 9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5459413"/>
            <a:ext cx="309562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BC8F00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b="1" noProof="1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gray">
          <a:xfrm>
            <a:off x="341313" y="1931988"/>
            <a:ext cx="849896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</a:pPr>
            <a:endParaRPr lang="en-US" noProof="1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58407" y="2273081"/>
            <a:ext cx="1841993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Category 1 Hold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2906533"/>
            <a:ext cx="1828800" cy="3416320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All Category 1 holds must be reported immediately.</a:t>
            </a:r>
          </a:p>
          <a:p>
            <a:r>
              <a:rPr lang="en-US" dirty="0"/>
              <a:t>The amount of product to be placed on hold to be determined in conjugation with senior management</a:t>
            </a:r>
          </a:p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819982" y="2260202"/>
            <a:ext cx="1849718" cy="64633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Category 2 Hold</a:t>
            </a:r>
          </a:p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810000" y="2906533"/>
            <a:ext cx="1839577" cy="3416320"/>
          </a:xfrm>
          <a:prstGeom prst="rect">
            <a:avLst/>
          </a:prstGeom>
          <a:noFill/>
          <a:ln w="38100">
            <a:solidFill>
              <a:srgbClr val="7030A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dirty="0"/>
              <a:t>If products held under category 2 need to be moved, each shipping unit, must be visually identified as being held.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244389" y="2325469"/>
            <a:ext cx="1909011" cy="646331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Category 2 &amp; 3 Hold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248400" y="2919412"/>
            <a:ext cx="1905000" cy="341632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Facilities with computerized warehouse management systems can use computer holding systems if they meet requirements for identifying and segregating products</a:t>
            </a:r>
          </a:p>
        </p:txBody>
      </p:sp>
    </p:spTree>
    <p:extLst>
      <p:ext uri="{BB962C8B-B14F-4D97-AF65-F5344CB8AC3E}">
        <p14:creationId xmlns:p14="http://schemas.microsoft.com/office/powerpoint/2010/main" val="163179674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200" noProof="1">
                <a:latin typeface="+mn-lt"/>
              </a:rPr>
              <a:t>HOLD AND RELEASE DOCUMENTATION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16406" name="Picture 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1566863"/>
            <a:ext cx="309562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07" name="Picture 9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043113"/>
            <a:ext cx="309562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08" name="Picture 9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533650"/>
            <a:ext cx="309562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09" name="Picture 9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3017838"/>
            <a:ext cx="309562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10" name="Picture 9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3506788"/>
            <a:ext cx="309562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11" name="Picture 9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3997325"/>
            <a:ext cx="309562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12" name="Picture 9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484688"/>
            <a:ext cx="309562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13" name="Picture 9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972050"/>
            <a:ext cx="309562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14" name="Picture 9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5459413"/>
            <a:ext cx="309562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BC8F00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b="1" noProof="1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Materials or products that are on hold must be effectively monitored and the results must be documented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The H&amp;R record must enable the complete reconstruction of the hold event: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What was held- Codedate[s], quantity, and/ or time affected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Reason for hold/ hold category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Investigations and results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Disposition and authorization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Inventory verification and reconciliation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Certificates or other evidence or product destruction or disposal</a:t>
            </a:r>
          </a:p>
        </p:txBody>
      </p:sp>
    </p:spTree>
    <p:extLst>
      <p:ext uri="{BB962C8B-B14F-4D97-AF65-F5344CB8AC3E}">
        <p14:creationId xmlns:p14="http://schemas.microsoft.com/office/powerpoint/2010/main" val="4118038971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200" noProof="1">
                <a:latin typeface="+mn-lt"/>
              </a:rPr>
              <a:t>PATHOGEN TESTING HOLD REQUIREMENTS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16406" name="Picture 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1566863"/>
            <a:ext cx="309562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07" name="Picture 9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043113"/>
            <a:ext cx="309562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08" name="Picture 9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533650"/>
            <a:ext cx="309562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09" name="Picture 9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3017838"/>
            <a:ext cx="309562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10" name="Picture 9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3506788"/>
            <a:ext cx="309562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11" name="Picture 9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3997325"/>
            <a:ext cx="309562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12" name="Picture 9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484688"/>
            <a:ext cx="309562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13" name="Picture 9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972050"/>
            <a:ext cx="309562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14" name="Picture 9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5459413"/>
            <a:ext cx="309562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BC8F00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b="1" noProof="1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1001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Any ingredients or products implicated by presumptive or confirmed unacceptable pathogen test result must be placed immediately on category 1 hold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Delivered ingredients, pending pathogen test results, and rework pending pathogentests results must be placed on category 2 hold. 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Products manufactured using materials which are awaiting pathogen test results must be placed on category 2 hold until the results are available.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Minimally or entire lot of product must be placed on category 3 when pathogen testing on every lot is specified.</a:t>
            </a:r>
          </a:p>
        </p:txBody>
      </p:sp>
      <p:pic>
        <p:nvPicPr>
          <p:cNvPr id="1026" name="Picture 2" descr="Image result for PATHOGEN TEST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1" y="4897438"/>
            <a:ext cx="2209800" cy="147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704917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AGENDA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6388" name="Rectangle 72"/>
          <p:cNvSpPr>
            <a:spLocks noChangeArrowheads="1"/>
          </p:cNvSpPr>
          <p:nvPr/>
        </p:nvSpPr>
        <p:spPr bwMode="gray">
          <a:xfrm>
            <a:off x="323850" y="1555750"/>
            <a:ext cx="342900" cy="344488"/>
          </a:xfrm>
          <a:prstGeom prst="rect">
            <a:avLst/>
          </a:prstGeom>
          <a:solidFill>
            <a:srgbClr val="BC8F00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noProof="1">
                <a:latin typeface="+mn-lt"/>
              </a:rPr>
              <a:t>1</a:t>
            </a:r>
          </a:p>
        </p:txBody>
      </p:sp>
      <p:sp>
        <p:nvSpPr>
          <p:cNvPr id="16389" name="Rectangle 73"/>
          <p:cNvSpPr>
            <a:spLocks noChangeArrowheads="1"/>
          </p:cNvSpPr>
          <p:nvPr/>
        </p:nvSpPr>
        <p:spPr bwMode="gray">
          <a:xfrm>
            <a:off x="811213" y="1555750"/>
            <a:ext cx="8008937" cy="34448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What is hold &amp; release</a:t>
            </a:r>
          </a:p>
        </p:txBody>
      </p:sp>
      <p:sp>
        <p:nvSpPr>
          <p:cNvPr id="16390" name="Rectangle 74"/>
          <p:cNvSpPr>
            <a:spLocks noChangeArrowheads="1"/>
          </p:cNvSpPr>
          <p:nvPr/>
        </p:nvSpPr>
        <p:spPr bwMode="gray">
          <a:xfrm>
            <a:off x="323850" y="2043113"/>
            <a:ext cx="342900" cy="344487"/>
          </a:xfrm>
          <a:prstGeom prst="rect">
            <a:avLst/>
          </a:prstGeom>
          <a:solidFill>
            <a:srgbClr val="BC8F00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noProof="1">
                <a:latin typeface="+mn-lt"/>
              </a:rPr>
              <a:t>2</a:t>
            </a:r>
          </a:p>
        </p:txBody>
      </p:sp>
      <p:sp>
        <p:nvSpPr>
          <p:cNvPr id="16391" name="Rectangle 75"/>
          <p:cNvSpPr>
            <a:spLocks noChangeArrowheads="1"/>
          </p:cNvSpPr>
          <p:nvPr/>
        </p:nvSpPr>
        <p:spPr bwMode="gray">
          <a:xfrm>
            <a:off x="811213" y="2043113"/>
            <a:ext cx="8008937" cy="34448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Why is it important?</a:t>
            </a:r>
          </a:p>
        </p:txBody>
      </p:sp>
      <p:sp>
        <p:nvSpPr>
          <p:cNvPr id="16392" name="Rectangle 76"/>
          <p:cNvSpPr>
            <a:spLocks noChangeArrowheads="1"/>
          </p:cNvSpPr>
          <p:nvPr/>
        </p:nvSpPr>
        <p:spPr bwMode="gray">
          <a:xfrm>
            <a:off x="323850" y="2533650"/>
            <a:ext cx="342900" cy="344488"/>
          </a:xfrm>
          <a:prstGeom prst="rect">
            <a:avLst/>
          </a:prstGeom>
          <a:solidFill>
            <a:srgbClr val="BC8F00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noProof="1">
                <a:latin typeface="+mn-lt"/>
              </a:rPr>
              <a:t>3</a:t>
            </a:r>
          </a:p>
        </p:txBody>
      </p:sp>
      <p:sp>
        <p:nvSpPr>
          <p:cNvPr id="16393" name="Rectangle 77"/>
          <p:cNvSpPr>
            <a:spLocks noChangeArrowheads="1"/>
          </p:cNvSpPr>
          <p:nvPr/>
        </p:nvSpPr>
        <p:spPr bwMode="gray">
          <a:xfrm>
            <a:off x="811213" y="2533650"/>
            <a:ext cx="8008937" cy="34448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Where does it apply?</a:t>
            </a:r>
          </a:p>
        </p:txBody>
      </p:sp>
      <p:sp>
        <p:nvSpPr>
          <p:cNvPr id="16394" name="Rectangle 78"/>
          <p:cNvSpPr>
            <a:spLocks noChangeArrowheads="1"/>
          </p:cNvSpPr>
          <p:nvPr/>
        </p:nvSpPr>
        <p:spPr bwMode="gray">
          <a:xfrm>
            <a:off x="323850" y="3017838"/>
            <a:ext cx="342900" cy="344487"/>
          </a:xfrm>
          <a:prstGeom prst="rect">
            <a:avLst/>
          </a:prstGeom>
          <a:solidFill>
            <a:srgbClr val="BC8F00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noProof="1">
                <a:latin typeface="+mn-lt"/>
              </a:rPr>
              <a:t>4</a:t>
            </a:r>
          </a:p>
        </p:txBody>
      </p:sp>
      <p:sp>
        <p:nvSpPr>
          <p:cNvPr id="16395" name="Rectangle 79"/>
          <p:cNvSpPr>
            <a:spLocks noChangeArrowheads="1"/>
          </p:cNvSpPr>
          <p:nvPr/>
        </p:nvSpPr>
        <p:spPr bwMode="gray">
          <a:xfrm>
            <a:off x="811213" y="3017838"/>
            <a:ext cx="8008937" cy="34448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Hold &amp; release process requirements</a:t>
            </a:r>
          </a:p>
        </p:txBody>
      </p:sp>
      <p:sp>
        <p:nvSpPr>
          <p:cNvPr id="16396" name="Rectangle 80"/>
          <p:cNvSpPr>
            <a:spLocks noChangeArrowheads="1"/>
          </p:cNvSpPr>
          <p:nvPr/>
        </p:nvSpPr>
        <p:spPr bwMode="gray">
          <a:xfrm>
            <a:off x="323850" y="3506788"/>
            <a:ext cx="342900" cy="344487"/>
          </a:xfrm>
          <a:prstGeom prst="rect">
            <a:avLst/>
          </a:prstGeom>
          <a:solidFill>
            <a:srgbClr val="BC8F00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noProof="1">
                <a:latin typeface="+mn-lt"/>
              </a:rPr>
              <a:t>5</a:t>
            </a:r>
          </a:p>
        </p:txBody>
      </p:sp>
      <p:sp>
        <p:nvSpPr>
          <p:cNvPr id="16397" name="Rectangle 81"/>
          <p:cNvSpPr>
            <a:spLocks noChangeArrowheads="1"/>
          </p:cNvSpPr>
          <p:nvPr/>
        </p:nvSpPr>
        <p:spPr bwMode="gray">
          <a:xfrm>
            <a:off x="811213" y="3506788"/>
            <a:ext cx="8008937" cy="34448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Hold Categories</a:t>
            </a:r>
          </a:p>
        </p:txBody>
      </p:sp>
      <p:sp>
        <p:nvSpPr>
          <p:cNvPr id="16398" name="Rectangle 82"/>
          <p:cNvSpPr>
            <a:spLocks noChangeArrowheads="1"/>
          </p:cNvSpPr>
          <p:nvPr/>
        </p:nvSpPr>
        <p:spPr bwMode="gray">
          <a:xfrm>
            <a:off x="323850" y="3997325"/>
            <a:ext cx="342900" cy="344488"/>
          </a:xfrm>
          <a:prstGeom prst="rect">
            <a:avLst/>
          </a:prstGeom>
          <a:solidFill>
            <a:srgbClr val="BC8F00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noProof="1">
                <a:latin typeface="+mn-lt"/>
              </a:rPr>
              <a:t>6</a:t>
            </a:r>
          </a:p>
        </p:txBody>
      </p:sp>
      <p:sp>
        <p:nvSpPr>
          <p:cNvPr id="16399" name="Rectangle 83"/>
          <p:cNvSpPr>
            <a:spLocks noChangeArrowheads="1"/>
          </p:cNvSpPr>
          <p:nvPr/>
        </p:nvSpPr>
        <p:spPr bwMode="gray">
          <a:xfrm>
            <a:off x="811213" y="3997325"/>
            <a:ext cx="8008937" cy="34448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Rules for determining hold category</a:t>
            </a:r>
          </a:p>
        </p:txBody>
      </p:sp>
      <p:sp>
        <p:nvSpPr>
          <p:cNvPr id="16400" name="Rectangle 84"/>
          <p:cNvSpPr>
            <a:spLocks noChangeArrowheads="1"/>
          </p:cNvSpPr>
          <p:nvPr/>
        </p:nvSpPr>
        <p:spPr bwMode="gray">
          <a:xfrm>
            <a:off x="323850" y="4484688"/>
            <a:ext cx="342900" cy="344487"/>
          </a:xfrm>
          <a:prstGeom prst="rect">
            <a:avLst/>
          </a:prstGeom>
          <a:solidFill>
            <a:srgbClr val="BC8F00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noProof="1">
                <a:latin typeface="+mn-lt"/>
              </a:rPr>
              <a:t>7</a:t>
            </a:r>
          </a:p>
        </p:txBody>
      </p:sp>
      <p:sp>
        <p:nvSpPr>
          <p:cNvPr id="16401" name="Rectangle 85"/>
          <p:cNvSpPr>
            <a:spLocks noChangeArrowheads="1"/>
          </p:cNvSpPr>
          <p:nvPr/>
        </p:nvSpPr>
        <p:spPr bwMode="gray">
          <a:xfrm>
            <a:off x="811213" y="4484688"/>
            <a:ext cx="8008937" cy="34448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Category specific requirements</a:t>
            </a:r>
          </a:p>
        </p:txBody>
      </p:sp>
      <p:sp>
        <p:nvSpPr>
          <p:cNvPr id="16402" name="Rectangle 86"/>
          <p:cNvSpPr>
            <a:spLocks noChangeArrowheads="1"/>
          </p:cNvSpPr>
          <p:nvPr/>
        </p:nvSpPr>
        <p:spPr bwMode="gray">
          <a:xfrm>
            <a:off x="323850" y="4972050"/>
            <a:ext cx="342900" cy="344488"/>
          </a:xfrm>
          <a:prstGeom prst="rect">
            <a:avLst/>
          </a:prstGeom>
          <a:solidFill>
            <a:srgbClr val="BC8F00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noProof="1">
                <a:latin typeface="+mn-lt"/>
              </a:rPr>
              <a:t>8</a:t>
            </a:r>
          </a:p>
        </p:txBody>
      </p:sp>
      <p:sp>
        <p:nvSpPr>
          <p:cNvPr id="16403" name="Rectangle 87"/>
          <p:cNvSpPr>
            <a:spLocks noChangeArrowheads="1"/>
          </p:cNvSpPr>
          <p:nvPr/>
        </p:nvSpPr>
        <p:spPr bwMode="gray">
          <a:xfrm>
            <a:off x="811213" y="4972050"/>
            <a:ext cx="8008937" cy="34448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Hold &amp; Release documentation</a:t>
            </a:r>
          </a:p>
        </p:txBody>
      </p:sp>
      <p:sp>
        <p:nvSpPr>
          <p:cNvPr id="16404" name="Rectangle 88"/>
          <p:cNvSpPr>
            <a:spLocks noChangeArrowheads="1"/>
          </p:cNvSpPr>
          <p:nvPr/>
        </p:nvSpPr>
        <p:spPr bwMode="gray">
          <a:xfrm>
            <a:off x="323850" y="5459413"/>
            <a:ext cx="342900" cy="344487"/>
          </a:xfrm>
          <a:prstGeom prst="rect">
            <a:avLst/>
          </a:prstGeom>
          <a:solidFill>
            <a:srgbClr val="BC8F00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noProof="1">
                <a:latin typeface="+mn-lt"/>
              </a:rPr>
              <a:t>9</a:t>
            </a:r>
          </a:p>
        </p:txBody>
      </p:sp>
      <p:sp>
        <p:nvSpPr>
          <p:cNvPr id="16405" name="Rectangle 89"/>
          <p:cNvSpPr>
            <a:spLocks noChangeArrowheads="1"/>
          </p:cNvSpPr>
          <p:nvPr/>
        </p:nvSpPr>
        <p:spPr bwMode="gray">
          <a:xfrm>
            <a:off x="811213" y="5459413"/>
            <a:ext cx="8008937" cy="34448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Pathogen testing hold requirements</a:t>
            </a:r>
          </a:p>
        </p:txBody>
      </p:sp>
    </p:spTree>
    <p:extLst>
      <p:ext uri="{BB962C8B-B14F-4D97-AF65-F5344CB8AC3E}">
        <p14:creationId xmlns:p14="http://schemas.microsoft.com/office/powerpoint/2010/main" val="49763125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WHAT ID HOLD AND RELEASE?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1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BC8F00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Hold &amp; Release?</a:t>
            </a: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Hold and release is a process used to prevent products and materials that may not meet specifications from being used until investigations are completed.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6962" y="3200400"/>
            <a:ext cx="4429125" cy="319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20977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200" noProof="1">
                <a:latin typeface="+mn-lt"/>
              </a:rPr>
              <a:t>WHY IS IT IMPORTANT?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1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BC8F00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It is important for both- incoming materials &amp; finished products</a:t>
            </a: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Incoming materials </a:t>
            </a:r>
            <a:r>
              <a:rPr lang="en-US" noProof="1">
                <a:latin typeface="+mn-lt"/>
              </a:rPr>
              <a:t>that do not meet specifications may harm the manufacturing process or equipment and could result in processed ro finished products that do not meet specifications and are rejected.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If </a:t>
            </a:r>
            <a:r>
              <a:rPr lang="en-US" b="1" noProof="1">
                <a:latin typeface="+mn-lt"/>
              </a:rPr>
              <a:t>finished goods </a:t>
            </a:r>
            <a:r>
              <a:rPr lang="en-US" noProof="1">
                <a:latin typeface="+mn-lt"/>
              </a:rPr>
              <a:t>that do not meet specifications reach the market place and consumer, they may result in consumer dissatisfaction or may need to be recalled. </a:t>
            </a:r>
          </a:p>
        </p:txBody>
      </p:sp>
    </p:spTree>
    <p:extLst>
      <p:ext uri="{BB962C8B-B14F-4D97-AF65-F5344CB8AC3E}">
        <p14:creationId xmlns:p14="http://schemas.microsoft.com/office/powerpoint/2010/main" val="29854770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200" noProof="1">
                <a:latin typeface="+mn-lt"/>
              </a:rPr>
              <a:t>WHERE DOES IT APPLY?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1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BC8F00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Applies to all food processing units that handle </a:t>
            </a: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Ingredients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Packaging supplies and labels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In-process or intermediate materials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Semi furnished products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Finished products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Premiums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6193155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200" noProof="1">
                <a:latin typeface="+mn-lt"/>
              </a:rPr>
              <a:t>HOLD &amp; RELEASE PROCESS REQUIREMENTS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1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BC8F00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Local &amp; site specific process to be documented &amp; to include</a:t>
            </a: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Assigned responsibilities &amp; authorities for each part of the hold and release process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Managing and maintaining the overall program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Monitoring &amp; tracking materials or productson hold, through to disposition, follow up and close out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Communicationg with involved parties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Managing disposition decisions according to specific hold criteria</a:t>
            </a:r>
          </a:p>
        </p:txBody>
      </p:sp>
    </p:spTree>
    <p:extLst>
      <p:ext uri="{BB962C8B-B14F-4D97-AF65-F5344CB8AC3E}">
        <p14:creationId xmlns:p14="http://schemas.microsoft.com/office/powerpoint/2010/main" val="275247025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200" noProof="1">
                <a:latin typeface="+mn-lt"/>
              </a:rPr>
              <a:t>HOLD &amp; RELEASE PROCESS REQUIREMENTS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1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BC8F00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Hold &amp; Release steps to include</a:t>
            </a: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Identification of materials and products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Segregation and storage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Inventory verification and reconciliation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Evaluation and final disposition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Notification and documentation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Follow up and close out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0334937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200" noProof="1">
                <a:latin typeface="+mn-lt"/>
              </a:rPr>
              <a:t>Hold Categories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1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BC8F00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Categories of Hold:</a:t>
            </a: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Each hold catgory has an associated level of control that aligns with the potential seriousness of the reason for hold.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The specific reason for hold should be shown on the hold tag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68784"/>
              </p:ext>
            </p:extLst>
          </p:nvPr>
        </p:nvGraphicFramePr>
        <p:xfrm>
          <a:off x="369387" y="2983606"/>
          <a:ext cx="8362950" cy="34933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81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1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57176">
                <a:tc>
                  <a:txBody>
                    <a:bodyPr/>
                    <a:lstStyle/>
                    <a:p>
                      <a:r>
                        <a:rPr lang="en-US" dirty="0"/>
                        <a:t>Category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when a non conformity poses a potential</a:t>
                      </a:r>
                      <a:r>
                        <a:rPr lang="en-US" baseline="0" dirty="0"/>
                        <a:t> product, safety, major regulatory  or major quality concerns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3949">
                <a:tc>
                  <a:txBody>
                    <a:bodyPr/>
                    <a:lstStyle/>
                    <a:p>
                      <a:r>
                        <a:rPr lang="en-US" dirty="0"/>
                        <a:t>Category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</a:t>
                      </a:r>
                      <a:r>
                        <a:rPr lang="en-US" baseline="0" dirty="0"/>
                        <a:t> when the non conformity or any suspected non conformity poses a minor product quality or minor regulatory concern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2269">
                <a:tc>
                  <a:txBody>
                    <a:bodyPr/>
                    <a:lstStyle/>
                    <a:p>
                      <a:r>
                        <a:rPr lang="en-US" dirty="0"/>
                        <a:t>Category 3</a:t>
                      </a:r>
                      <a:r>
                        <a:rPr lang="en-US" baseline="0" dirty="0"/>
                        <a:t> (Optional)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when you need to hold product</a:t>
                      </a:r>
                      <a:r>
                        <a:rPr lang="en-US" baseline="0" dirty="0"/>
                        <a:t> for reasons other than safety or regulatory issues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14230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200" noProof="1">
                <a:latin typeface="+mn-lt"/>
              </a:rPr>
              <a:t>RULES FOR DETERMINING HOLD CATEGORY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1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BC8F00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b="1" noProof="1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Each hold event must be allocated to the appropriate hold category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If there is uncertainity about the hold category, apply category 1 hold initially and contact appropriate personnel for further advice.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Products palced on hold due to pathogen testing are subject to additional requirements because of the potential seriousness of adverse results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9037239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ImageCreateDate xmlns="B6023AA3-3CEE-413F-91F8-322A2644F388" xsi:nil="true"/>
    <wic_System_Copyright xmlns="http://schemas.microsoft.com/sharepoint/v3/fields" xsi:nil="true"/>
    <_dlc_DocId xmlns="0f0eb950-47b7-49a7-b2b9-b0c411c9c3b8">VJPUPS4RKR3C-4-97</_dlc_DocId>
    <_dlc_DocIdUrl xmlns="0f0eb950-47b7-49a7-b2b9-b0c411c9c3b8">
      <Url>http://thenest-aoa-in.nestle.com/_layouts/DocIdRedir.aspx?ID=VJPUPS4RKR3C-4-97</Url>
      <Description>VJPUPS4RKR3C-4-97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CB1185A5A6DA634F89857E7C01440748" ma:contentTypeVersion="1" ma:contentTypeDescription="Upload an image." ma:contentTypeScope="" ma:versionID="89928a2722378c5a305ce3eb8532539f">
  <xsd:schema xmlns:xsd="http://www.w3.org/2001/XMLSchema" xmlns:xs="http://www.w3.org/2001/XMLSchema" xmlns:p="http://schemas.microsoft.com/office/2006/metadata/properties" xmlns:ns1="http://schemas.microsoft.com/sharepoint/v3" xmlns:ns2="B6023AA3-3CEE-413F-91F8-322A2644F388" xmlns:ns3="http://schemas.microsoft.com/sharepoint/v3/fields" xmlns:ns4="0f0eb950-47b7-49a7-b2b9-b0c411c9c3b8" targetNamespace="http://schemas.microsoft.com/office/2006/metadata/properties" ma:root="true" ma:fieldsID="415cc3288ccbe700ad9137c8513b77d6" ns1:_="" ns2:_="" ns3:_="" ns4:_="">
    <xsd:import namespace="http://schemas.microsoft.com/sharepoint/v3"/>
    <xsd:import namespace="B6023AA3-3CEE-413F-91F8-322A2644F388"/>
    <xsd:import namespace="http://schemas.microsoft.com/sharepoint/v3/fields"/>
    <xsd:import namespace="0f0eb950-47b7-49a7-b2b9-b0c411c9c3b8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_dlc_DocId" minOccurs="0"/>
                <xsd:element ref="ns4:_dlc_DocIdUrl" minOccurs="0"/>
                <xsd:element ref="ns4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30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31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23AA3-3CEE-413F-91F8-322A2644F388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eb950-47b7-49a7-b2b9-b0c411c9c3b8" elementFormDefault="qualified">
    <xsd:import namespace="http://schemas.microsoft.com/office/2006/documentManagement/types"/>
    <xsd:import namespace="http://schemas.microsoft.com/office/infopath/2007/PartnerControls"/>
    <xsd:element name="_dlc_DocId" ma:index="2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6F0180CB-08B1-436B-9799-0C76022FBD6C}">
  <ds:schemaRefs>
    <ds:schemaRef ds:uri="http://schemas.microsoft.com/office/2006/metadata/properties"/>
    <ds:schemaRef ds:uri="B6023AA3-3CEE-413F-91F8-322A2644F388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documentManagement/types"/>
    <ds:schemaRef ds:uri="http://schemas.microsoft.com/sharepoint/v3/fields"/>
    <ds:schemaRef ds:uri="0f0eb950-47b7-49a7-b2b9-b0c411c9c3b8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84455A5-5B1F-42D7-89F4-4C018F6FE8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728180-122B-4C3C-A2BE-33F0F38364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23AA3-3CEE-413F-91F8-322A2644F388"/>
    <ds:schemaRef ds:uri="http://schemas.microsoft.com/sharepoint/v3/fields"/>
    <ds:schemaRef ds:uri="0f0eb950-47b7-49a7-b2b9-b0c411c9c3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576FB07F-DD47-4C62-89FB-E79CBDA66930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pmg</Template>
  <TotalTime>286</TotalTime>
  <Words>731</Words>
  <Application>Microsoft Office PowerPoint</Application>
  <PresentationFormat>On-screen Show (4:3)</PresentationFormat>
  <Paragraphs>133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FangSong</vt:lpstr>
      <vt:lpstr>Wingdings</vt:lpstr>
      <vt:lpstr>Office Theme</vt:lpstr>
      <vt:lpstr>HOLD &amp; RELEASE PROGRAM</vt:lpstr>
      <vt:lpstr>AGENDA </vt:lpstr>
      <vt:lpstr>WHAT ID HOLD AND RELEASE? </vt:lpstr>
      <vt:lpstr>WHY IS IT IMPORTANT?</vt:lpstr>
      <vt:lpstr>WHERE DOES IT APPLY?</vt:lpstr>
      <vt:lpstr>HOLD &amp; RELEASE PROCESS REQUIREMENTS</vt:lpstr>
      <vt:lpstr>HOLD &amp; RELEASE PROCESS REQUIREMENTS</vt:lpstr>
      <vt:lpstr>Hold Categories</vt:lpstr>
      <vt:lpstr>RULES FOR DETERMINING HOLD CATEGORY</vt:lpstr>
      <vt:lpstr>RULES FOR DETERMINING HOLD CATEGORY</vt:lpstr>
      <vt:lpstr>HOLD AND RELEASE DOCUMENTATION</vt:lpstr>
      <vt:lpstr>PATHOGEN TESTING HOLD REQUIREMENTS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HOLD &amp; RELEASE PROGRAM</dc:title>
  <dc:creator>PMG-54</dc:creator>
  <cp:lastModifiedBy>abhinav pandey</cp:lastModifiedBy>
  <cp:revision>43</cp:revision>
  <cp:lastPrinted>2014-11-21T06:58:07Z</cp:lastPrinted>
  <dcterms:created xsi:type="dcterms:W3CDTF">2017-06-22T08:37:23Z</dcterms:created>
  <dcterms:modified xsi:type="dcterms:W3CDTF">2025-04-15T11:29:30Z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0x0101009148F5A04DDD49CBA7127AADA5FB792B00AADE34325A8B49CDA8BB4DB53328F21400CB1185A5A6DA634F89857E7C01440748</vt:lpwstr>
  </property>
  <property fmtid="{D5CDD505-2E9C-101B-9397-08002B2CF9AE}" pid="3" name="_dlc_DocIdItemGuid">
    <vt:lpwstr>69089008-09ec-4558-8149-065431535be3</vt:lpwstr>
  </property>
</Properties>
</file>